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jpeg" ContentType="image/jpeg"/>
  <Override PartName="/ppt/media/image24.wmf" ContentType="image/x-wmf"/>
  <Override PartName="/ppt/media/image22.png" ContentType="image/png"/>
  <Override PartName="/ppt/media/image21.png" ContentType="image/png"/>
  <Override PartName="/ppt/media/image20.jpeg" ContentType="image/jpeg"/>
  <Override PartName="/ppt/media/image23.wmf" ContentType="image/x-wmf"/>
  <Override PartName="/ppt/media/image12.png" ContentType="image/png"/>
  <Override PartName="/ppt/media/image15.jpeg" ContentType="image/jpeg"/>
  <Override PartName="/ppt/media/image13.png" ContentType="image/png"/>
  <Override PartName="/ppt/media/image11.png" ContentType="image/png"/>
  <Override PartName="/ppt/media/image10.jpeg" ContentType="image/jpeg"/>
  <Override PartName="/ppt/media/image9.png" ContentType="image/png"/>
  <Override PartName="/ppt/media/image26.jpeg" ContentType="image/jpe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CH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CH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CH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CH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B7FCBCE-2133-4137-844C-9280C279DEFC}" type="slidenum">
              <a:rPr lang="it-CH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Picture 103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pic>
        <p:nvPicPr>
          <p:cNvPr id="9" name="Grafik 2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" name="Line 7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1" name="Line 8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2" name="Line 9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3" name="Line 10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4" name="Line 11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Line 12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6" name="Grafik 2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-1440" y="3292560"/>
            <a:ext cx="9143280" cy="3285360"/>
          </a:xfrm>
          <a:prstGeom prst="rect">
            <a:avLst/>
          </a:prstGeom>
          <a:ln w="9360">
            <a:noFill/>
          </a:ln>
        </p:spPr>
      </p:pic>
      <p:pic>
        <p:nvPicPr>
          <p:cNvPr id="17" name="Picture 2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8" name="Picture 14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9" name="PlaceHolder 13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rIns="0" tIns="0" bIns="0" anchor="ctr"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20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fik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56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7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8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9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60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1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62" name="Picture 103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CH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1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0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07" name="Picture 103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08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09" name="PlaceHolder 7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rIns="0" tIns="0" bIns="0" anchor="ctr"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slideLayout" Target="../slideLayouts/slideLayout29.xml"/><Relationship Id="rId7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440" y="3905280"/>
            <a:ext cx="5131800" cy="231876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04920" y="836640"/>
            <a:ext cx="8533800" cy="6850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100000"/>
              </a:lnSpc>
            </a:pPr>
            <a:r>
              <a:rPr b="1" lang="it-CH" sz="2800">
                <a:solidFill>
                  <a:srgbClr val="00335b"/>
                </a:solidFill>
                <a:latin typeface="Arial"/>
                <a:ea typeface="ＭＳ Ｐゴシック"/>
              </a:rPr>
              <a:t>Dark field and transmission in the Compton regime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04920" y="1844640"/>
            <a:ext cx="8533800" cy="115020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90000"/>
              </a:lnSpc>
            </a:pPr>
            <a:r>
              <a:rPr lang="it-CH" sz="2000">
                <a:solidFill>
                  <a:srgbClr val="000000"/>
                </a:solidFill>
                <a:latin typeface="Arial"/>
                <a:ea typeface="ＭＳ Ｐゴシック"/>
              </a:rPr>
              <a:t>Matteo Abis, Pablo Villanueva Perez, Zhentian Wang, Marco Stampanoni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i="1" lang="it-CH" sz="1400">
                <a:solidFill>
                  <a:srgbClr val="000000"/>
                </a:solidFill>
                <a:latin typeface="Arial"/>
                <a:ea typeface="ＭＳ Ｐゴシック"/>
              </a:rPr>
              <a:t>Institute for Biomedical Engineering, University and ETH Zürich, Zürich, Switzerland</a:t>
            </a:r>
            <a:endParaRPr/>
          </a:p>
          <a:p>
            <a:pPr>
              <a:lnSpc>
                <a:spcPct val="90000"/>
              </a:lnSpc>
            </a:pPr>
            <a:r>
              <a:rPr i="1" lang="it-CH" sz="1400">
                <a:solidFill>
                  <a:srgbClr val="000000"/>
                </a:solidFill>
                <a:latin typeface="Arial"/>
                <a:ea typeface="ＭＳ Ｐゴシック"/>
              </a:rPr>
              <a:t>Swiss Light Source, Paul Scherrer Institut, Villigen, Switzerland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100000"/>
              </a:lnSpc>
            </a:pPr>
            <a:r>
              <a:rPr b="1" lang="it-CH" sz="2800">
                <a:solidFill>
                  <a:srgbClr val="00335b"/>
                </a:solidFill>
                <a:latin typeface="Arial"/>
                <a:ea typeface="ＭＳ Ｐゴシック"/>
              </a:rPr>
              <a:t>What is the Compton regime?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80880" y="1252440"/>
            <a:ext cx="838116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100000"/>
              </a:lnSpc>
            </a:pPr>
            <a:r>
              <a:rPr lang="it-CH" sz="2400">
                <a:solidFill>
                  <a:srgbClr val="000000"/>
                </a:solidFill>
                <a:latin typeface="Arial"/>
                <a:ea typeface="ＭＳ Ｐゴシック"/>
              </a:rPr>
              <a:t>Energy &gt; 40-50 keV for biomedical applications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98D3065-9B14-401E-9BF8-02DC02812377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560" y="1735200"/>
            <a:ext cx="7696440" cy="4753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100000"/>
              </a:lnSpc>
            </a:pPr>
            <a:r>
              <a:rPr b="1" lang="it-CH" sz="2800">
                <a:solidFill>
                  <a:srgbClr val="00335b"/>
                </a:solidFill>
                <a:latin typeface="Arial"/>
                <a:ea typeface="ＭＳ Ｐゴシック"/>
              </a:rPr>
              <a:t>Signals from phase stepping curves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80880" y="1252440"/>
            <a:ext cx="4515120" cy="47556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it-CH" sz="2400">
                <a:solidFill>
                  <a:srgbClr val="000000"/>
                </a:solidFill>
                <a:latin typeface="Arial"/>
                <a:ea typeface="ＭＳ Ｐゴシック"/>
              </a:rPr>
              <a:t>Moduli of the Fourier transform:  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2876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36000"/>
          <a:p>
            <a:pPr algn="ctr">
              <a:lnSpc>
                <a:spcPct val="100000"/>
              </a:lnSpc>
            </a:pPr>
            <a:r>
              <a:rPr b="1" lang="it-CH" sz="2800">
                <a:solidFill>
                  <a:srgbClr val="00335b"/>
                </a:solidFill>
                <a:latin typeface="Arial"/>
                <a:ea typeface="ＭＳ Ｐゴシック"/>
              </a:rPr>
              <a:t>Acknowledgements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&lt;numero&gt;</a:t>
            </a:fld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215640" y="833400"/>
            <a:ext cx="159192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CH" sz="1600">
                <a:solidFill>
                  <a:srgbClr val="000000"/>
                </a:solidFill>
                <a:latin typeface="Arial"/>
                <a:ea typeface="ＭＳ Ｐゴシック"/>
              </a:rPr>
              <a:t>TOMCAT Team</a:t>
            </a:r>
            <a:endParaRPr/>
          </a:p>
        </p:txBody>
      </p:sp>
      <p:pic>
        <p:nvPicPr>
          <p:cNvPr id="165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799240"/>
            <a:ext cx="943920" cy="61524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93800" y="5945400"/>
            <a:ext cx="1353240" cy="47880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32080" y="6075360"/>
            <a:ext cx="2869560" cy="34848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1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97720" y="5627880"/>
            <a:ext cx="2297880" cy="81828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1" descr=""/>
          <p:cNvPicPr/>
          <p:nvPr/>
        </p:nvPicPr>
        <p:blipFill>
          <a:blip r:embed="rId5"/>
          <a:srcRect l="8743" t="35871" r="5173" b="31590"/>
          <a:stretch>
            <a:fillRect/>
          </a:stretch>
        </p:blipFill>
        <p:spPr>
          <a:xfrm>
            <a:off x="389520" y="1403280"/>
            <a:ext cx="8523720" cy="21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