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sldIdLst>
    <p:sldId id="256" r:id="rId4"/>
    <p:sldId id="257" r:id="rId5"/>
    <p:sldId id="258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59" r:id="rId17"/>
  </p:sldIdLst>
  <p:sldSz cx="9144000" cy="6858000" type="screen4x3"/>
  <p:notesSz cx="6797675" cy="9874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4" autoAdjust="0"/>
    <p:restoredTop sz="94660"/>
  </p:normalViewPr>
  <p:slideViewPr>
    <p:cSldViewPr>
      <p:cViewPr varScale="1">
        <p:scale>
          <a:sx n="82" d="100"/>
          <a:sy n="82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CH" sz="2000">
                <a:latin typeface="Arial"/>
              </a:rPr>
              <a:t>Fate clic per modificare il formato delle note</a:t>
            </a:r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CH" sz="1400">
                <a:latin typeface="Times New Roman"/>
              </a:rPr>
              <a:t>&lt;intestazione&gt;</a:t>
            </a:r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it-CH" sz="1400">
                <a:latin typeface="Times New Roman"/>
              </a:rPr>
              <a:t>&lt;data/ora&gt;</a:t>
            </a:r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it-CH" sz="1400">
                <a:latin typeface="Times New Roman"/>
              </a:rPr>
              <a:t>&lt;piè di pagina&gt;</a:t>
            </a:r>
            <a:endParaRPr/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B7FCBCE-2133-4137-844C-9280C279DEFC}" type="slidenum">
              <a:rPr lang="it-CH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8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907920" y="4691160"/>
            <a:ext cx="4977720" cy="4439520"/>
          </a:xfrm>
          <a:prstGeom prst="rect">
            <a:avLst/>
          </a:prstGeom>
        </p:spPr>
        <p:txBody>
          <a:bodyPr lIns="90000" tIns="46800" rIns="90000" bIns="46800"/>
          <a:lstStyle/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3" name="Picture 5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4" name="Picture 5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8" name="Picture 9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Picture 9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Picture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380880" y="411120"/>
            <a:ext cx="8381160" cy="3554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22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2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3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Picture 1034"/>
          <p:cNvPicPr/>
          <p:nvPr/>
        </p:nvPicPr>
        <p:blipFill>
          <a:blip r:embed="rId15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pic>
        <p:nvPicPr>
          <p:cNvPr id="9" name="Grafik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10" name="Line 7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1" name="Line 8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2" name="Line 9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3" name="Line 10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4" name="Line 11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5" name="Line 12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16" name="Grafik 22"/>
          <p:cNvPicPr/>
          <p:nvPr/>
        </p:nvPicPr>
        <p:blipFill>
          <a:blip r:embed="rId17"/>
          <a:stretch>
            <a:fillRect/>
          </a:stretch>
        </p:blipFill>
        <p:spPr>
          <a:xfrm>
            <a:off x="-1440" y="3292560"/>
            <a:ext cx="9143280" cy="3285360"/>
          </a:xfrm>
          <a:prstGeom prst="rect">
            <a:avLst/>
          </a:prstGeom>
          <a:ln w="9360">
            <a:noFill/>
          </a:ln>
        </p:spPr>
      </p:pic>
      <p:pic>
        <p:nvPicPr>
          <p:cNvPr id="17" name="Picture 20"/>
          <p:cNvPicPr/>
          <p:nvPr/>
        </p:nvPicPr>
        <p:blipFill>
          <a:blip r:embed="rId15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18" name="Picture 14"/>
          <p:cNvPicPr/>
          <p:nvPr/>
        </p:nvPicPr>
        <p:blipFill>
          <a:blip r:embed="rId16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19" name="PlaceHolder 13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CH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20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fik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56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7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8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59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60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1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62" name="Picture 1034"/>
          <p:cNvPicPr/>
          <p:nvPr/>
        </p:nvPicPr>
        <p:blipFill>
          <a:blip r:embed="rId15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63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CH" sz="4400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rafik 20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6576840"/>
            <a:ext cx="9143280" cy="294480"/>
          </a:xfrm>
          <a:prstGeom prst="rect">
            <a:avLst/>
          </a:prstGeom>
          <a:ln w="9360">
            <a:noFill/>
          </a:ln>
        </p:spPr>
      </p:pic>
      <p:sp>
        <p:nvSpPr>
          <p:cNvPr id="101" name="Line 1"/>
          <p:cNvSpPr/>
          <p:nvPr/>
        </p:nvSpPr>
        <p:spPr>
          <a:xfrm>
            <a:off x="876276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2" name="Line 2"/>
          <p:cNvSpPr/>
          <p:nvPr/>
        </p:nvSpPr>
        <p:spPr>
          <a:xfrm>
            <a:off x="709272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3" name="Line 3"/>
          <p:cNvSpPr/>
          <p:nvPr/>
        </p:nvSpPr>
        <p:spPr>
          <a:xfrm>
            <a:off x="54226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4" name="Line 4"/>
          <p:cNvSpPr/>
          <p:nvPr/>
        </p:nvSpPr>
        <p:spPr>
          <a:xfrm>
            <a:off x="3754080" y="-10800"/>
            <a:ext cx="0" cy="150480"/>
          </a:xfrm>
          <a:prstGeom prst="line">
            <a:avLst/>
          </a:prstGeom>
          <a:ln w="6480">
            <a:solidFill>
              <a:srgbClr val="00335B"/>
            </a:solidFill>
            <a:round/>
          </a:ln>
        </p:spPr>
      </p:sp>
      <p:sp>
        <p:nvSpPr>
          <p:cNvPr id="105" name="Line 5"/>
          <p:cNvSpPr/>
          <p:nvPr/>
        </p:nvSpPr>
        <p:spPr>
          <a:xfrm>
            <a:off x="218592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106" name="Line 6"/>
          <p:cNvSpPr/>
          <p:nvPr/>
        </p:nvSpPr>
        <p:spPr>
          <a:xfrm>
            <a:off x="7091280" y="6697440"/>
            <a:ext cx="0" cy="17640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107" name="Picture 1034"/>
          <p:cNvPicPr/>
          <p:nvPr/>
        </p:nvPicPr>
        <p:blipFill>
          <a:blip r:embed="rId15"/>
          <a:stretch>
            <a:fillRect/>
          </a:stretch>
        </p:blipFill>
        <p:spPr>
          <a:xfrm>
            <a:off x="8256600" y="0"/>
            <a:ext cx="886680" cy="375480"/>
          </a:xfrm>
          <a:prstGeom prst="rect">
            <a:avLst/>
          </a:prstGeom>
          <a:ln w="9360">
            <a:noFill/>
          </a:ln>
        </p:spPr>
      </p:pic>
      <p:pic>
        <p:nvPicPr>
          <p:cNvPr id="108" name="Picture 16"/>
          <p:cNvPicPr/>
          <p:nvPr/>
        </p:nvPicPr>
        <p:blipFill>
          <a:blip r:embed="rId16"/>
          <a:stretch>
            <a:fillRect/>
          </a:stretch>
        </p:blipFill>
        <p:spPr>
          <a:xfrm>
            <a:off x="78480" y="61560"/>
            <a:ext cx="1099080" cy="175320"/>
          </a:xfrm>
          <a:prstGeom prst="rect">
            <a:avLst/>
          </a:prstGeom>
          <a:ln>
            <a:noFill/>
          </a:ln>
        </p:spPr>
      </p:pic>
      <p:sp>
        <p:nvSpPr>
          <p:cNvPr id="109" name="PlaceHolder 7"/>
          <p:cNvSpPr>
            <a:spLocks noGrp="1"/>
          </p:cNvSpPr>
          <p:nvPr>
            <p:ph type="title"/>
          </p:nvPr>
        </p:nvSpPr>
        <p:spPr>
          <a:xfrm>
            <a:off x="380880" y="411120"/>
            <a:ext cx="8381160" cy="76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CH">
                <a:latin typeface="Arial"/>
              </a:rPr>
              <a:t>Fate clic per modificare il formato del testo del titolo</a:t>
            </a:r>
            <a:endParaRPr/>
          </a:p>
        </p:txBody>
      </p:sp>
      <p:sp>
        <p:nvSpPr>
          <p:cNvPr id="110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it-CH" sz="3200">
                <a:latin typeface="Arial"/>
              </a:rPr>
              <a:t>Fate clic per modificare il formato del testo della struttura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it-CH" sz="2800">
                <a:latin typeface="Arial"/>
              </a:rPr>
              <a:t>Secondo livello struttura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it-CH" sz="2400">
                <a:latin typeface="Arial"/>
              </a:rPr>
              <a:t>Terzo livello struttura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it-CH" sz="2000">
                <a:latin typeface="Arial"/>
              </a:rPr>
              <a:t>Quarto livello struttura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Quinto livello struttura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Sesto livello struttura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it-CH" sz="2000">
                <a:latin typeface="Arial"/>
              </a:rPr>
              <a:t>Settimo livello struttura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3.jpeg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40" y="3905280"/>
            <a:ext cx="5131800" cy="2318760"/>
          </a:xfrm>
          <a:prstGeom prst="rect">
            <a:avLst/>
          </a:prstGeom>
          <a:ln w="9360">
            <a:noFill/>
          </a:ln>
        </p:spPr>
      </p:pic>
      <p:sp>
        <p:nvSpPr>
          <p:cNvPr id="151" name="CustomShape 1"/>
          <p:cNvSpPr/>
          <p:nvPr/>
        </p:nvSpPr>
        <p:spPr>
          <a:xfrm>
            <a:off x="304920" y="836640"/>
            <a:ext cx="8533800" cy="685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>
                <a:solidFill>
                  <a:srgbClr val="00335B"/>
                </a:solidFill>
                <a:latin typeface="Arial"/>
                <a:ea typeface="ＭＳ Ｐゴシック"/>
              </a:rPr>
              <a:t>Dark field and transmission in the Compton regime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04920" y="1844640"/>
            <a:ext cx="8533800" cy="115020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90000"/>
              </a:lnSpc>
            </a:pPr>
            <a:r>
              <a:rPr lang="it-CH" sz="2000">
                <a:solidFill>
                  <a:srgbClr val="000000"/>
                </a:solidFill>
                <a:latin typeface="Arial"/>
                <a:ea typeface="ＭＳ Ｐゴシック"/>
              </a:rPr>
              <a:t>Matteo Abis, Pablo Villanueva Perez, Zhentian Wang, Marco Stampanoni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rPr lang="it-CH" sz="1400" i="1">
                <a:solidFill>
                  <a:srgbClr val="000000"/>
                </a:solidFill>
                <a:latin typeface="Arial"/>
                <a:ea typeface="ＭＳ Ｐゴシック"/>
              </a:rPr>
              <a:t>Institute for Biomedical Engineering, University and ETH Zürich, Zürich, Switzerland</a:t>
            </a:r>
            <a:endParaRPr/>
          </a:p>
          <a:p>
            <a:pPr>
              <a:lnSpc>
                <a:spcPct val="90000"/>
              </a:lnSpc>
            </a:pPr>
            <a:r>
              <a:rPr lang="it-CH" sz="1400" i="1">
                <a:solidFill>
                  <a:srgbClr val="000000"/>
                </a:solidFill>
                <a:latin typeface="Arial"/>
                <a:ea typeface="ＭＳ Ｐゴシック"/>
              </a:rPr>
              <a:t>Swiss Light Source, Paul Scherrer Institut, Villigen, Switzerland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Microstructures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on </a:t>
            </a: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polychromatic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</a:t>
            </a: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sources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7071440" cy="52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Compute the contribution as in Lynch et al for each energy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Sum over spectral weights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)</m:t>
                    </m:r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Our model, with 2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𝐶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7071440" cy="520376"/>
              </a:xfrm>
              <a:prstGeom prst="rect">
                <a:avLst/>
              </a:prstGeom>
              <a:blipFill rotWithShape="1">
                <a:blip r:embed="rId2"/>
                <a:stretch>
                  <a:fillRect l="-2414" t="-9302" b="-495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10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03466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Spectral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</a:t>
            </a: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weights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8583608" cy="52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= 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source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Cambria Math"/>
                  </a:rPr>
                  <a:t> visibility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Cambria Math"/>
                  </a:rPr>
                  <a:t> detector efficiency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Cambria Math"/>
                  </a:rPr>
                  <a:t> sample abs.</a:t>
                </a:r>
              </a:p>
              <a:p>
                <a:pPr>
                  <a:lnSpc>
                    <a:spcPct val="100000"/>
                  </a:lnSpc>
                </a:pP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Simulated source (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SpekCalc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)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Detector efficiency and sample abs. from NIST coefficients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Visibility as a function of energy from </a:t>
                </a:r>
                <a:r>
                  <a:rPr lang="en-US" sz="2400" b="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Thüring</a:t>
                </a: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et al.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, </a:t>
                </a:r>
                <a:r>
                  <a:rPr lang="en-US" sz="2400" i="1" dirty="0" smtClean="0"/>
                  <a:t>Performance and optimization of X-ray grating interferometry</a:t>
                </a:r>
                <a:r>
                  <a:rPr lang="en-US" sz="2400" dirty="0" smtClean="0"/>
                  <a:t>, 2014</a:t>
                </a: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8583608" cy="520376"/>
              </a:xfrm>
              <a:prstGeom prst="rect">
                <a:avLst/>
              </a:prstGeom>
              <a:blipFill rotWithShape="1">
                <a:blip r:embed="rId2"/>
                <a:stretch>
                  <a:fillRect l="-1987" t="-9302" b="-641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11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9130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Silica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</a:t>
            </a: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microspheres</a:t>
            </a: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 0.16 to 7.75 </a:t>
            </a:r>
            <a:r>
              <a:rPr lang="el-GR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μ</a:t>
            </a:r>
            <a:r>
              <a:rPr lang="en-US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47270" y="992252"/>
                <a:ext cx="7071440" cy="520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Fit the two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𝐶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: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Samples with two different thicknesses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ＭＳ Ｐゴシック"/>
                        </a:rPr>
                        <m:t>𝐶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ＭＳ Ｐゴシック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ＭＳ Ｐゴシック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70" y="992252"/>
                <a:ext cx="7071440" cy="520376"/>
              </a:xfrm>
              <a:prstGeom prst="rect">
                <a:avLst/>
              </a:prstGeom>
              <a:blipFill rotWithShape="1">
                <a:blip r:embed="rId2"/>
                <a:stretch>
                  <a:fillRect l="-2500" t="-10588" b="-21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12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8" y="1825506"/>
            <a:ext cx="7650496" cy="4725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917359"/>
                  </p:ext>
                </p:extLst>
              </p:nvPr>
            </p:nvGraphicFramePr>
            <p:xfrm>
              <a:off x="5580112" y="1825505"/>
              <a:ext cx="3253257" cy="1110879"/>
            </p:xfrm>
            <a:graphic>
              <a:graphicData uri="http://schemas.openxmlformats.org/drawingml/2006/table">
                <a:tbl>
                  <a:tblPr firstRow="1">
                    <a:tableStyleId>{69012ECD-51FC-41F1-AA8D-1B2483CD663E}</a:tableStyleId>
                  </a:tblPr>
                  <a:tblGrid>
                    <a:gridCol w="936104"/>
                    <a:gridCol w="1152128"/>
                    <a:gridCol w="1165025"/>
                  </a:tblGrid>
                  <a:tr h="379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 (mm)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617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2.73(12)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5(1)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617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2.31(15)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11(2)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1917359"/>
                  </p:ext>
                </p:extLst>
              </p:nvPr>
            </p:nvGraphicFramePr>
            <p:xfrm>
              <a:off x="5580112" y="1825505"/>
              <a:ext cx="3253257" cy="1110879"/>
            </p:xfrm>
            <a:graphic>
              <a:graphicData uri="http://schemas.openxmlformats.org/drawingml/2006/table">
                <a:tbl>
                  <a:tblPr firstRow="1">
                    <a:tableStyleId>{69012ECD-51FC-41F1-AA8D-1B2483CD663E}</a:tableStyleId>
                  </a:tblPr>
                  <a:tblGrid>
                    <a:gridCol w="936104"/>
                    <a:gridCol w="1152128"/>
                    <a:gridCol w="1165025"/>
                  </a:tblGrid>
                  <a:tr h="3793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 </a:t>
                          </a:r>
                          <a:r>
                            <a:rPr lang="en-US" dirty="0" smtClean="0"/>
                            <a:t>(mm)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1481" t="-8065" r="-101587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2.73(12)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5(1)</a:t>
                          </a:r>
                          <a:endParaRPr lang="de-CH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2.31(15)</a:t>
                          </a:r>
                          <a:endParaRPr lang="de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11(2)</a:t>
                          </a:r>
                          <a:endParaRPr lang="de-CH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698014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Conclusions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8583608" cy="44808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Good model for dark field above 50 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keV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on polychromatic sources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Effective Z information is lost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Fully complementary information on microstructures can be retrieved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𝑅</m:t>
                    </m:r>
                  </m:oMath>
                </a14:m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&gt;1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means that the phase signal is very difficult to recover</a:t>
                </a: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8583608" cy="4480816"/>
              </a:xfrm>
              <a:prstGeom prst="rect">
                <a:avLst/>
              </a:prstGeom>
              <a:blipFill rotWithShape="1">
                <a:blip r:embed="rId2"/>
                <a:stretch>
                  <a:fillRect l="-1987" t="-1088" r="-20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13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7396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2876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 algn="ctr">
              <a:lnSpc>
                <a:spcPct val="100000"/>
              </a:lnSpc>
            </a:pPr>
            <a:r>
              <a:rPr lang="it-CH" sz="2800" b="1">
                <a:solidFill>
                  <a:srgbClr val="00335B"/>
                </a:solidFill>
                <a:latin typeface="Arial"/>
                <a:ea typeface="ＭＳ Ｐゴシック"/>
              </a:rPr>
              <a:t>Acknowledgements 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042A7DD-3327-4BEE-90A9-E88944A8FB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14</a:t>
            </a:fld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215640" y="833400"/>
            <a:ext cx="1591920" cy="3333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1600" b="1">
                <a:solidFill>
                  <a:srgbClr val="000000"/>
                </a:solidFill>
                <a:latin typeface="Arial"/>
                <a:ea typeface="ＭＳ Ｐゴシック"/>
              </a:rPr>
              <a:t>TOMCAT Team</a:t>
            </a:r>
            <a:endParaRPr/>
          </a:p>
        </p:txBody>
      </p:sp>
      <p:pic>
        <p:nvPicPr>
          <p:cNvPr id="165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99240"/>
            <a:ext cx="943920" cy="615240"/>
          </a:xfrm>
          <a:prstGeom prst="rect">
            <a:avLst/>
          </a:prstGeom>
          <a:ln w="9360">
            <a:noFill/>
          </a:ln>
        </p:spPr>
      </p:pic>
      <p:pic>
        <p:nvPicPr>
          <p:cNvPr id="166" name="Picture 13"/>
          <p:cNvPicPr/>
          <p:nvPr/>
        </p:nvPicPr>
        <p:blipFill>
          <a:blip r:embed="rId4"/>
          <a:stretch>
            <a:fillRect/>
          </a:stretch>
        </p:blipFill>
        <p:spPr>
          <a:xfrm>
            <a:off x="1693800" y="5945400"/>
            <a:ext cx="1353240" cy="478800"/>
          </a:xfrm>
          <a:prstGeom prst="rect">
            <a:avLst/>
          </a:prstGeom>
          <a:ln w="9360">
            <a:noFill/>
          </a:ln>
        </p:spPr>
      </p:pic>
      <p:pic>
        <p:nvPicPr>
          <p:cNvPr id="167" name="Picture 14"/>
          <p:cNvPicPr/>
          <p:nvPr/>
        </p:nvPicPr>
        <p:blipFill>
          <a:blip r:embed="rId5"/>
          <a:stretch>
            <a:fillRect/>
          </a:stretch>
        </p:blipFill>
        <p:spPr>
          <a:xfrm>
            <a:off x="3232080" y="6075360"/>
            <a:ext cx="2869560" cy="348480"/>
          </a:xfrm>
          <a:prstGeom prst="rect">
            <a:avLst/>
          </a:prstGeom>
          <a:ln w="9360">
            <a:noFill/>
          </a:ln>
        </p:spPr>
      </p:pic>
      <p:pic>
        <p:nvPicPr>
          <p:cNvPr id="168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6597720" y="5627880"/>
            <a:ext cx="2297880" cy="818280"/>
          </a:xfrm>
          <a:prstGeom prst="rect">
            <a:avLst/>
          </a:prstGeom>
          <a:ln w="9360">
            <a:noFill/>
          </a:ln>
        </p:spPr>
      </p:pic>
      <p:pic>
        <p:nvPicPr>
          <p:cNvPr id="169" name="Picture 1"/>
          <p:cNvPicPr/>
          <p:nvPr/>
        </p:nvPicPr>
        <p:blipFill>
          <a:blip r:embed="rId7"/>
          <a:srcRect l="8743" t="35871" r="5173" b="31590"/>
          <a:stretch>
            <a:fillRect/>
          </a:stretch>
        </p:blipFill>
        <p:spPr>
          <a:xfrm>
            <a:off x="389520" y="1403280"/>
            <a:ext cx="8523720" cy="214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>
                <a:solidFill>
                  <a:srgbClr val="00335B"/>
                </a:solidFill>
                <a:latin typeface="Arial"/>
                <a:ea typeface="ＭＳ Ｐゴシック"/>
              </a:rPr>
              <a:t>What is the Compton regime?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380880" y="1252440"/>
            <a:ext cx="8381160" cy="47556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400">
                <a:solidFill>
                  <a:srgbClr val="000000"/>
                </a:solidFill>
                <a:latin typeface="Arial"/>
                <a:ea typeface="ＭＳ Ｐゴシック"/>
              </a:rPr>
              <a:t>Energy &gt; 40-50 keV for biomedical applications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98D3065-9B14-401E-9BF8-02DC02812377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2</a:t>
            </a:fld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723780" y="1735200"/>
            <a:ext cx="7696440" cy="475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>
                <a:solidFill>
                  <a:srgbClr val="00335B"/>
                </a:solidFill>
                <a:latin typeface="Arial"/>
                <a:ea typeface="ＭＳ Ｐゴシック"/>
              </a:rPr>
              <a:t>Signals from phase stepping curves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7071440" cy="3616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it-CH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Moduli of the first </a:t>
                </a:r>
                <a:r>
                  <a:rPr lang="it-CH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two</a:t>
                </a:r>
                <a:r>
                  <a:rPr lang="it-CH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Fourier </a:t>
                </a:r>
                <a:r>
                  <a:rPr lang="it-CH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coefficients</a:t>
                </a:r>
                <a:r>
                  <a:rPr lang="it-CH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Transmission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Dark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1,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1,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0,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Ratio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  <a:ea typeface="ＭＳ Ｐゴシック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𝐵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ＭＳ Ｐゴシック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 xmlns=""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7071440" cy="3616720"/>
              </a:xfrm>
              <a:prstGeom prst="rect">
                <a:avLst/>
              </a:prstGeom>
              <a:blipFill rotWithShape="1">
                <a:blip r:embed="rId2"/>
                <a:stretch>
                  <a:fillRect l="-2414" t="-13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3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ustomShape 1"/>
              <p:cNvSpPr/>
              <p:nvPr/>
            </p:nvSpPr>
            <p:spPr>
              <a:xfrm>
                <a:off x="380880" y="411120"/>
                <a:ext cx="8381160" cy="766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>
                  <a:lnSpc>
                    <a:spcPct val="100000"/>
                  </a:lnSpc>
                </a:pPr>
                <a:r>
                  <a:rPr lang="it-CH" sz="2800" b="1" dirty="0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The ratio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335B"/>
                        </a:solidFill>
                        <a:latin typeface="Cambria Math"/>
                        <a:ea typeface="ＭＳ Ｐゴシック"/>
                      </a:rPr>
                      <m:t>𝑹</m:t>
                    </m:r>
                    <m:r>
                      <a:rPr lang="en-US" sz="2800" b="1" i="1" smtClean="0">
                        <a:solidFill>
                          <a:srgbClr val="00335B"/>
                        </a:solidFill>
                        <a:latin typeface="Cambria Math"/>
                        <a:ea typeface="ＭＳ Ｐゴシック"/>
                      </a:rPr>
                      <m:t> </m:t>
                    </m:r>
                  </m:oMath>
                </a14:m>
                <a:r>
                  <a:rPr lang="it-CH" sz="2800" b="1" dirty="0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in </a:t>
                </a:r>
                <a:r>
                  <a:rPr lang="it-CH" sz="2800" b="1" dirty="0" err="1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literature</a:t>
                </a:r>
                <a:r>
                  <a:rPr lang="it-CH" sz="2800" b="1" dirty="0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 </a:t>
                </a:r>
                <a:r>
                  <a:rPr lang="it-CH" sz="2800" b="1" dirty="0" err="1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below</a:t>
                </a:r>
                <a:r>
                  <a:rPr lang="it-CH" sz="2800" b="1" dirty="0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 40 </a:t>
                </a:r>
                <a:r>
                  <a:rPr lang="it-CH" sz="2800" b="1" dirty="0" err="1" smtClean="0">
                    <a:solidFill>
                      <a:srgbClr val="00335B"/>
                    </a:solidFill>
                    <a:latin typeface="Arial"/>
                    <a:ea typeface="ＭＳ Ｐゴシック"/>
                  </a:rPr>
                  <a:t>kVp</a:t>
                </a:r>
                <a:endParaRPr dirty="0"/>
              </a:p>
            </p:txBody>
          </p:sp>
        </mc:Choice>
        <mc:Fallback xmlns="">
          <p:sp>
            <p:nvSpPr>
              <p:cNvPr id="158" name="Custom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411120"/>
                <a:ext cx="8381160" cy="766080"/>
              </a:xfrm>
              <a:prstGeom prst="rect">
                <a:avLst/>
              </a:prstGeom>
              <a:blipFill rotWithShape="1">
                <a:blip r:embed="rId2"/>
                <a:stretch>
                  <a:fillRect l="-2545" t="-8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CustomShape 2"/>
          <p:cNvSpPr/>
          <p:nvPr/>
        </p:nvSpPr>
        <p:spPr>
          <a:xfrm>
            <a:off x="380880" y="1252440"/>
            <a:ext cx="7071440" cy="361672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Independent of thickness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Depends on atomic number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Depends on microstructure size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Wang and </a:t>
            </a:r>
            <a:r>
              <a:rPr lang="en-US" sz="10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Stampanoni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, </a:t>
            </a:r>
            <a:r>
              <a:rPr lang="en-US" sz="1000" dirty="0" smtClean="0"/>
              <a:t>Quantitative x-ray radiography using grating interferometry: a feasibility study, </a:t>
            </a:r>
            <a:r>
              <a:rPr lang="en-US" sz="1000" dirty="0" smtClean="0"/>
              <a:t>Phys. Med. Biol., 2013</a:t>
            </a:r>
            <a:endParaRPr lang="en-US" sz="1000" dirty="0" smtClean="0"/>
          </a:p>
          <a:p>
            <a:pPr>
              <a:lnSpc>
                <a:spcPct val="100000"/>
              </a:lnSpc>
            </a:pP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Scherer et al., </a:t>
            </a:r>
            <a:r>
              <a:rPr lang="en-US" sz="1000" dirty="0" smtClean="0"/>
              <a:t>Non-invasive Differentiation of Kidney Stone Types using X-ray Dark-Field Radiography, </a:t>
            </a:r>
            <a:r>
              <a:rPr lang="en-US" sz="1000" dirty="0" smtClean="0"/>
              <a:t>Sci. Rep., 2015</a:t>
            </a:r>
            <a:endParaRPr lang="en-US" sz="10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4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20626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Edge-on illumination for experiments at 160 </a:t>
            </a:r>
            <a:r>
              <a:rPr lang="en-US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kVp</a:t>
            </a:r>
            <a:endParaRPr dirty="0"/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5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767"/>
            <a:ext cx="9144000" cy="42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95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Experiment at 160 </a:t>
            </a:r>
            <a:r>
              <a:rPr lang="en-US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kVp</a:t>
            </a:r>
            <a:endParaRPr dirty="0"/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6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79" y="939296"/>
            <a:ext cx="9161079" cy="565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4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Experiment at 160 </a:t>
            </a:r>
            <a:r>
              <a:rPr lang="en-US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kVp</a:t>
            </a:r>
            <a:endParaRPr dirty="0"/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7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56" y="939296"/>
            <a:ext cx="7227088" cy="4463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96" y="5445224"/>
            <a:ext cx="9110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 independent of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R depends on atomic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R depends on microstructures</a:t>
            </a:r>
            <a:endParaRPr lang="de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1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smtClean="0">
                <a:solidFill>
                  <a:srgbClr val="00335B"/>
                </a:solidFill>
                <a:latin typeface="Arial"/>
                <a:ea typeface="ＭＳ Ｐゴシック"/>
              </a:rPr>
              <a:t>No Z information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CustomShape 2"/>
              <p:cNvSpPr/>
              <p:nvPr/>
            </p:nvSpPr>
            <p:spPr>
              <a:xfrm>
                <a:off x="380880" y="1252440"/>
                <a:ext cx="7071440" cy="808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36000" rIns="0" bIns="36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Given by photoelectric absorption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∝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  <a:ea typeface="ＭＳ Ｐゴシック"/>
                          </a:rPr>
                          <m:t>3−4</m:t>
                        </m:r>
                      </m:sup>
                    </m:sSup>
                  </m:oMath>
                </a14:m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Irrelevant above 50 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keV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 for low-Z materials</a:t>
                </a:r>
                <a:endParaRPr lang="en-US" sz="2400" b="0" dirty="0" smtClean="0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mc:Choice>
        <mc:Fallback>
          <p:sp>
            <p:nvSpPr>
              <p:cNvPr id="15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80" y="1252440"/>
                <a:ext cx="7071440" cy="808408"/>
              </a:xfrm>
              <a:prstGeom prst="rect">
                <a:avLst/>
              </a:prstGeom>
              <a:blipFill rotWithShape="1">
                <a:blip r:embed="rId2"/>
                <a:stretch>
                  <a:fillRect l="-2414" t="-6015" b="-639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8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01070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80880" y="411120"/>
            <a:ext cx="8381160" cy="766080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>
              <a:lnSpc>
                <a:spcPct val="100000"/>
              </a:lnSpc>
            </a:pPr>
            <a:r>
              <a:rPr lang="it-CH" sz="2800" b="1" dirty="0" err="1" smtClean="0">
                <a:solidFill>
                  <a:srgbClr val="00335B"/>
                </a:solidFill>
                <a:latin typeface="Arial"/>
                <a:ea typeface="ＭＳ Ｐゴシック"/>
              </a:rPr>
              <a:t>Microstructures</a:t>
            </a:r>
            <a:endParaRPr dirty="0"/>
          </a:p>
        </p:txBody>
      </p:sp>
      <p:sp>
        <p:nvSpPr>
          <p:cNvPr id="159" name="CustomShape 2"/>
          <p:cNvSpPr/>
          <p:nvPr/>
        </p:nvSpPr>
        <p:spPr>
          <a:xfrm>
            <a:off x="380880" y="1252440"/>
            <a:ext cx="7071440" cy="520376"/>
          </a:xfrm>
          <a:prstGeom prst="rect">
            <a:avLst/>
          </a:prstGeom>
          <a:noFill/>
          <a:ln>
            <a:noFill/>
          </a:ln>
        </p:spPr>
        <p:txBody>
          <a:bodyPr lIns="0" tIns="36000" rIns="0" bIns="3600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Lynch et al. 2011, synchrotron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experiment and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analytical description</a:t>
            </a:r>
          </a:p>
          <a:p>
            <a:pPr>
              <a:lnSpc>
                <a:spcPct val="100000"/>
              </a:lnSpc>
            </a:pPr>
            <a:endParaRPr lang="en-US" sz="2400" b="0" dirty="0" smtClean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203960" y="6635880"/>
            <a:ext cx="163764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907E7C-7299-434B-BF89-8702846DA1AD}" type="slidenum"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9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2239920" y="6635880"/>
            <a:ext cx="4772880" cy="44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CH" sz="800">
                <a:solidFill>
                  <a:srgbClr val="FFFFFF"/>
                </a:solidFill>
                <a:latin typeface="Arial"/>
                <a:ea typeface="ＭＳ Ｐゴシック"/>
              </a:rPr>
              <a:t>Matteo Abis – XNPIG2015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48" y="2996952"/>
            <a:ext cx="3771652" cy="144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7" y="2035507"/>
            <a:ext cx="4699211" cy="4386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8144" y="5157192"/>
                <a:ext cx="2100319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CH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157192"/>
                <a:ext cx="2100319" cy="6183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80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PSI USER</cp:lastModifiedBy>
  <cp:revision>14</cp:revision>
  <dcterms:modified xsi:type="dcterms:W3CDTF">2015-08-31T13:55:51Z</dcterms:modified>
</cp:coreProperties>
</file>