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81" r:id="rId3"/>
    <p:sldId id="280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2DC8325-D6CA-4523-940B-3D0B31AE8824}">
          <p14:sldIdLst>
            <p14:sldId id="284"/>
            <p14:sldId id="281"/>
            <p14:sldId id="280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94660"/>
  </p:normalViewPr>
  <p:slideViewPr>
    <p:cSldViewPr snapToGrid="0">
      <p:cViewPr>
        <p:scale>
          <a:sx n="100" d="100"/>
          <a:sy n="100" d="100"/>
        </p:scale>
        <p:origin x="1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6B16-C9DD-4C44-8AD4-A5D9CB343A87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E1C6-DBA7-48EF-8B41-E34E5D1736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26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10DA7-68E2-431A-92FA-DFF84F51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7C29D1-CBF2-4CEE-81A8-01686C55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D06FB-84BD-482D-8C48-774DF105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1E804-47B5-48A5-9524-1CF1EE95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E0C2E-4776-4AEA-9704-CF70BD43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189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F4D2-E210-4C44-A6E0-CB3F98E5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A84B30-15F7-43F1-A098-1A37106DB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FDF8E-9BA0-4841-8D27-FEB792C5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F1C68F-FF53-4B2C-A80D-D885D10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287CE-BB18-4560-86A4-63898536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2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C3F291-78FE-4230-B3D5-E3E31526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FC905F-56C8-43E3-B34E-3950C924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95E53-AD19-4765-9772-ED0C4C44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798A4-3036-476C-B7FB-B34C77CF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19A27-B94F-44DF-9BF8-92D1B17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0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0CB2-8B7D-4615-998C-5F6F4E8D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93"/>
            <a:ext cx="10515600" cy="6269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43FBB0-E9B4-4DA8-9678-A98C50B8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788"/>
            <a:ext cx="10515600" cy="524530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28672E-AF6B-4FEE-AA6C-7722E92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EF852-75DB-493C-B045-956459FB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C9BA6-79F6-4124-B3C9-30A2937A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0B93DE-6DF0-471A-9CA9-079953EC73C9}"/>
              </a:ext>
            </a:extLst>
          </p:cNvPr>
          <p:cNvCxnSpPr/>
          <p:nvPr userDrawn="1"/>
        </p:nvCxnSpPr>
        <p:spPr>
          <a:xfrm>
            <a:off x="0" y="806295"/>
            <a:ext cx="1219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BB70E-32C0-4835-B473-51AD08DD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D7E00C-D1A1-4A6B-99D0-2D117C11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EF302-BDA0-4F5C-9576-3AA4DED0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0FBF55-1AFA-451D-B857-DC5A7DBC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3154A-2D88-4911-9628-F7847B9F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99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93CC5-41D0-408D-81F5-5987DF45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0C51C-013E-4CFB-97F1-CD01F1C2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7DED48-52D8-4BBB-A132-D45D71C3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30C872-C51C-44E0-A5A1-6C15F020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89F892-4B09-4BBF-8E1F-510E5A1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685BC-85A8-4A81-BA10-05CA9748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2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28F1E-2F57-4E00-B524-5D207942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C59A0-D3F5-413B-B350-61FA76D3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07972A-D622-45D4-8D55-A4F1BF29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ED8C89-A5D5-4483-B1DE-356F83812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F9C7F6-CD38-45C0-AEA2-F26F5A4D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20370F-CB73-4599-AE6B-E7897FBF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A9E12-3380-4A7C-AD39-161E5D3B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57F573-9DA8-4D55-B78D-322CE1F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5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EE4DF-0222-48CE-B185-B5898A53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D8373-F83E-4FA6-84AB-E2706DB7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470D48-BEF7-4ED8-9421-4A483B56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A90F1E-50D4-477F-B131-35AFC7B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81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B30B8A-FA42-4B0B-AF75-B10405EF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9DE5-6982-43C4-82E0-6742D209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393747-7F80-43B0-A397-7999B1A1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A1EEB-D49C-4A1E-AE59-63DABFDA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6F22E-BC0B-49C3-BC91-DEC9703A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BB5841-2B3A-42A8-BEC3-00BBFD9F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4AE7-90A1-4377-85AF-E73806DE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7383B-B7AC-4A3A-9CA9-065BF980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47AA2-7CCC-4DBC-9C10-0D3D69B8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C1284-391B-49A5-89C0-8CB7C587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424534-B248-4F46-B617-55E89CBC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B07CD7-E707-4699-8272-27623B46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420B94-E91E-41D9-B81B-DF2A7CA5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A776E2-7C9A-4275-AE12-CD5F4321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D775B2-B064-448B-B82A-56E0258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1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62A45E-F13A-4835-A727-AFD716F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0F766-8CF3-4FAC-82AC-5AB4969E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9457"/>
            <a:ext cx="10515600" cy="491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B4BD1-56E1-4E97-9436-10A631A34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8F2F-E2FF-4680-8AD6-23BB03512B75}" type="datetimeFigureOut">
              <a:rPr kumimoji="1" lang="ja-JP" altLang="en-US" smtClean="0"/>
              <a:t>2019/4/1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F951E-B547-4A25-AD27-EC839AA1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D8C42-528E-4367-9475-AC059007E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E733-EE39-4D0A-85FC-70CE5624DD0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41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A9C7E-AA33-4554-A411-7362175C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F2856-D004-4D6D-ADD9-779189D9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lang="en-US" altLang="ja-JP" dirty="0"/>
              <a:t>COM</a:t>
            </a:r>
            <a:r>
              <a:rPr lang="ja-JP" altLang="en-US" dirty="0"/>
              <a:t>のデータフローと送受信に関わる主要な</a:t>
            </a:r>
            <a:r>
              <a:rPr lang="en-US" altLang="ja-JP" dirty="0"/>
              <a:t>API</a:t>
            </a:r>
            <a:r>
              <a:rPr lang="ja-JP" altLang="en-US" dirty="0"/>
              <a:t>を知る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/>
              <a:t>デバッグに役立てるため</a:t>
            </a:r>
            <a:r>
              <a:rPr lang="en-US" altLang="ja-JP"/>
              <a:t>)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準拠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AUTOSAR </a:t>
            </a:r>
            <a:r>
              <a:rPr lang="en-US" altLang="ja-JP" dirty="0"/>
              <a:t>4.3.1</a:t>
            </a:r>
            <a:br>
              <a:rPr lang="en-US" altLang="ja-JP" dirty="0"/>
            </a:br>
            <a:r>
              <a:rPr lang="en-US" altLang="ja-JP" dirty="0"/>
              <a:t>https://www.autosar.org/fileadmin/user_upload/standards/classic/4-3/AUTOSAR_SWS_COM.pdf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7F2A6C3-5CC5-461B-91A2-CEB7A16BFB15}"/>
              </a:ext>
            </a:extLst>
          </p:cNvPr>
          <p:cNvCxnSpPr>
            <a:cxnSpLocks/>
          </p:cNvCxnSpPr>
          <p:nvPr/>
        </p:nvCxnSpPr>
        <p:spPr>
          <a:xfrm>
            <a:off x="2357338" y="1756289"/>
            <a:ext cx="0" cy="4224597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E6BC178E-E55E-469E-9005-CF7B846A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93"/>
            <a:ext cx="10515600" cy="626913"/>
          </a:xfrm>
        </p:spPr>
        <p:txBody>
          <a:bodyPr/>
          <a:lstStyle/>
          <a:p>
            <a:r>
              <a:rPr lang="en-US" altLang="ja-JP" dirty="0"/>
              <a:t>CAN</a:t>
            </a:r>
            <a:r>
              <a:rPr lang="ja-JP" altLang="en-US" dirty="0"/>
              <a:t>通信に関わるモジュールと通信単位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BCD422-2AFA-479B-87E5-B7C130E0F83C}"/>
              </a:ext>
            </a:extLst>
          </p:cNvPr>
          <p:cNvSpPr/>
          <p:nvPr/>
        </p:nvSpPr>
        <p:spPr>
          <a:xfrm>
            <a:off x="1457325" y="1264592"/>
            <a:ext cx="4158791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0CFEE7-D318-4AB0-B11E-DD1B6E0245D7}"/>
              </a:ext>
            </a:extLst>
          </p:cNvPr>
          <p:cNvSpPr/>
          <p:nvPr/>
        </p:nvSpPr>
        <p:spPr>
          <a:xfrm>
            <a:off x="1457339" y="3165837"/>
            <a:ext cx="4158791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PDU Router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810F06-CA14-47B1-81B9-3D21A07BF785}"/>
              </a:ext>
            </a:extLst>
          </p:cNvPr>
          <p:cNvSpPr/>
          <p:nvPr/>
        </p:nvSpPr>
        <p:spPr>
          <a:xfrm>
            <a:off x="1457340" y="2215266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6FD3F44-596F-4F25-9336-BB5B496B4C85}"/>
              </a:ext>
            </a:extLst>
          </p:cNvPr>
          <p:cNvSpPr/>
          <p:nvPr/>
        </p:nvSpPr>
        <p:spPr>
          <a:xfrm>
            <a:off x="3816129" y="2215266"/>
            <a:ext cx="1800000" cy="468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DCM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1842BD-EB37-4CB6-B243-939EE58F997A}"/>
              </a:ext>
            </a:extLst>
          </p:cNvPr>
          <p:cNvSpPr/>
          <p:nvPr/>
        </p:nvSpPr>
        <p:spPr>
          <a:xfrm>
            <a:off x="1457339" y="4116408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CAN 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BB79AEE-649F-410B-B945-B9BC2E9F112E}"/>
              </a:ext>
            </a:extLst>
          </p:cNvPr>
          <p:cNvSpPr/>
          <p:nvPr/>
        </p:nvSpPr>
        <p:spPr>
          <a:xfrm>
            <a:off x="1457338" y="5073072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CAN</a:t>
            </a:r>
            <a:r>
              <a:rPr lang="en-US" altLang="ja-JP" dirty="0">
                <a:solidFill>
                  <a:schemeClr val="tx1"/>
                </a:solidFill>
              </a:rPr>
              <a:t> Interface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F9B417B-4521-4460-8882-803C87413C39}"/>
              </a:ext>
            </a:extLst>
          </p:cNvPr>
          <p:cNvSpPr/>
          <p:nvPr/>
        </p:nvSpPr>
        <p:spPr>
          <a:xfrm>
            <a:off x="3816129" y="5073072"/>
            <a:ext cx="1800000" cy="43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LIN Interface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3096E4F-E698-4783-88CE-B07FEF9FA651}"/>
              </a:ext>
            </a:extLst>
          </p:cNvPr>
          <p:cNvSpPr/>
          <p:nvPr/>
        </p:nvSpPr>
        <p:spPr>
          <a:xfrm>
            <a:off x="3816129" y="6023643"/>
            <a:ext cx="1800000" cy="43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LIN Driver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94048E5-A0F2-466B-B824-B503152CE761}"/>
              </a:ext>
            </a:extLst>
          </p:cNvPr>
          <p:cNvSpPr/>
          <p:nvPr/>
        </p:nvSpPr>
        <p:spPr>
          <a:xfrm>
            <a:off x="1457338" y="6023643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CAN Driver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DBD0A8B-906C-48FF-93A2-22518CDC2F62}"/>
              </a:ext>
            </a:extLst>
          </p:cNvPr>
          <p:cNvSpPr txBox="1"/>
          <p:nvPr/>
        </p:nvSpPr>
        <p:spPr>
          <a:xfrm>
            <a:off x="2513612" y="179904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Signal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F8D2B5-CB91-4A6F-A6D0-2A608647AF9E}"/>
              </a:ext>
            </a:extLst>
          </p:cNvPr>
          <p:cNvSpPr txBox="1"/>
          <p:nvPr/>
        </p:nvSpPr>
        <p:spPr>
          <a:xfrm>
            <a:off x="2457507" y="273504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I-PDU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9783A6-E163-4BBB-B393-11A1321D4A1D}"/>
              </a:ext>
            </a:extLst>
          </p:cNvPr>
          <p:cNvSpPr txBox="1"/>
          <p:nvPr/>
        </p:nvSpPr>
        <p:spPr>
          <a:xfrm>
            <a:off x="2457508" y="3704147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I-PDU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AEDDD7-61B4-46AE-B145-2A5D2DC836EC}"/>
              </a:ext>
            </a:extLst>
          </p:cNvPr>
          <p:cNvSpPr txBox="1"/>
          <p:nvPr/>
        </p:nvSpPr>
        <p:spPr>
          <a:xfrm>
            <a:off x="2457508" y="5692159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L-PDU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4D20C4C-19CA-4488-8DFB-CF69F6459054}"/>
              </a:ext>
            </a:extLst>
          </p:cNvPr>
          <p:cNvSpPr txBox="1"/>
          <p:nvPr/>
        </p:nvSpPr>
        <p:spPr>
          <a:xfrm>
            <a:off x="2457508" y="4663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N-PDU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57518B4-F00F-4CCC-9268-3C4BE2F43908}"/>
              </a:ext>
            </a:extLst>
          </p:cNvPr>
          <p:cNvGrpSpPr/>
          <p:nvPr/>
        </p:nvGrpSpPr>
        <p:grpSpPr>
          <a:xfrm>
            <a:off x="6480089" y="2220051"/>
            <a:ext cx="3469511" cy="307777"/>
            <a:chOff x="7296518" y="2220051"/>
            <a:chExt cx="3469511" cy="307777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F2547D8-D3F6-4172-86CD-75F36B892774}"/>
                </a:ext>
              </a:extLst>
            </p:cNvPr>
            <p:cNvSpPr txBox="1"/>
            <p:nvPr/>
          </p:nvSpPr>
          <p:spPr>
            <a:xfrm>
              <a:off x="7296518" y="2220051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N-PODU: 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40CC3D0-0E10-4524-9028-959929D7E66A}"/>
                </a:ext>
              </a:extLst>
            </p:cNvPr>
            <p:cNvSpPr txBox="1"/>
            <p:nvPr/>
          </p:nvSpPr>
          <p:spPr>
            <a:xfrm>
              <a:off x="8468605" y="2220051"/>
              <a:ext cx="2297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/>
                <a:t>Network</a:t>
              </a:r>
              <a:r>
                <a:rPr lang="ja-JP" altLang="en-US" sz="1400" dirty="0"/>
                <a:t>層における</a:t>
              </a:r>
              <a:r>
                <a:rPr lang="en-US" altLang="ja-JP" sz="1400" dirty="0"/>
                <a:t>I-PDU</a:t>
              </a:r>
              <a:endParaRPr kumimoji="1" lang="en-US" altLang="ja-JP" sz="14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D720638-3591-4DFB-8ECF-E2E2DB52180E}"/>
              </a:ext>
            </a:extLst>
          </p:cNvPr>
          <p:cNvGrpSpPr/>
          <p:nvPr/>
        </p:nvGrpSpPr>
        <p:grpSpPr>
          <a:xfrm>
            <a:off x="6480089" y="2683266"/>
            <a:ext cx="3794921" cy="307777"/>
            <a:chOff x="7296518" y="2220051"/>
            <a:chExt cx="3794921" cy="307777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24A6745-B3D0-4863-BA39-063FF1FC6A09}"/>
                </a:ext>
              </a:extLst>
            </p:cNvPr>
            <p:cNvSpPr txBox="1"/>
            <p:nvPr/>
          </p:nvSpPr>
          <p:spPr>
            <a:xfrm>
              <a:off x="7296518" y="2220051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L-PODU: 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F64A674-E100-449A-BAC5-0AA4F480EA90}"/>
                </a:ext>
              </a:extLst>
            </p:cNvPr>
            <p:cNvSpPr txBox="1"/>
            <p:nvPr/>
          </p:nvSpPr>
          <p:spPr>
            <a:xfrm>
              <a:off x="8468605" y="2220051"/>
              <a:ext cx="2622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/>
                <a:t>Datalink Layer</a:t>
              </a:r>
              <a:r>
                <a:rPr lang="ja-JP" altLang="en-US" sz="1400" dirty="0"/>
                <a:t>における</a:t>
              </a:r>
              <a:r>
                <a:rPr lang="en-US" altLang="ja-JP" sz="1400" dirty="0"/>
                <a:t>I-PDU</a:t>
              </a:r>
              <a:endParaRPr kumimoji="1"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88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6BC178E-E55E-469E-9005-CF7B846A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シグナルの</a:t>
            </a:r>
            <a:r>
              <a:rPr kumimoji="1" lang="en-US" altLang="ja-JP" dirty="0"/>
              <a:t>CAN</a:t>
            </a:r>
            <a:r>
              <a:rPr kumimoji="1" lang="ja-JP" altLang="en-US" dirty="0"/>
              <a:t>送受信</a:t>
            </a:r>
            <a:r>
              <a:rPr lang="ja-JP" altLang="en-US" dirty="0"/>
              <a:t>データフロー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BCD422-2AFA-479B-87E5-B7C130E0F83C}"/>
              </a:ext>
            </a:extLst>
          </p:cNvPr>
          <p:cNvSpPr/>
          <p:nvPr/>
        </p:nvSpPr>
        <p:spPr>
          <a:xfrm>
            <a:off x="1462649" y="1366673"/>
            <a:ext cx="54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3D71AD-806E-44C4-A808-D962D6EA2EB9}"/>
              </a:ext>
            </a:extLst>
          </p:cNvPr>
          <p:cNvSpPr/>
          <p:nvPr/>
        </p:nvSpPr>
        <p:spPr>
          <a:xfrm>
            <a:off x="1462648" y="2252891"/>
            <a:ext cx="5400000" cy="2902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0CFEE7-D318-4AB0-B11E-DD1B6E0245D7}"/>
              </a:ext>
            </a:extLst>
          </p:cNvPr>
          <p:cNvSpPr/>
          <p:nvPr/>
        </p:nvSpPr>
        <p:spPr>
          <a:xfrm>
            <a:off x="1462650" y="5607038"/>
            <a:ext cx="5399998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77F3DC-BB92-446B-8914-965FFC8A8FC6}"/>
              </a:ext>
            </a:extLst>
          </p:cNvPr>
          <p:cNvSpPr txBox="1"/>
          <p:nvPr/>
        </p:nvSpPr>
        <p:spPr>
          <a:xfrm>
            <a:off x="392403" y="56383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PduR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5D53DD-1C74-4C02-AC36-EF8C2BB5C3DD}"/>
              </a:ext>
            </a:extLst>
          </p:cNvPr>
          <p:cNvSpPr txBox="1"/>
          <p:nvPr/>
        </p:nvSpPr>
        <p:spPr>
          <a:xfrm>
            <a:off x="396014" y="1392212"/>
            <a:ext cx="7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RTE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502A5F-24DD-4554-90A0-BFDCDC9F98CC}"/>
              </a:ext>
            </a:extLst>
          </p:cNvPr>
          <p:cNvSpPr txBox="1"/>
          <p:nvPr/>
        </p:nvSpPr>
        <p:spPr>
          <a:xfrm>
            <a:off x="392403" y="3347667"/>
            <a:ext cx="7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COM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9B81B8A-C007-4B14-B469-B46E124C9C6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21480" y="1720878"/>
            <a:ext cx="0" cy="1996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7F30B8-78A7-4729-9C1A-4282C327AB43}"/>
              </a:ext>
            </a:extLst>
          </p:cNvPr>
          <p:cNvSpPr txBox="1"/>
          <p:nvPr/>
        </p:nvSpPr>
        <p:spPr>
          <a:xfrm>
            <a:off x="1331039" y="1900031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/>
              <a:t>(</a:t>
            </a:r>
            <a:r>
              <a:rPr lang="en-US" altLang="ja-JP" sz="1400" i="1" dirty="0"/>
              <a:t>T1) </a:t>
            </a:r>
            <a:r>
              <a:rPr kumimoji="1" lang="en-US" altLang="ja-JP" sz="1400" i="1" dirty="0"/>
              <a:t>Com_SendSignal</a:t>
            </a:r>
            <a:endParaRPr kumimoji="1" lang="ja-JP" altLang="en-US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CCC14A-CF1F-4CC0-AC8B-3E0F53CD496B}"/>
              </a:ext>
            </a:extLst>
          </p:cNvPr>
          <p:cNvSpPr txBox="1"/>
          <p:nvPr/>
        </p:nvSpPr>
        <p:spPr>
          <a:xfrm>
            <a:off x="1019337" y="5268055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(T3)PduR_ComTransmit</a:t>
            </a:r>
            <a:endParaRPr kumimoji="1" lang="ja-JP" altLang="en-US" sz="1400" i="1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BFFB542-7AC5-4804-8292-79A85B5920E4}"/>
              </a:ext>
            </a:extLst>
          </p:cNvPr>
          <p:cNvCxnSpPr>
            <a:cxnSpLocks/>
          </p:cNvCxnSpPr>
          <p:nvPr/>
        </p:nvCxnSpPr>
        <p:spPr>
          <a:xfrm>
            <a:off x="2699484" y="4219575"/>
            <a:ext cx="0" cy="1676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2A9879-020B-499C-A898-FBEB5D7D18E8}"/>
              </a:ext>
            </a:extLst>
          </p:cNvPr>
          <p:cNvSpPr/>
          <p:nvPr/>
        </p:nvSpPr>
        <p:spPr>
          <a:xfrm>
            <a:off x="1977480" y="1432878"/>
            <a:ext cx="288000" cy="288000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BBEF9C-7413-429D-A7D7-CEF79367F021}"/>
              </a:ext>
            </a:extLst>
          </p:cNvPr>
          <p:cNvGrpSpPr/>
          <p:nvPr/>
        </p:nvGrpSpPr>
        <p:grpSpPr>
          <a:xfrm>
            <a:off x="1977480" y="3716999"/>
            <a:ext cx="1728000" cy="288000"/>
            <a:chOff x="2110830" y="3716999"/>
            <a:chExt cx="1728000" cy="288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7D2691D-C6A8-4B50-B252-720CFFE61CCD}"/>
                </a:ext>
              </a:extLst>
            </p:cNvPr>
            <p:cNvSpPr/>
            <p:nvPr/>
          </p:nvSpPr>
          <p:spPr>
            <a:xfrm>
              <a:off x="2110830" y="3716999"/>
              <a:ext cx="288000" cy="28800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7A05ED0-9172-4403-87B1-61C0A161C758}"/>
                </a:ext>
              </a:extLst>
            </p:cNvPr>
            <p:cNvSpPr/>
            <p:nvPr/>
          </p:nvSpPr>
          <p:spPr>
            <a:xfrm>
              <a:off x="2398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5917005-0A60-46AE-A49E-693202C4FFFF}"/>
                </a:ext>
              </a:extLst>
            </p:cNvPr>
            <p:cNvSpPr/>
            <p:nvPr/>
          </p:nvSpPr>
          <p:spPr>
            <a:xfrm>
              <a:off x="2686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56AF87E-602C-4436-A6DA-E035D27C09CA}"/>
                </a:ext>
              </a:extLst>
            </p:cNvPr>
            <p:cNvSpPr/>
            <p:nvPr/>
          </p:nvSpPr>
          <p:spPr>
            <a:xfrm>
              <a:off x="2974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88D9F04-5519-4BAD-9937-9FB4C62E7534}"/>
                </a:ext>
              </a:extLst>
            </p:cNvPr>
            <p:cNvSpPr/>
            <p:nvPr/>
          </p:nvSpPr>
          <p:spPr>
            <a:xfrm>
              <a:off x="3262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CCFB137-751B-486F-98D2-7C390E894108}"/>
                </a:ext>
              </a:extLst>
            </p:cNvPr>
            <p:cNvSpPr/>
            <p:nvPr/>
          </p:nvSpPr>
          <p:spPr>
            <a:xfrm>
              <a:off x="3550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A464F7D-9978-438C-87FF-484E5BF87DDE}"/>
              </a:ext>
            </a:extLst>
          </p:cNvPr>
          <p:cNvSpPr/>
          <p:nvPr/>
        </p:nvSpPr>
        <p:spPr>
          <a:xfrm>
            <a:off x="1715674" y="3006098"/>
            <a:ext cx="2251611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(T2) </a:t>
            </a:r>
            <a:r>
              <a:rPr kumimoji="1" lang="ja-JP" altLang="en-US" sz="1400" dirty="0">
                <a:solidFill>
                  <a:schemeClr val="tx1"/>
                </a:solidFill>
              </a:rPr>
              <a:t>エンディアン</a:t>
            </a:r>
            <a:r>
              <a:rPr lang="ja-JP" altLang="en-US" sz="1400" dirty="0">
                <a:solidFill>
                  <a:schemeClr val="tx1"/>
                </a:solidFill>
              </a:rPr>
              <a:t>変換等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2124CA0-A234-46A2-9F8B-820756A63BD9}"/>
              </a:ext>
            </a:extLst>
          </p:cNvPr>
          <p:cNvSpPr/>
          <p:nvPr/>
        </p:nvSpPr>
        <p:spPr>
          <a:xfrm>
            <a:off x="5112093" y="5688912"/>
            <a:ext cx="288000" cy="288000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32C4913-AD93-44F3-8D4C-16F3FA0254D9}"/>
              </a:ext>
            </a:extLst>
          </p:cNvPr>
          <p:cNvGrpSpPr/>
          <p:nvPr/>
        </p:nvGrpSpPr>
        <p:grpSpPr>
          <a:xfrm>
            <a:off x="4419948" y="4414871"/>
            <a:ext cx="1728000" cy="288000"/>
            <a:chOff x="2110830" y="3716999"/>
            <a:chExt cx="1728000" cy="28800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A4FEE02-7328-4956-8083-F6BF9A4DD74F}"/>
                </a:ext>
              </a:extLst>
            </p:cNvPr>
            <p:cNvSpPr/>
            <p:nvPr/>
          </p:nvSpPr>
          <p:spPr>
            <a:xfrm>
              <a:off x="2110830" y="3716999"/>
              <a:ext cx="288000" cy="28800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82FBFBF-2639-4C8E-B4DB-D58E43BE2BC3}"/>
                </a:ext>
              </a:extLst>
            </p:cNvPr>
            <p:cNvSpPr/>
            <p:nvPr/>
          </p:nvSpPr>
          <p:spPr>
            <a:xfrm>
              <a:off x="2398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6D1CCF1-569F-451E-93A4-A99A376BDD3E}"/>
                </a:ext>
              </a:extLst>
            </p:cNvPr>
            <p:cNvSpPr/>
            <p:nvPr/>
          </p:nvSpPr>
          <p:spPr>
            <a:xfrm>
              <a:off x="2686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11068EEB-4CB9-436E-9398-943BF447F5EC}"/>
                </a:ext>
              </a:extLst>
            </p:cNvPr>
            <p:cNvSpPr/>
            <p:nvPr/>
          </p:nvSpPr>
          <p:spPr>
            <a:xfrm>
              <a:off x="2974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93D9ED4-9830-4619-833A-E323AB6675CD}"/>
                </a:ext>
              </a:extLst>
            </p:cNvPr>
            <p:cNvSpPr/>
            <p:nvPr/>
          </p:nvSpPr>
          <p:spPr>
            <a:xfrm>
              <a:off x="3262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2E3BA79-D2EA-4A55-AF1C-C7845181F1E3}"/>
                </a:ext>
              </a:extLst>
            </p:cNvPr>
            <p:cNvSpPr/>
            <p:nvPr/>
          </p:nvSpPr>
          <p:spPr>
            <a:xfrm>
              <a:off x="3550830" y="3716999"/>
              <a:ext cx="288000" cy="288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B889EE-F981-409A-BEC9-48E8B026AF75}"/>
              </a:ext>
            </a:extLst>
          </p:cNvPr>
          <p:cNvSpPr txBox="1"/>
          <p:nvPr/>
        </p:nvSpPr>
        <p:spPr>
          <a:xfrm>
            <a:off x="3348355" y="5268055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(R1) Com_RxIndication/</a:t>
            </a:r>
            <a:r>
              <a:rPr lang="en-US" altLang="ja-JP" sz="1400" i="1" dirty="0" err="1"/>
              <a:t>Com_MainFunctionRx</a:t>
            </a:r>
            <a:endParaRPr kumimoji="1" lang="ja-JP" altLang="en-US" sz="1400" i="1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E2D2C87-4BA8-4A48-B2F8-C36F47F7854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256093" y="4850175"/>
            <a:ext cx="14756" cy="838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5B44987-8B2A-4CEA-829B-F734E7A231E3}"/>
              </a:ext>
            </a:extLst>
          </p:cNvPr>
          <p:cNvCxnSpPr>
            <a:cxnSpLocks/>
            <a:stCxn id="47" idx="0"/>
            <a:endCxn id="74" idx="2"/>
          </p:cNvCxnSpPr>
          <p:nvPr/>
        </p:nvCxnSpPr>
        <p:spPr>
          <a:xfrm flipH="1" flipV="1">
            <a:off x="4560774" y="1720878"/>
            <a:ext cx="3174" cy="2693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AD3180F-B5D4-4695-A357-7674097D04DB}"/>
              </a:ext>
            </a:extLst>
          </p:cNvPr>
          <p:cNvSpPr txBox="1"/>
          <p:nvPr/>
        </p:nvSpPr>
        <p:spPr>
          <a:xfrm>
            <a:off x="3079350" y="403741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I-</a:t>
            </a:r>
            <a:r>
              <a:rPr lang="en-US" altLang="ja-JP" sz="1400" dirty="0"/>
              <a:t>PDU</a:t>
            </a:r>
            <a:endParaRPr kumimoji="1" lang="ja-JP" altLang="en-US" sz="1400" dirty="0" err="1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82F272-3869-4AD7-BBFD-6388C4801FE0}"/>
              </a:ext>
            </a:extLst>
          </p:cNvPr>
          <p:cNvSpPr txBox="1"/>
          <p:nvPr/>
        </p:nvSpPr>
        <p:spPr>
          <a:xfrm>
            <a:off x="5569872" y="475343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I-</a:t>
            </a:r>
            <a:r>
              <a:rPr lang="en-US" altLang="ja-JP" sz="1400" dirty="0"/>
              <a:t>PDU</a:t>
            </a:r>
            <a:endParaRPr kumimoji="1" lang="ja-JP" altLang="en-US" sz="1400" dirty="0" err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643DB7E-3FCB-464A-8D85-90F7AE3C6840}"/>
              </a:ext>
            </a:extLst>
          </p:cNvPr>
          <p:cNvSpPr/>
          <p:nvPr/>
        </p:nvSpPr>
        <p:spPr>
          <a:xfrm>
            <a:off x="4302142" y="3006098"/>
            <a:ext cx="2251611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(R3) </a:t>
            </a:r>
            <a:r>
              <a:rPr kumimoji="1" lang="ja-JP" altLang="en-US" sz="1400" dirty="0">
                <a:solidFill>
                  <a:schemeClr val="tx1"/>
                </a:solidFill>
              </a:rPr>
              <a:t>エンディアン</a:t>
            </a:r>
            <a:r>
              <a:rPr lang="ja-JP" altLang="en-US" sz="1400" dirty="0">
                <a:solidFill>
                  <a:schemeClr val="tx1"/>
                </a:solidFill>
              </a:rPr>
              <a:t>変換等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555DA90-07D8-4C31-BDC5-F6D1BBDEDE6E}"/>
              </a:ext>
            </a:extLst>
          </p:cNvPr>
          <p:cNvSpPr/>
          <p:nvPr/>
        </p:nvSpPr>
        <p:spPr>
          <a:xfrm>
            <a:off x="4305234" y="3679286"/>
            <a:ext cx="2251611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(R2) </a:t>
            </a:r>
            <a:r>
              <a:rPr kumimoji="1" lang="ja-JP" altLang="en-US" sz="1400" dirty="0">
                <a:solidFill>
                  <a:schemeClr val="tx1"/>
                </a:solidFill>
              </a:rPr>
              <a:t>ゲートウェイ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348E68-D66B-4DE6-941D-B71D8442A452}"/>
              </a:ext>
            </a:extLst>
          </p:cNvPr>
          <p:cNvSpPr txBox="1"/>
          <p:nvPr/>
        </p:nvSpPr>
        <p:spPr>
          <a:xfrm>
            <a:off x="4437130" y="1900031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/>
              <a:t>(R</a:t>
            </a:r>
            <a:r>
              <a:rPr lang="en-US" altLang="ja-JP" sz="1400" i="1" dirty="0"/>
              <a:t>4) </a:t>
            </a:r>
            <a:r>
              <a:rPr kumimoji="1" lang="en-US" altLang="ja-JP" sz="1400" i="1" dirty="0" err="1"/>
              <a:t>Com_</a:t>
            </a:r>
            <a:r>
              <a:rPr lang="en-US" altLang="ja-JP" sz="1400" i="1" dirty="0" err="1"/>
              <a:t>Receive</a:t>
            </a:r>
            <a:r>
              <a:rPr kumimoji="1" lang="en-US" altLang="ja-JP" sz="1400" i="1" dirty="0" err="1"/>
              <a:t>Signal</a:t>
            </a:r>
            <a:endParaRPr kumimoji="1" lang="ja-JP" altLang="en-US" sz="1400" i="1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B865AE2-F57A-49C5-BB51-E0B2A6860EFE}"/>
              </a:ext>
            </a:extLst>
          </p:cNvPr>
          <p:cNvSpPr/>
          <p:nvPr/>
        </p:nvSpPr>
        <p:spPr>
          <a:xfrm>
            <a:off x="4416774" y="1432878"/>
            <a:ext cx="288000" cy="288000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2211F34-CB40-4555-9C02-596B6F39C031}"/>
              </a:ext>
            </a:extLst>
          </p:cNvPr>
          <p:cNvGrpSpPr/>
          <p:nvPr/>
        </p:nvGrpSpPr>
        <p:grpSpPr>
          <a:xfrm>
            <a:off x="7213514" y="1347810"/>
            <a:ext cx="3114882" cy="307777"/>
            <a:chOff x="7296518" y="1347810"/>
            <a:chExt cx="3114882" cy="307777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4836540-649E-4653-8C49-7AA18AC5FD89}"/>
                </a:ext>
              </a:extLst>
            </p:cNvPr>
            <p:cNvSpPr txBox="1"/>
            <p:nvPr/>
          </p:nvSpPr>
          <p:spPr>
            <a:xfrm>
              <a:off x="7296518" y="13478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T1: 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82D199D-4480-40CC-A119-A48366AB5362}"/>
                </a:ext>
              </a:extLst>
            </p:cNvPr>
            <p:cNvSpPr txBox="1"/>
            <p:nvPr/>
          </p:nvSpPr>
          <p:spPr>
            <a:xfrm>
              <a:off x="7849480" y="1347810"/>
              <a:ext cx="2561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/>
                <a:t>RTE</a:t>
              </a:r>
              <a:r>
                <a:rPr kumimoji="1" lang="ja-JP" altLang="en-US" sz="1400" dirty="0"/>
                <a:t>→</a:t>
              </a:r>
              <a:r>
                <a:rPr kumimoji="1" lang="en-US" altLang="ja-JP" sz="1400" dirty="0"/>
                <a:t>COM</a:t>
              </a:r>
              <a:r>
                <a:rPr kumimoji="1" lang="ja-JP" altLang="en-US" sz="1400" dirty="0" err="1"/>
                <a:t>への</a:t>
              </a:r>
              <a:r>
                <a:rPr kumimoji="1" lang="ja-JP" altLang="en-US" sz="1400" dirty="0"/>
                <a:t>シグナル送信</a:t>
              </a:r>
              <a:endParaRPr kumimoji="1" lang="en-US" altLang="ja-JP" sz="1400" dirty="0"/>
            </a:p>
          </p:txBody>
        </p:sp>
      </p:grp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F9DF42E-6566-4E29-9E12-E53AC660A546}"/>
              </a:ext>
            </a:extLst>
          </p:cNvPr>
          <p:cNvCxnSpPr>
            <a:cxnSpLocks/>
            <a:stCxn id="69" idx="1"/>
            <a:endCxn id="43" idx="3"/>
          </p:cNvCxnSpPr>
          <p:nvPr/>
        </p:nvCxnSpPr>
        <p:spPr>
          <a:xfrm flipH="1">
            <a:off x="3705480" y="3859286"/>
            <a:ext cx="59975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B654C05F-9AB8-48B4-812B-4160FCBE8BD4}"/>
              </a:ext>
            </a:extLst>
          </p:cNvPr>
          <p:cNvGrpSpPr/>
          <p:nvPr/>
        </p:nvGrpSpPr>
        <p:grpSpPr>
          <a:xfrm>
            <a:off x="7213513" y="1906535"/>
            <a:ext cx="4645750" cy="738664"/>
            <a:chOff x="7296517" y="1906535"/>
            <a:chExt cx="4645750" cy="738664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AA76AD2-B832-4ECC-9A08-97B748DE042C}"/>
                </a:ext>
              </a:extLst>
            </p:cNvPr>
            <p:cNvSpPr txBox="1"/>
            <p:nvPr/>
          </p:nvSpPr>
          <p:spPr>
            <a:xfrm>
              <a:off x="7296517" y="19065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T3: 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1161B673-A4A9-49AE-B0EB-9336668586CD}"/>
                </a:ext>
              </a:extLst>
            </p:cNvPr>
            <p:cNvSpPr txBox="1"/>
            <p:nvPr/>
          </p:nvSpPr>
          <p:spPr>
            <a:xfrm>
              <a:off x="7849480" y="1906535"/>
              <a:ext cx="40927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/>
                <a:t>COM</a:t>
              </a:r>
              <a:r>
                <a:rPr lang="ja-JP" altLang="en-US" sz="1400" dirty="0"/>
                <a:t>→</a:t>
              </a:r>
              <a:r>
                <a:rPr lang="en-US" altLang="ja-JP" sz="1400" dirty="0"/>
                <a:t>PduR</a:t>
              </a:r>
              <a:r>
                <a:rPr lang="ja-JP" altLang="en-US" sz="1400" dirty="0"/>
                <a:t>への</a:t>
              </a:r>
              <a:r>
                <a:rPr kumimoji="1" lang="en-US" altLang="ja-JP" sz="1400" dirty="0"/>
                <a:t>I-PDU</a:t>
              </a:r>
              <a:r>
                <a:rPr kumimoji="1" lang="ja-JP" altLang="en-US" sz="1400" dirty="0"/>
                <a:t>送信</a:t>
              </a:r>
              <a:endParaRPr kumimoji="1" lang="en-US" altLang="ja-JP" sz="1400" dirty="0"/>
            </a:p>
            <a:p>
              <a:pPr algn="l"/>
              <a:r>
                <a:rPr lang="ja-JP" altLang="en-US" sz="1400" dirty="0"/>
                <a:t>送信完了後</a:t>
              </a:r>
              <a:r>
                <a:rPr lang="en-US" altLang="ja-JP" sz="1400" dirty="0"/>
                <a:t>COM</a:t>
              </a:r>
              <a:r>
                <a:rPr lang="ja-JP" altLang="en-US" sz="1400" dirty="0"/>
                <a:t>は</a:t>
              </a:r>
              <a:r>
                <a:rPr lang="en-US" altLang="ja-JP" sz="1400" i="1" dirty="0"/>
                <a:t>Com_TxConfirmation</a:t>
              </a:r>
              <a:r>
                <a:rPr lang="ja-JP" altLang="en-US" sz="1400" dirty="0"/>
                <a:t>を</a:t>
              </a:r>
              <a:r>
                <a:rPr lang="en-US" altLang="ja-JP" sz="1400" dirty="0"/>
                <a:t>PduR</a:t>
              </a:r>
            </a:p>
            <a:p>
              <a:pPr algn="l"/>
              <a:r>
                <a:rPr lang="ja-JP" altLang="en-US" sz="1400" dirty="0"/>
                <a:t>から受け付け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同期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コールバック関数を呼び出す</a:t>
              </a:r>
              <a:endParaRPr lang="en-US" altLang="ja-JP" sz="1400" dirty="0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EFEDCEC-9006-4BA7-B441-CD6FDE11804C}"/>
              </a:ext>
            </a:extLst>
          </p:cNvPr>
          <p:cNvGrpSpPr/>
          <p:nvPr/>
        </p:nvGrpSpPr>
        <p:grpSpPr>
          <a:xfrm>
            <a:off x="7209962" y="2896147"/>
            <a:ext cx="3678662" cy="738664"/>
            <a:chOff x="7292966" y="4414871"/>
            <a:chExt cx="3678662" cy="738664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6CE4FA9-6FF7-4931-A4FB-011D0952740F}"/>
                </a:ext>
              </a:extLst>
            </p:cNvPr>
            <p:cNvSpPr txBox="1"/>
            <p:nvPr/>
          </p:nvSpPr>
          <p:spPr>
            <a:xfrm>
              <a:off x="7292966" y="4414871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R1: 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C284BFDC-23F4-41E4-9F35-D59E32EA7C70}"/>
                </a:ext>
              </a:extLst>
            </p:cNvPr>
            <p:cNvSpPr txBox="1"/>
            <p:nvPr/>
          </p:nvSpPr>
          <p:spPr>
            <a:xfrm>
              <a:off x="7855069" y="4414871"/>
              <a:ext cx="31165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/>
                <a:t>PduR</a:t>
              </a:r>
              <a:r>
                <a:rPr lang="ja-JP" altLang="en-US" sz="1400" dirty="0"/>
                <a:t>→</a:t>
              </a:r>
              <a:r>
                <a:rPr lang="en-US" altLang="ja-JP" sz="1400" dirty="0"/>
                <a:t>COM</a:t>
              </a:r>
              <a:r>
                <a:rPr lang="ja-JP" altLang="en-US" sz="1400" dirty="0"/>
                <a:t>への</a:t>
              </a:r>
              <a:r>
                <a:rPr kumimoji="1" lang="en-US" altLang="ja-JP" sz="1400" dirty="0"/>
                <a:t>I-PDU</a:t>
              </a:r>
              <a:r>
                <a:rPr lang="ja-JP" altLang="en-US" sz="1400" dirty="0"/>
                <a:t>の通知</a:t>
              </a:r>
            </a:p>
            <a:p>
              <a:pPr algn="l"/>
              <a:r>
                <a:rPr lang="en-US" altLang="ja-JP" sz="1400" dirty="0"/>
                <a:t>PduR</a:t>
              </a:r>
              <a:r>
                <a:rPr lang="ja-JP" altLang="en-US" sz="1400" dirty="0"/>
                <a:t>からの受信通知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同期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か</a:t>
              </a:r>
              <a:endParaRPr lang="en-US" altLang="ja-JP" sz="1400" dirty="0"/>
            </a:p>
            <a:p>
              <a:pPr algn="l"/>
              <a:r>
                <a:rPr lang="en-US" altLang="ja-JP" sz="1400" dirty="0"/>
                <a:t>COM</a:t>
              </a:r>
              <a:r>
                <a:rPr lang="ja-JP" altLang="en-US" sz="1400" dirty="0"/>
                <a:t>の周期受信処理により行われる</a:t>
              </a:r>
              <a:endParaRPr lang="en-US" altLang="ja-JP" sz="1400" dirty="0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BDF8B8D1-C59C-4022-8C86-F6882CEF3CCB}"/>
              </a:ext>
            </a:extLst>
          </p:cNvPr>
          <p:cNvGrpSpPr/>
          <p:nvPr/>
        </p:nvGrpSpPr>
        <p:grpSpPr>
          <a:xfrm>
            <a:off x="7218083" y="3891651"/>
            <a:ext cx="4472887" cy="738664"/>
            <a:chOff x="7301087" y="4577286"/>
            <a:chExt cx="4472887" cy="738664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E46420DA-6265-4445-B3E7-BF3AEC11AFB8}"/>
                </a:ext>
              </a:extLst>
            </p:cNvPr>
            <p:cNvSpPr txBox="1"/>
            <p:nvPr/>
          </p:nvSpPr>
          <p:spPr>
            <a:xfrm>
              <a:off x="7301087" y="457728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R2: 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2215C501-4A5C-4CAA-B4C2-8D2608845945}"/>
                </a:ext>
              </a:extLst>
            </p:cNvPr>
            <p:cNvSpPr txBox="1"/>
            <p:nvPr/>
          </p:nvSpPr>
          <p:spPr>
            <a:xfrm>
              <a:off x="7857517" y="4577286"/>
              <a:ext cx="39164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/>
                <a:t>シグナルゲートウェイ</a:t>
              </a:r>
              <a:endParaRPr lang="en-US" altLang="ja-JP" sz="1400" dirty="0"/>
            </a:p>
            <a:p>
              <a:pPr algn="l"/>
              <a:r>
                <a:rPr lang="ja-JP" altLang="en-US" sz="1400" dirty="0"/>
                <a:t>予め登録されたテーブルに従い</a:t>
              </a:r>
              <a:endParaRPr lang="en-US" altLang="ja-JP" sz="1400" dirty="0"/>
            </a:p>
            <a:p>
              <a:pPr algn="l"/>
              <a:r>
                <a:rPr lang="en-US" altLang="ja-JP" sz="1400" dirty="0"/>
                <a:t>RTE</a:t>
              </a:r>
              <a:r>
                <a:rPr lang="ja-JP" altLang="en-US" sz="1400" dirty="0"/>
                <a:t>にデータを通知せず他の</a:t>
              </a:r>
              <a:r>
                <a:rPr lang="en-US" altLang="ja-JP" sz="1400" dirty="0"/>
                <a:t>I-PDU</a:t>
              </a:r>
              <a:r>
                <a:rPr lang="ja-JP" altLang="en-US" sz="1400" dirty="0"/>
                <a:t>に梱包する</a:t>
              </a:r>
              <a:endParaRPr lang="en-US" altLang="ja-JP" sz="1400" dirty="0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02C615D4-EC07-4548-A4EE-E35C486AC729}"/>
              </a:ext>
            </a:extLst>
          </p:cNvPr>
          <p:cNvGrpSpPr/>
          <p:nvPr/>
        </p:nvGrpSpPr>
        <p:grpSpPr>
          <a:xfrm>
            <a:off x="7218083" y="4790840"/>
            <a:ext cx="3294418" cy="307777"/>
            <a:chOff x="7296518" y="1347810"/>
            <a:chExt cx="3294418" cy="307777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BE8FEA0D-8E61-4D60-A9FC-06F0EC15800A}"/>
                </a:ext>
              </a:extLst>
            </p:cNvPr>
            <p:cNvSpPr txBox="1"/>
            <p:nvPr/>
          </p:nvSpPr>
          <p:spPr>
            <a:xfrm>
              <a:off x="7296518" y="13478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u="sng" dirty="0"/>
                <a:t>R4: 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A144071-91D5-46EA-8334-FBC8BD0CD83F}"/>
                </a:ext>
              </a:extLst>
            </p:cNvPr>
            <p:cNvSpPr txBox="1"/>
            <p:nvPr/>
          </p:nvSpPr>
          <p:spPr>
            <a:xfrm>
              <a:off x="7849480" y="1347810"/>
              <a:ext cx="2741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/>
                <a:t>COM</a:t>
              </a:r>
              <a:r>
                <a:rPr kumimoji="1" lang="ja-JP" altLang="en-US" sz="1400" dirty="0"/>
                <a:t>→</a:t>
              </a:r>
              <a:r>
                <a:rPr kumimoji="1" lang="en-US" altLang="ja-JP" sz="1400" dirty="0"/>
                <a:t>RTE</a:t>
              </a:r>
              <a:r>
                <a:rPr kumimoji="1" lang="ja-JP" altLang="en-US" sz="1400" dirty="0" err="1"/>
                <a:t>への</a:t>
              </a:r>
              <a:r>
                <a:rPr lang="ja-JP" altLang="en-US" sz="1400" dirty="0"/>
                <a:t>シグナルの通知</a:t>
              </a:r>
              <a:endParaRPr kumimoji="1" lang="en-US" altLang="ja-JP" sz="1400" dirty="0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4A1BDD0-DEED-43BA-9142-DAF55831E1DD}"/>
              </a:ext>
            </a:extLst>
          </p:cNvPr>
          <p:cNvSpPr txBox="1"/>
          <p:nvPr/>
        </p:nvSpPr>
        <p:spPr>
          <a:xfrm>
            <a:off x="7830618" y="5836524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*</a:t>
            </a:r>
            <a:r>
              <a:rPr kumimoji="1" lang="ja-JP" altLang="en-US" sz="1400" dirty="0"/>
              <a:t>シグナルに対してのデータフローを示したが</a:t>
            </a:r>
            <a:endParaRPr kumimoji="1" lang="en-US" altLang="ja-JP" sz="1400" dirty="0"/>
          </a:p>
          <a:p>
            <a:pPr algn="r"/>
            <a:r>
              <a:rPr lang="ja-JP" altLang="en-US" sz="1400" dirty="0"/>
              <a:t>シグナルグループについてもほぼ同様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54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E208B-C0BD-4C0E-ABD2-B1A589AC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2E5A4-DC79-448F-8BC6-840F39F7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COM-</a:t>
            </a:r>
            <a:r>
              <a:rPr lang="en-US" altLang="ja-JP" dirty="0" err="1"/>
              <a:t>Pdu</a:t>
            </a:r>
            <a:r>
              <a:rPr lang="ja-JP" altLang="en-US" dirty="0"/>
              <a:t>間</a:t>
            </a:r>
            <a:r>
              <a:rPr lang="en-US" altLang="ja-JP" dirty="0"/>
              <a:t>Interface (CAN</a:t>
            </a:r>
            <a:r>
              <a:rPr lang="ja-JP" altLang="en-US" dirty="0"/>
              <a:t>受信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COM-</a:t>
            </a:r>
            <a:r>
              <a:rPr lang="en-US" altLang="ja-JP" dirty="0" err="1"/>
              <a:t>Pdu</a:t>
            </a:r>
            <a:r>
              <a:rPr lang="ja-JP" altLang="en-US" dirty="0"/>
              <a:t>間</a:t>
            </a:r>
            <a:r>
              <a:rPr lang="en-US" altLang="ja-JP" dirty="0"/>
              <a:t>Interface (CAN</a:t>
            </a:r>
            <a:r>
              <a:rPr lang="ja-JP" altLang="en-US" dirty="0"/>
              <a:t>送信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A2167C-F39C-4F9C-96B9-A1B973EA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20" y="1457325"/>
            <a:ext cx="5646420" cy="1971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0B5BAC-619F-4817-8283-FAC84B86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35" y="4426980"/>
            <a:ext cx="5726430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E530E-B201-41C8-AFA8-0278E2DA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関連仕様書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47910-2E53-4EF7-8055-C04736AE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送信完了通知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E00B43-5E05-4E87-A81E-D671312C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2082965"/>
            <a:ext cx="595503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0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8F2CB-6044-432A-8299-E515AD5E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CD933-F997-4AB1-B2B6-AD7A1CD0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受信完了通知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5722A0-7A24-4423-A443-D10AABF1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2082965"/>
            <a:ext cx="596074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245</Words>
  <Application>Microsoft Office PowerPoint</Application>
  <PresentationFormat>ワイド画面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本資料</vt:lpstr>
      <vt:lpstr>CAN通信に関わるモジュールと通信単位</vt:lpstr>
      <vt:lpstr>シグナルのCAN送受信データフロー</vt:lpstr>
      <vt:lpstr>関連仕様書</vt:lpstr>
      <vt:lpstr>関連仕様書</vt:lpstr>
      <vt:lpstr>関連仕様書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新村 隆</dc:creator>
  <cp:lastModifiedBy>隆 新村</cp:lastModifiedBy>
  <cp:revision>471</cp:revision>
  <dcterms:created xsi:type="dcterms:W3CDTF">2018-06-08T11:54:16Z</dcterms:created>
  <dcterms:modified xsi:type="dcterms:W3CDTF">2019-03-31T21:23:21Z</dcterms:modified>
</cp:coreProperties>
</file>