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8"/>
  </p:notesMasterIdLst>
  <p:sldIdLst>
    <p:sldId id="257" r:id="rId3"/>
    <p:sldId id="263" r:id="rId4"/>
    <p:sldId id="261" r:id="rId5"/>
    <p:sldId id="264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A3432FC9-A21F-4DD2-884F-05FF98AD8D71}">
          <p14:sldIdLst>
            <p14:sldId id="257"/>
            <p14:sldId id="263"/>
            <p14:sldId id="261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 autoAdjust="0"/>
  </p:normalViewPr>
  <p:slideViewPr>
    <p:cSldViewPr showGuides="1">
      <p:cViewPr>
        <p:scale>
          <a:sx n="100" d="100"/>
          <a:sy n="100" d="100"/>
        </p:scale>
        <p:origin x="306" y="366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1EF8-8B7A-4E08-AB5E-24E131A0F21E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E6CBA-417F-489C-BBDB-55FA32D9E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0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</a:t>
            </a:r>
          </a:p>
          <a:p>
            <a:r>
              <a:rPr kumimoji="1" lang="ja-JP" altLang="en-US" dirty="0"/>
              <a:t>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</a:t>
            </a:r>
          </a:p>
          <a:p>
            <a:r>
              <a:rPr kumimoji="1" lang="ja-JP" altLang="en-US" dirty="0"/>
              <a:t>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ははレベル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064640-75D6-4548-8683-372F3BE9A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E-Pay</a:t>
            </a:r>
            <a:br>
              <a:rPr kumimoji="1" lang="en-US" altLang="ja-JP" dirty="0"/>
            </a:br>
            <a:r>
              <a:rPr kumimoji="1" lang="en-US" altLang="ja-JP" dirty="0"/>
              <a:t>I am using</a:t>
            </a:r>
            <a:endParaRPr kumimoji="1" lang="ja-JP" altLang="en-US" dirty="0"/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id="{14F8940A-0CBD-4F76-AB7D-322DC6242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Takashi </a:t>
            </a:r>
            <a:r>
              <a:rPr kumimoji="1" lang="en-US" altLang="ja-JP" dirty="0" err="1"/>
              <a:t>Niimura</a:t>
            </a:r>
            <a:endParaRPr kumimoji="1" lang="en-US" altLang="ja-JP" dirty="0"/>
          </a:p>
          <a:p>
            <a:r>
              <a:rPr lang="en-US" altLang="ja-JP" dirty="0"/>
              <a:t>Mar 13rd,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9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2E1C2-DE39-42B5-AB78-8D5AD38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E-pay</a:t>
            </a:r>
            <a:endParaRPr kumimoji="1" lang="ja-JP" altLang="en-US" dirty="0"/>
          </a:p>
        </p:txBody>
      </p:sp>
      <p:pic>
        <p:nvPicPr>
          <p:cNvPr id="2050" name="Picture 2" descr="https://3.bp.blogspot.com/-WhuC-lgMcKI/VuZx5gdfzVI/AAAAAAAA40Q/hrqXTz6JWHUcY9ofsVqTL3WPfNC7GbxLg/s800/shopping_denshi_money.png">
            <a:extLst>
              <a:ext uri="{FF2B5EF4-FFF2-40B4-BE49-F238E27FC236}">
                <a16:creationId xmlns:a16="http://schemas.microsoft.com/office/drawing/2014/main" id="{B0F44345-0752-44C1-9A18-C10F1189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87" y="3032956"/>
            <a:ext cx="1898310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4.bp.blogspot.com/-YofSvGDOP8o/Vd60oopYlhI/AAAAAAAAxFM/ot6UPhKyYV8/s800/smartphone_qr_code.png">
            <a:extLst>
              <a:ext uri="{FF2B5EF4-FFF2-40B4-BE49-F238E27FC236}">
                <a16:creationId xmlns:a16="http://schemas.microsoft.com/office/drawing/2014/main" id="{FB6F2E3A-9178-4A43-86DA-E56FC65D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37" y="3032956"/>
            <a:ext cx="2052228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070346-426E-48B9-8857-020F1FB4089D}"/>
              </a:ext>
            </a:extLst>
          </p:cNvPr>
          <p:cNvSpPr txBox="1"/>
          <p:nvPr/>
        </p:nvSpPr>
        <p:spPr>
          <a:xfrm>
            <a:off x="1621335" y="1537628"/>
            <a:ext cx="149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</a:rPr>
              <a:t>E-Money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58472-A728-4473-8A9C-BAE458D4D945}"/>
              </a:ext>
            </a:extLst>
          </p:cNvPr>
          <p:cNvSpPr txBox="1"/>
          <p:nvPr/>
        </p:nvSpPr>
        <p:spPr>
          <a:xfrm>
            <a:off x="5434414" y="1537628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75000"/>
                  </a:schemeClr>
                </a:solidFill>
              </a:rPr>
              <a:t>QR Code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D7A3EB-4736-45CF-A579-C732DC671D7B}"/>
              </a:ext>
            </a:extLst>
          </p:cNvPr>
          <p:cNvSpPr txBox="1"/>
          <p:nvPr/>
        </p:nvSpPr>
        <p:spPr>
          <a:xfrm>
            <a:off x="969466" y="5427221"/>
            <a:ext cx="302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2">
                    <a:lumMod val="75000"/>
                  </a:schemeClr>
                </a:solidFill>
              </a:rPr>
              <a:t>Easy</a:t>
            </a:r>
            <a:r>
              <a:rPr kumimoji="1" lang="ja-JP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ja-JP" sz="2800" b="1" dirty="0">
                <a:solidFill>
                  <a:schemeClr val="bg2">
                    <a:lumMod val="75000"/>
                  </a:schemeClr>
                </a:solidFill>
              </a:rPr>
              <a:t>t</a:t>
            </a:r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use</a:t>
            </a:r>
          </a:p>
          <a:p>
            <a:r>
              <a:rPr kumimoji="1" lang="en-US" altLang="ja-JP" sz="2800" dirty="0">
                <a:solidFill>
                  <a:schemeClr val="bg2">
                    <a:lumMod val="75000"/>
                  </a:schemeClr>
                </a:solidFill>
              </a:rPr>
              <a:t>No need to run app</a:t>
            </a:r>
          </a:p>
        </p:txBody>
      </p:sp>
      <p:pic>
        <p:nvPicPr>
          <p:cNvPr id="10" name="Picture 4" descr="iD ã­ã´">
            <a:extLst>
              <a:ext uri="{FF2B5EF4-FFF2-40B4-BE49-F238E27FC236}">
                <a16:creationId xmlns:a16="http://schemas.microsoft.com/office/drawing/2014/main" id="{974D60F2-2F30-44FF-9CC7-A23A0C08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38" y="2365921"/>
            <a:ext cx="381534" cy="2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ana.co.jp/amc/reference/tukau/images/edygiftindex_logo.png">
            <a:extLst>
              <a:ext uri="{FF2B5EF4-FFF2-40B4-BE49-F238E27FC236}">
                <a16:creationId xmlns:a16="http://schemas.microsoft.com/office/drawing/2014/main" id="{08DBA4AF-E901-4AE4-B744-4960A767F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35" t="9059" r="21863" b="-4667"/>
          <a:stretch/>
        </p:blipFill>
        <p:spPr bwMode="auto">
          <a:xfrm>
            <a:off x="2246268" y="2344635"/>
            <a:ext cx="315116" cy="3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ttps://jill-tone.com/wp-content/uploads/2017/12/%E3%83%A2%E3%83%90%E3%82%A4%E3%83%ABSuica.jpg">
            <a:extLst>
              <a:ext uri="{FF2B5EF4-FFF2-40B4-BE49-F238E27FC236}">
                <a16:creationId xmlns:a16="http://schemas.microsoft.com/office/drawing/2014/main" id="{9D27D79A-05E5-4ADD-9C84-C3819725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840" b="89902" l="10000" r="90000">
                        <a14:foregroundMark x1="55800" y1="6840" x2="55800" y2="6840"/>
                        <a14:foregroundMark x1="55400" y1="8469" x2="55400" y2="8469"/>
                        <a14:foregroundMark x1="55400" y1="8469" x2="55400" y2="8469"/>
                        <a14:foregroundMark x1="55600" y1="39414" x2="55600" y2="39414"/>
                        <a14:foregroundMark x1="55600" y1="39414" x2="55600" y2="39414"/>
                        <a14:foregroundMark x1="55600" y1="39577" x2="55600" y2="39577"/>
                        <a14:foregroundMark x1="55600" y1="39577" x2="55600" y2="39577"/>
                        <a14:foregroundMark x1="55600" y1="39577" x2="55600" y2="39577"/>
                        <a14:foregroundMark x1="55600" y1="39577" x2="55600" y2="39577"/>
                        <a14:foregroundMark x1="55600" y1="39577" x2="55600" y2="39577"/>
                        <a14:foregroundMark x1="56100" y1="39902" x2="56100" y2="39902"/>
                        <a14:foregroundMark x1="56100" y1="39902" x2="56100" y2="39902"/>
                        <a14:foregroundMark x1="56700" y1="40717" x2="56700" y2="40717"/>
                        <a14:foregroundMark x1="56700" y1="40717" x2="56700" y2="40717"/>
                        <a14:foregroundMark x1="56700" y1="40717" x2="56700" y2="40717"/>
                        <a14:foregroundMark x1="56900" y1="42671" x2="56900" y2="42671"/>
                        <a14:foregroundMark x1="56900" y1="42671" x2="56900" y2="42671"/>
                        <a14:foregroundMark x1="56900" y1="44137" x2="56900" y2="44137"/>
                        <a14:foregroundMark x1="56900" y1="44137" x2="56900" y2="44137"/>
                        <a14:foregroundMark x1="56200" y1="45114" x2="56200" y2="45114"/>
                        <a14:foregroundMark x1="56200" y1="45114" x2="56200" y2="45114"/>
                        <a14:foregroundMark x1="37400" y1="42182" x2="37400" y2="42182"/>
                        <a14:foregroundMark x1="37400" y1="42182" x2="37400" y2="42182"/>
                        <a14:foregroundMark x1="37400" y1="42182" x2="37400" y2="42182"/>
                        <a14:foregroundMark x1="37400" y1="42182" x2="37400" y2="42182"/>
                        <a14:foregroundMark x1="37400" y1="42182" x2="37400" y2="42182"/>
                        <a14:foregroundMark x1="38300" y1="42997" x2="38300" y2="42997"/>
                        <a14:foregroundMark x1="38300" y1="42997" x2="38300" y2="42997"/>
                        <a14:foregroundMark x1="39500" y1="45114" x2="39500" y2="45114"/>
                        <a14:foregroundMark x1="39500" y1="45114" x2="39500" y2="45114"/>
                        <a14:foregroundMark x1="39500" y1="45114" x2="39500" y2="45114"/>
                        <a14:foregroundMark x1="39700" y1="46743" x2="39700" y2="46743"/>
                        <a14:foregroundMark x1="39700" y1="46743" x2="39700" y2="46743"/>
                        <a14:foregroundMark x1="47200" y1="47068" x2="47200" y2="47068"/>
                        <a14:foregroundMark x1="47200" y1="47068" x2="47200" y2="47068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6300" y1="47720" x2="46300" y2="47720"/>
                        <a14:foregroundMark x1="46300" y1="47720" x2="46300" y2="47720"/>
                        <a14:foregroundMark x1="46300" y1="47720" x2="46300" y2="47720"/>
                        <a14:foregroundMark x1="47400" y1="54397" x2="47400" y2="54397"/>
                        <a14:foregroundMark x1="47400" y1="54397" x2="47400" y2="54397"/>
                        <a14:foregroundMark x1="47400" y1="54235" x2="47400" y2="54235"/>
                        <a14:foregroundMark x1="47400" y1="54235" x2="47400" y2="54235"/>
                        <a14:foregroundMark x1="65400" y1="55700" x2="65400" y2="55700"/>
                        <a14:foregroundMark x1="65400" y1="55700" x2="654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500" y1="54886" x2="65500" y2="54886"/>
                        <a14:foregroundMark x1="65500" y1="54886" x2="65500" y2="54886"/>
                        <a14:foregroundMark x1="65900" y1="55212" x2="65900" y2="55212"/>
                        <a14:foregroundMark x1="66000" y1="55212" x2="66000" y2="55212"/>
                        <a14:foregroundMark x1="66000" y1="55212" x2="66000" y2="55212"/>
                        <a14:foregroundMark x1="66000" y1="55212" x2="66000" y2="55212"/>
                        <a14:foregroundMark x1="66100" y1="55212" x2="66100" y2="55212"/>
                        <a14:foregroundMark x1="66000" y1="55212" x2="66000" y2="55212"/>
                        <a14:foregroundMark x1="65900" y1="55212" x2="65900" y2="55212"/>
                        <a14:foregroundMark x1="65900" y1="55212" x2="65900" y2="55212"/>
                        <a14:foregroundMark x1="65700" y1="54235" x2="66300" y2="56189"/>
                        <a14:foregroundMark x1="63300" y1="64658" x2="63300" y2="64658"/>
                        <a14:foregroundMark x1="63300" y1="64658" x2="63300" y2="64658"/>
                        <a14:foregroundMark x1="63200" y1="64821" x2="63200" y2="64821"/>
                        <a14:foregroundMark x1="63100" y1="64984" x2="63100" y2="64984"/>
                        <a14:foregroundMark x1="60800" y1="64169" x2="60800" y2="64169"/>
                        <a14:foregroundMark x1="60800" y1="64169" x2="60800" y2="64169"/>
                        <a14:foregroundMark x1="60800" y1="64169" x2="60800" y2="64169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2100" y1="55700" x2="62100" y2="55700"/>
                        <a14:foregroundMark x1="62100" y1="55537" x2="62100" y2="55537"/>
                        <a14:foregroundMark x1="62100" y1="55537" x2="62100" y2="55537"/>
                        <a14:foregroundMark x1="59700" y1="52932" x2="59700" y2="52932"/>
                        <a14:foregroundMark x1="59700" y1="52932" x2="59700" y2="52932"/>
                        <a14:foregroundMark x1="59700" y1="52932" x2="59700" y2="52932"/>
                        <a14:foregroundMark x1="56400" y1="52606" x2="56400" y2="52606"/>
                        <a14:foregroundMark x1="56400" y1="52606" x2="56400" y2="52606"/>
                        <a14:foregroundMark x1="55100" y1="55537" x2="55100" y2="55537"/>
                        <a14:foregroundMark x1="55100" y1="55537" x2="55100" y2="55537"/>
                        <a14:foregroundMark x1="54800" y1="65147" x2="54800" y2="65147"/>
                        <a14:foregroundMark x1="54800" y1="65147" x2="54800" y2="65147"/>
                        <a14:foregroundMark x1="57900" y1="62052" x2="57900" y2="62052"/>
                        <a14:foregroundMark x1="57900" y1="62052" x2="57900" y2="62052"/>
                        <a14:foregroundMark x1="57900" y1="62052" x2="57900" y2="62052"/>
                        <a14:foregroundMark x1="36000" y1="42997" x2="36000" y2="42997"/>
                        <a14:foregroundMark x1="36000" y1="42997" x2="36000" y2="42997"/>
                        <a14:foregroundMark x1="35100" y1="44137" x2="35100" y2="44137"/>
                        <a14:foregroundMark x1="35100" y1="44137" x2="35100" y2="44137"/>
                        <a14:foregroundMark x1="35000" y1="46906" x2="35000" y2="46906"/>
                        <a14:foregroundMark x1="35000" y1="46906" x2="35000" y2="46906"/>
                        <a14:foregroundMark x1="53200" y1="39251" x2="53200" y2="39251"/>
                        <a14:foregroundMark x1="53200" y1="39251" x2="53200" y2="39251"/>
                        <a14:foregroundMark x1="45300" y1="47068" x2="45300" y2="47068"/>
                        <a14:foregroundMark x1="45300" y1="47068" x2="45300" y2="47068"/>
                        <a14:foregroundMark x1="45500" y1="47068" x2="45500" y2="47068"/>
                        <a14:foregroundMark x1="45500" y1="47068" x2="45500" y2="47068"/>
                        <a14:foregroundMark x1="45500" y1="47068" x2="45500" y2="47068"/>
                        <a14:foregroundMark x1="45500" y1="47068" x2="45500" y2="47068"/>
                        <a14:foregroundMark x1="46200" y1="52443" x2="46200" y2="52443"/>
                        <a14:foregroundMark x1="46200" y1="52443" x2="46200" y2="52443"/>
                        <a14:foregroundMark x1="46200" y1="52443" x2="46200" y2="52443"/>
                        <a14:foregroundMark x1="54900" y1="62378" x2="54900" y2="62378"/>
                        <a14:foregroundMark x1="54900" y1="62378" x2="54900" y2="62378"/>
                        <a14:foregroundMark x1="60100" y1="57166" x2="60100" y2="57166"/>
                        <a14:foregroundMark x1="60100" y1="57166" x2="60100" y2="57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10" t="7114" r="23810" b="-7114"/>
          <a:stretch/>
        </p:blipFill>
        <p:spPr bwMode="auto">
          <a:xfrm>
            <a:off x="2804731" y="2332243"/>
            <a:ext cx="288857" cy="3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rtimes.jp/i/16178/74/resize/d16178-74-655033-3.png">
            <a:extLst>
              <a:ext uri="{FF2B5EF4-FFF2-40B4-BE49-F238E27FC236}">
                <a16:creationId xmlns:a16="http://schemas.microsoft.com/office/drawing/2014/main" id="{AF4B1E86-04C4-4F18-B2B3-4A669C17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31" y="2372415"/>
            <a:ext cx="680319" cy="2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ã¹ããæ±ºæ¸ãµã¼ãã¹ãLINE Payï¼ã©ã¤ã³ãã¤ï¼ãã®ã¡ãªããã¨æ³¨æããããã¤ã³ããè§£èª¬ï¼">
            <a:extLst>
              <a:ext uri="{FF2B5EF4-FFF2-40B4-BE49-F238E27FC236}">
                <a16:creationId xmlns:a16="http://schemas.microsoft.com/office/drawing/2014/main" id="{51FD2C93-6B6F-4B68-96C4-FE0626D27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34097" r="24717" b="34931"/>
          <a:stretch/>
        </p:blipFill>
        <p:spPr bwMode="auto">
          <a:xfrm>
            <a:off x="5785627" y="2366629"/>
            <a:ext cx="864096" cy="2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B4F862-9338-445C-A23C-0F38B0028788}"/>
              </a:ext>
            </a:extLst>
          </p:cNvPr>
          <p:cNvSpPr txBox="1"/>
          <p:nvPr/>
        </p:nvSpPr>
        <p:spPr>
          <a:xfrm>
            <a:off x="4726999" y="5481092"/>
            <a:ext cx="3189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2">
                    <a:lumMod val="75000"/>
                  </a:schemeClr>
                </a:solidFill>
              </a:rPr>
              <a:t>Good reduction rate</a:t>
            </a:r>
          </a:p>
          <a:p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Good Coupon</a:t>
            </a:r>
            <a:endParaRPr kumimoji="1" lang="en-US" altLang="ja-JP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62" name="Picture 14" descr="æ¥½å¤©ãã¤">
            <a:extLst>
              <a:ext uri="{FF2B5EF4-FFF2-40B4-BE49-F238E27FC236}">
                <a16:creationId xmlns:a16="http://schemas.microsoft.com/office/drawing/2014/main" id="{C3A62BF5-2F25-47F8-989B-06CC3CB7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94" y="2344635"/>
            <a:ext cx="324000" cy="2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origami pay logo">
            <a:extLst>
              <a:ext uri="{FF2B5EF4-FFF2-40B4-BE49-F238E27FC236}">
                <a16:creationId xmlns:a16="http://schemas.microsoft.com/office/drawing/2014/main" id="{CFB62247-F397-4C29-ABA3-48E4F27B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65" y="2362959"/>
            <a:ext cx="680319" cy="2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E4FCA65-B669-411F-B736-5BDAAC06A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6685"/>
              </p:ext>
            </p:extLst>
          </p:nvPr>
        </p:nvGraphicFramePr>
        <p:xfrm>
          <a:off x="971600" y="2924944"/>
          <a:ext cx="6912768" cy="183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89524257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127601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034176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1590023"/>
                    </a:ext>
                  </a:extLst>
                </a:gridCol>
              </a:tblGrid>
              <a:tr h="621666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iPhone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accent3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accent2"/>
                          </a:solidFill>
                        </a:rPr>
                        <a:t>✗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accent3"/>
                          </a:solidFill>
                        </a:rPr>
                        <a:t>✓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921588"/>
                  </a:ext>
                </a:extLst>
              </a:tr>
              <a:tr h="605467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Train/Bus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accent2"/>
                          </a:solidFill>
                        </a:rPr>
                        <a:t>✗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accent2"/>
                          </a:solidFill>
                        </a:rPr>
                        <a:t>✗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u="sng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kumimoji="1" lang="ja-JP" altLang="en-US" sz="2400" b="1" u="sng" dirty="0">
                        <a:solidFill>
                          <a:schemeClr val="bg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933222"/>
                  </a:ext>
                </a:extLst>
              </a:tr>
              <a:tr h="605467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Stores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440,000</a:t>
                      </a:r>
                      <a:endParaRPr kumimoji="1" lang="ja-JP" altLang="en-US" sz="2400" b="1" u="sng" dirty="0">
                        <a:solidFill>
                          <a:schemeClr val="bg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350,000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200,000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472203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BB603A5-1AAF-45F9-8BF2-3E66E8B5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E-Money payment services</a:t>
            </a:r>
            <a:endParaRPr kumimoji="1" lang="ja-JP" altLang="en-US" dirty="0"/>
          </a:p>
        </p:txBody>
      </p:sp>
      <p:pic>
        <p:nvPicPr>
          <p:cNvPr id="1028" name="Picture 4" descr="iD ã­ã´">
            <a:extLst>
              <a:ext uri="{FF2B5EF4-FFF2-40B4-BE49-F238E27FC236}">
                <a16:creationId xmlns:a16="http://schemas.microsoft.com/office/drawing/2014/main" id="{17BF1835-095B-45BA-9EB0-C7FAB1FDE1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21" y="1928566"/>
            <a:ext cx="1046223" cy="6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na.co.jp/amc/reference/tukau/images/edygiftindex_logo.png">
            <a:extLst>
              <a:ext uri="{FF2B5EF4-FFF2-40B4-BE49-F238E27FC236}">
                <a16:creationId xmlns:a16="http://schemas.microsoft.com/office/drawing/2014/main" id="{D02BD429-2F6E-4B41-926D-C512A435A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35" t="9059" r="21863" b="-4667"/>
          <a:stretch/>
        </p:blipFill>
        <p:spPr bwMode="auto">
          <a:xfrm>
            <a:off x="4728265" y="1931554"/>
            <a:ext cx="864096" cy="9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jill-tone.com/wp-content/uploads/2017/12/%E3%83%A2%E3%83%90%E3%82%A4%E3%83%ABSuica.jpg">
            <a:extLst>
              <a:ext uri="{FF2B5EF4-FFF2-40B4-BE49-F238E27FC236}">
                <a16:creationId xmlns:a16="http://schemas.microsoft.com/office/drawing/2014/main" id="{CC8447EF-29B1-4C4C-A641-D2D0941A4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40" b="89902" l="10000" r="90000">
                        <a14:foregroundMark x1="55800" y1="6840" x2="55800" y2="6840"/>
                        <a14:foregroundMark x1="55400" y1="8469" x2="55400" y2="8469"/>
                        <a14:foregroundMark x1="55400" y1="8469" x2="55400" y2="8469"/>
                        <a14:foregroundMark x1="55600" y1="39414" x2="55600" y2="39414"/>
                        <a14:foregroundMark x1="55600" y1="39414" x2="55600" y2="39414"/>
                        <a14:foregroundMark x1="55600" y1="39577" x2="55600" y2="39577"/>
                        <a14:foregroundMark x1="55600" y1="39577" x2="55600" y2="39577"/>
                        <a14:foregroundMark x1="55600" y1="39577" x2="55600" y2="39577"/>
                        <a14:foregroundMark x1="55600" y1="39577" x2="55600" y2="39577"/>
                        <a14:foregroundMark x1="55600" y1="39577" x2="55600" y2="39577"/>
                        <a14:foregroundMark x1="56100" y1="39902" x2="56100" y2="39902"/>
                        <a14:foregroundMark x1="56100" y1="39902" x2="56100" y2="39902"/>
                        <a14:foregroundMark x1="56700" y1="40717" x2="56700" y2="40717"/>
                        <a14:foregroundMark x1="56700" y1="40717" x2="56700" y2="40717"/>
                        <a14:foregroundMark x1="56700" y1="40717" x2="56700" y2="40717"/>
                        <a14:foregroundMark x1="56900" y1="42671" x2="56900" y2="42671"/>
                        <a14:foregroundMark x1="56900" y1="42671" x2="56900" y2="42671"/>
                        <a14:foregroundMark x1="56900" y1="44137" x2="56900" y2="44137"/>
                        <a14:foregroundMark x1="56900" y1="44137" x2="56900" y2="44137"/>
                        <a14:foregroundMark x1="56200" y1="45114" x2="56200" y2="45114"/>
                        <a14:foregroundMark x1="56200" y1="45114" x2="56200" y2="45114"/>
                        <a14:foregroundMark x1="37400" y1="42182" x2="37400" y2="42182"/>
                        <a14:foregroundMark x1="37400" y1="42182" x2="37400" y2="42182"/>
                        <a14:foregroundMark x1="37400" y1="42182" x2="37400" y2="42182"/>
                        <a14:foregroundMark x1="37400" y1="42182" x2="37400" y2="42182"/>
                        <a14:foregroundMark x1="37400" y1="42182" x2="37400" y2="42182"/>
                        <a14:foregroundMark x1="38300" y1="42997" x2="38300" y2="42997"/>
                        <a14:foregroundMark x1="38300" y1="42997" x2="38300" y2="42997"/>
                        <a14:foregroundMark x1="39500" y1="45114" x2="39500" y2="45114"/>
                        <a14:foregroundMark x1="39500" y1="45114" x2="39500" y2="45114"/>
                        <a14:foregroundMark x1="39500" y1="45114" x2="39500" y2="45114"/>
                        <a14:foregroundMark x1="39700" y1="46743" x2="39700" y2="46743"/>
                        <a14:foregroundMark x1="39700" y1="46743" x2="39700" y2="46743"/>
                        <a14:foregroundMark x1="47200" y1="47068" x2="47200" y2="47068"/>
                        <a14:foregroundMark x1="47200" y1="47068" x2="47200" y2="47068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7100" y1="48534" x2="47100" y2="48534"/>
                        <a14:foregroundMark x1="46300" y1="47720" x2="46300" y2="47720"/>
                        <a14:foregroundMark x1="46300" y1="47720" x2="46300" y2="47720"/>
                        <a14:foregroundMark x1="46300" y1="47720" x2="46300" y2="47720"/>
                        <a14:foregroundMark x1="47400" y1="54397" x2="47400" y2="54397"/>
                        <a14:foregroundMark x1="47400" y1="54397" x2="47400" y2="54397"/>
                        <a14:foregroundMark x1="47400" y1="54235" x2="47400" y2="54235"/>
                        <a14:foregroundMark x1="47400" y1="54235" x2="47400" y2="54235"/>
                        <a14:foregroundMark x1="65400" y1="55700" x2="65400" y2="55700"/>
                        <a14:foregroundMark x1="65400" y1="55700" x2="654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300" y1="55700" x2="65300" y2="55700"/>
                        <a14:foregroundMark x1="65500" y1="54886" x2="65500" y2="54886"/>
                        <a14:foregroundMark x1="65500" y1="54886" x2="65500" y2="54886"/>
                        <a14:foregroundMark x1="65900" y1="55212" x2="65900" y2="55212"/>
                        <a14:foregroundMark x1="66000" y1="55212" x2="66000" y2="55212"/>
                        <a14:foregroundMark x1="66000" y1="55212" x2="66000" y2="55212"/>
                        <a14:foregroundMark x1="66000" y1="55212" x2="66000" y2="55212"/>
                        <a14:foregroundMark x1="66100" y1="55212" x2="66100" y2="55212"/>
                        <a14:foregroundMark x1="66000" y1="55212" x2="66000" y2="55212"/>
                        <a14:foregroundMark x1="65900" y1="55212" x2="65900" y2="55212"/>
                        <a14:foregroundMark x1="65900" y1="55212" x2="65900" y2="55212"/>
                        <a14:foregroundMark x1="65700" y1="54235" x2="66300" y2="56189"/>
                        <a14:foregroundMark x1="63300" y1="64658" x2="63300" y2="64658"/>
                        <a14:foregroundMark x1="63300" y1="64658" x2="63300" y2="64658"/>
                        <a14:foregroundMark x1="63200" y1="64821" x2="63200" y2="64821"/>
                        <a14:foregroundMark x1="63100" y1="64984" x2="63100" y2="64984"/>
                        <a14:foregroundMark x1="60800" y1="64169" x2="60800" y2="64169"/>
                        <a14:foregroundMark x1="60800" y1="64169" x2="60800" y2="64169"/>
                        <a14:foregroundMark x1="60800" y1="64169" x2="60800" y2="64169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0300" y1="60586" x2="60300" y2="60586"/>
                        <a14:foregroundMark x1="62100" y1="55700" x2="62100" y2="55700"/>
                        <a14:foregroundMark x1="62100" y1="55537" x2="62100" y2="55537"/>
                        <a14:foregroundMark x1="62100" y1="55537" x2="62100" y2="55537"/>
                        <a14:foregroundMark x1="59700" y1="52932" x2="59700" y2="52932"/>
                        <a14:foregroundMark x1="59700" y1="52932" x2="59700" y2="52932"/>
                        <a14:foregroundMark x1="59700" y1="52932" x2="59700" y2="52932"/>
                        <a14:foregroundMark x1="56400" y1="52606" x2="56400" y2="52606"/>
                        <a14:foregroundMark x1="56400" y1="52606" x2="56400" y2="52606"/>
                        <a14:foregroundMark x1="55100" y1="55537" x2="55100" y2="55537"/>
                        <a14:foregroundMark x1="55100" y1="55537" x2="55100" y2="55537"/>
                        <a14:foregroundMark x1="54800" y1="65147" x2="54800" y2="65147"/>
                        <a14:foregroundMark x1="54800" y1="65147" x2="54800" y2="65147"/>
                        <a14:foregroundMark x1="57900" y1="62052" x2="57900" y2="62052"/>
                        <a14:foregroundMark x1="57900" y1="62052" x2="57900" y2="62052"/>
                        <a14:foregroundMark x1="57900" y1="62052" x2="57900" y2="62052"/>
                        <a14:foregroundMark x1="36000" y1="42997" x2="36000" y2="42997"/>
                        <a14:foregroundMark x1="36000" y1="42997" x2="36000" y2="42997"/>
                        <a14:foregroundMark x1="35100" y1="44137" x2="35100" y2="44137"/>
                        <a14:foregroundMark x1="35100" y1="44137" x2="35100" y2="44137"/>
                        <a14:foregroundMark x1="35000" y1="46906" x2="35000" y2="46906"/>
                        <a14:foregroundMark x1="35000" y1="46906" x2="35000" y2="46906"/>
                        <a14:foregroundMark x1="53200" y1="39251" x2="53200" y2="39251"/>
                        <a14:foregroundMark x1="53200" y1="39251" x2="53200" y2="39251"/>
                        <a14:foregroundMark x1="45300" y1="47068" x2="45300" y2="47068"/>
                        <a14:foregroundMark x1="45300" y1="47068" x2="45300" y2="47068"/>
                        <a14:foregroundMark x1="45500" y1="47068" x2="45500" y2="47068"/>
                        <a14:foregroundMark x1="45500" y1="47068" x2="45500" y2="47068"/>
                        <a14:foregroundMark x1="45500" y1="47068" x2="45500" y2="47068"/>
                        <a14:foregroundMark x1="45500" y1="47068" x2="45500" y2="47068"/>
                        <a14:foregroundMark x1="46200" y1="52443" x2="46200" y2="52443"/>
                        <a14:foregroundMark x1="46200" y1="52443" x2="46200" y2="52443"/>
                        <a14:foregroundMark x1="46200" y1="52443" x2="46200" y2="52443"/>
                        <a14:foregroundMark x1="54900" y1="62378" x2="54900" y2="62378"/>
                        <a14:foregroundMark x1="54900" y1="62378" x2="54900" y2="62378"/>
                        <a14:foregroundMark x1="60100" y1="57166" x2="60100" y2="57166"/>
                        <a14:foregroundMark x1="60100" y1="57166" x2="60100" y2="57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10" t="7114" r="23810" b="-7114"/>
          <a:stretch/>
        </p:blipFill>
        <p:spPr bwMode="auto">
          <a:xfrm>
            <a:off x="6444208" y="1928566"/>
            <a:ext cx="792088" cy="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012AF50-4361-4C2C-A7A7-FD30554B9621}"/>
              </a:ext>
            </a:extLst>
          </p:cNvPr>
          <p:cNvSpPr/>
          <p:nvPr/>
        </p:nvSpPr>
        <p:spPr>
          <a:xfrm>
            <a:off x="4428184" y="1844825"/>
            <a:ext cx="1620000" cy="3168351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FDCD30-5250-44E9-9CCF-39E2E17551DC}"/>
              </a:ext>
            </a:extLst>
          </p:cNvPr>
          <p:cNvSpPr txBox="1"/>
          <p:nvPr/>
        </p:nvSpPr>
        <p:spPr>
          <a:xfrm>
            <a:off x="1979712" y="5373216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For daily use </a:t>
            </a:r>
            <a:r>
              <a:rPr lang="en-US" altLang="ja-JP" sz="2800" b="1" dirty="0" err="1">
                <a:solidFill>
                  <a:schemeClr val="bg2">
                    <a:lumMod val="75000"/>
                  </a:schemeClr>
                </a:solidFill>
              </a:rPr>
              <a:t>iD</a:t>
            </a:r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 seems good</a:t>
            </a:r>
          </a:p>
          <a:p>
            <a:r>
              <a:rPr lang="en-US" altLang="ja-JP" sz="2800" b="1" dirty="0" err="1">
                <a:solidFill>
                  <a:schemeClr val="bg2">
                    <a:lumMod val="75000"/>
                  </a:schemeClr>
                </a:solidFill>
              </a:rPr>
              <a:t>Suica</a:t>
            </a:r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 is needed for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533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D6C5A-A9F3-48A2-A61F-62C96AF4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QR Code payment services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4A787B0-10A4-443A-8B97-0231F00F6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39352"/>
              </p:ext>
            </p:extLst>
          </p:nvPr>
        </p:nvGraphicFramePr>
        <p:xfrm>
          <a:off x="971601" y="2936677"/>
          <a:ext cx="6624735" cy="142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186">
                  <a:extLst>
                    <a:ext uri="{9D8B030D-6E8A-4147-A177-3AD203B41FA5}">
                      <a16:colId xmlns:a16="http://schemas.microsoft.com/office/drawing/2014/main" val="2895242575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171276018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703417686"/>
                    </a:ext>
                  </a:extLst>
                </a:gridCol>
              </a:tblGrid>
              <a:tr h="605467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Reduction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0.5%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0.5%-2%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933222"/>
                  </a:ext>
                </a:extLst>
              </a:tr>
              <a:tr h="605467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Campaign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Reduction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till end of May</a:t>
                      </a:r>
                      <a:endParaRPr kumimoji="1" lang="ja-JP" altLang="en-US" sz="2400" b="1" u="sng" dirty="0">
                        <a:solidFill>
                          <a:schemeClr val="bg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till end of Mar</a:t>
                      </a:r>
                      <a:endParaRPr kumimoji="1" lang="ja-JP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472203"/>
                  </a:ext>
                </a:extLst>
              </a:tr>
            </a:tbl>
          </a:graphicData>
        </a:graphic>
      </p:graphicFrame>
      <p:pic>
        <p:nvPicPr>
          <p:cNvPr id="5" name="Picture 8" descr="https://prtimes.jp/i/16178/74/resize/d16178-74-655033-3.png">
            <a:extLst>
              <a:ext uri="{FF2B5EF4-FFF2-40B4-BE49-F238E27FC236}">
                <a16:creationId xmlns:a16="http://schemas.microsoft.com/office/drawing/2014/main" id="{A9544CBA-DAFE-48FC-B267-A69F9A176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05" y="2184101"/>
            <a:ext cx="1247251" cy="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ã¹ããæ±ºæ¸ãµã¼ãã¹ãLINE Payï¼ã©ã¤ã³ãã¤ï¼ãã®ã¡ãªããã¨æ³¨æããããã¤ã³ããè§£èª¬ï¼">
            <a:extLst>
              <a:ext uri="{FF2B5EF4-FFF2-40B4-BE49-F238E27FC236}">
                <a16:creationId xmlns:a16="http://schemas.microsoft.com/office/drawing/2014/main" id="{956B2846-C7DB-4D1F-A386-193675C60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34097" r="24717" b="34931"/>
          <a:stretch/>
        </p:blipFill>
        <p:spPr bwMode="auto">
          <a:xfrm>
            <a:off x="5652120" y="2178315"/>
            <a:ext cx="1584176" cy="50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1FF725-F027-44EC-98FC-664E13201838}"/>
              </a:ext>
            </a:extLst>
          </p:cNvPr>
          <p:cNvSpPr txBox="1"/>
          <p:nvPr/>
        </p:nvSpPr>
        <p:spPr>
          <a:xfrm>
            <a:off x="1979712" y="5373216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chemeClr val="bg2">
                    <a:lumMod val="75000"/>
                  </a:schemeClr>
                </a:solidFill>
              </a:rPr>
              <a:t>PayPay</a:t>
            </a:r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 seems Currently best</a:t>
            </a:r>
          </a:p>
          <a:p>
            <a:r>
              <a:rPr lang="en-US" altLang="ja-JP" sz="2800" b="1" dirty="0">
                <a:solidFill>
                  <a:schemeClr val="bg2">
                    <a:lumMod val="75000"/>
                  </a:schemeClr>
                </a:solidFill>
              </a:rPr>
              <a:t>considering campaign</a:t>
            </a:r>
          </a:p>
        </p:txBody>
      </p:sp>
    </p:spTree>
    <p:extLst>
      <p:ext uri="{BB962C8B-B14F-4D97-AF65-F5344CB8AC3E}">
        <p14:creationId xmlns:p14="http://schemas.microsoft.com/office/powerpoint/2010/main" val="10521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791E5-54E9-48B4-A013-F3805070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</a:t>
            </a:r>
            <a:r>
              <a:rPr lang="en-US" altLang="ja-JP" dirty="0"/>
              <a:t>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19ABC-5591-4E6D-95CB-9F44D8E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Daily use</a:t>
            </a:r>
          </a:p>
          <a:p>
            <a:pPr lvl="1"/>
            <a:r>
              <a:rPr lang="en-US" altLang="ja-JP" dirty="0" err="1"/>
              <a:t>iD</a:t>
            </a:r>
            <a:endParaRPr lang="en-US" altLang="ja-JP" dirty="0"/>
          </a:p>
          <a:p>
            <a:r>
              <a:rPr lang="en-US" altLang="ja-JP" dirty="0"/>
              <a:t>Transportation</a:t>
            </a:r>
          </a:p>
          <a:p>
            <a:pPr lvl="1"/>
            <a:r>
              <a:rPr lang="en-US" altLang="ja-JP" dirty="0" err="1"/>
              <a:t>Suica</a:t>
            </a:r>
            <a:endParaRPr lang="en-US" altLang="ja-JP" dirty="0"/>
          </a:p>
          <a:p>
            <a:r>
              <a:rPr lang="en-US" altLang="ja-JP" dirty="0"/>
              <a:t>Other case</a:t>
            </a:r>
          </a:p>
          <a:p>
            <a:pPr lvl="1"/>
            <a:r>
              <a:rPr lang="en-US" altLang="ja-JP" dirty="0" err="1"/>
              <a:t>PayPay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3632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94</Words>
  <Application>Microsoft Office PowerPoint</Application>
  <PresentationFormat>画面に合わせる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游ゴシック</vt:lpstr>
      <vt:lpstr>Arial</vt:lpstr>
      <vt:lpstr>Calibri</vt:lpstr>
      <vt:lpstr>1_Office ​​テーマ</vt:lpstr>
      <vt:lpstr>2_Office ​​テーマ</vt:lpstr>
      <vt:lpstr>E-Pay I am using</vt:lpstr>
      <vt:lpstr>Type of E-pay</vt:lpstr>
      <vt:lpstr>E-Money payment services</vt:lpstr>
      <vt:lpstr>QR Code payment services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隆 新村</cp:lastModifiedBy>
  <cp:revision>358</cp:revision>
  <cp:lastPrinted>2014-09-23T04:56:28Z</cp:lastPrinted>
  <dcterms:created xsi:type="dcterms:W3CDTF">2014-08-31T11:33:13Z</dcterms:created>
  <dcterms:modified xsi:type="dcterms:W3CDTF">2019-03-13T20:07:39Z</dcterms:modified>
</cp:coreProperties>
</file>