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9" r:id="rId6"/>
    <p:sldId id="280" r:id="rId7"/>
    <p:sldId id="275" r:id="rId8"/>
    <p:sldId id="276" r:id="rId9"/>
    <p:sldId id="277" r:id="rId10"/>
    <p:sldId id="278" r:id="rId11"/>
    <p:sldId id="270" r:id="rId12"/>
    <p:sldId id="273" r:id="rId13"/>
    <p:sldId id="274" r:id="rId14"/>
    <p:sldId id="260" r:id="rId15"/>
    <p:sldId id="261" r:id="rId16"/>
    <p:sldId id="264" r:id="rId17"/>
    <p:sldId id="265" r:id="rId18"/>
    <p:sldId id="263" r:id="rId19"/>
    <p:sldId id="262" r:id="rId20"/>
    <p:sldId id="266" r:id="rId21"/>
    <p:sldId id="267"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8" autoAdjust="0"/>
    <p:restoredTop sz="94607" autoAdjust="0"/>
  </p:normalViewPr>
  <p:slideViewPr>
    <p:cSldViewPr>
      <p:cViewPr varScale="1">
        <p:scale>
          <a:sx n="86" d="100"/>
          <a:sy n="86" d="100"/>
        </p:scale>
        <p:origin x="-154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DC0F27-5514-41FB-B6DD-F9A02E90EA14}" type="datetimeFigureOut">
              <a:rPr lang="en-US" smtClean="0"/>
              <a:pPr/>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2BE5-4BD2-4A7C-BA35-5EF28492DE3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DC0F27-5514-41FB-B6DD-F9A02E90EA14}" type="datetimeFigureOut">
              <a:rPr lang="en-US" smtClean="0"/>
              <a:pPr/>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2BE5-4BD2-4A7C-BA35-5EF28492DE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DC0F27-5514-41FB-B6DD-F9A02E90EA14}" type="datetimeFigureOut">
              <a:rPr lang="en-US" smtClean="0"/>
              <a:pPr/>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2BE5-4BD2-4A7C-BA35-5EF28492DE3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DC0F27-5514-41FB-B6DD-F9A02E90EA14}" type="datetimeFigureOut">
              <a:rPr lang="en-US" smtClean="0"/>
              <a:pPr/>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2BE5-4BD2-4A7C-BA35-5EF28492DE3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DC0F27-5514-41FB-B6DD-F9A02E90EA14}" type="datetimeFigureOut">
              <a:rPr lang="en-US" smtClean="0"/>
              <a:pPr/>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C2BE5-4BD2-4A7C-BA35-5EF28492DE3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DC0F27-5514-41FB-B6DD-F9A02E90EA14}" type="datetimeFigureOut">
              <a:rPr lang="en-US" smtClean="0"/>
              <a:pPr/>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C2BE5-4BD2-4A7C-BA35-5EF28492DE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DC0F27-5514-41FB-B6DD-F9A02E90EA14}" type="datetimeFigureOut">
              <a:rPr lang="en-US" smtClean="0"/>
              <a:pPr/>
              <a:t>11/18/2019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DC2BE5-4BD2-4A7C-BA35-5EF28492DE3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DC0F27-5514-41FB-B6DD-F9A02E90EA14}" type="datetimeFigureOut">
              <a:rPr lang="en-US" smtClean="0"/>
              <a:pPr/>
              <a:t>11/18/2019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DC2BE5-4BD2-4A7C-BA35-5EF28492DE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DC0F27-5514-41FB-B6DD-F9A02E90EA14}" type="datetimeFigureOut">
              <a:rPr lang="en-US" smtClean="0"/>
              <a:pPr/>
              <a:t>11/18/2019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DC2BE5-4BD2-4A7C-BA35-5EF28492DE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DC0F27-5514-41FB-B6DD-F9A02E90EA14}" type="datetimeFigureOut">
              <a:rPr lang="en-US" smtClean="0"/>
              <a:pPr/>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C2BE5-4BD2-4A7C-BA35-5EF28492DE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DC0F27-5514-41FB-B6DD-F9A02E90EA14}" type="datetimeFigureOut">
              <a:rPr lang="en-US" smtClean="0"/>
              <a:pPr/>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C2BE5-4BD2-4A7C-BA35-5EF28492DE3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C0F27-5514-41FB-B6DD-F9A02E90EA14}" type="datetimeFigureOut">
              <a:rPr lang="en-US" smtClean="0"/>
              <a:pPr/>
              <a:t>11/18/2019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C2BE5-4BD2-4A7C-BA35-5EF28492DE3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Hadoop</a:t>
            </a:r>
            <a:r>
              <a:rPr lang="en-IN" dirty="0" smtClean="0"/>
              <a:t> Details</a:t>
            </a:r>
            <a:endParaRPr lang="en-US" dirty="0"/>
          </a:p>
        </p:txBody>
      </p:sp>
      <p:sp>
        <p:nvSpPr>
          <p:cNvPr id="3" name="Subtitle 2"/>
          <p:cNvSpPr>
            <a:spLocks noGrp="1"/>
          </p:cNvSpPr>
          <p:nvPr>
            <p:ph type="subTitle" idx="1"/>
          </p:nvPr>
        </p:nvSpPr>
        <p:spPr/>
        <p:txBody>
          <a:bodyPr/>
          <a:lstStyle/>
          <a:p>
            <a:r>
              <a:rPr lang="en-IN" dirty="0" err="1" smtClean="0"/>
              <a:t>Gururajan</a:t>
            </a:r>
            <a:r>
              <a:rPr lang="en-IN" dirty="0" smtClean="0"/>
              <a:t> </a:t>
            </a:r>
            <a:r>
              <a:rPr lang="en-IN" dirty="0" err="1" smtClean="0"/>
              <a:t>Narasimhan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Search</a:t>
            </a:r>
            <a:endParaRPr lang="en-US" dirty="0"/>
          </a:p>
        </p:txBody>
      </p:sp>
      <p:sp>
        <p:nvSpPr>
          <p:cNvPr id="3" name="Content Placeholder 2"/>
          <p:cNvSpPr>
            <a:spLocks noGrp="1"/>
          </p:cNvSpPr>
          <p:nvPr>
            <p:ph idx="1"/>
          </p:nvPr>
        </p:nvSpPr>
        <p:spPr/>
        <p:txBody>
          <a:bodyPr/>
          <a:lstStyle/>
          <a:p>
            <a:pPr>
              <a:buNone/>
            </a:pPr>
            <a:endParaRPr lang="en-US" i="1" dirty="0" smtClean="0"/>
          </a:p>
          <a:p>
            <a:r>
              <a:rPr lang="en-US" dirty="0" smtClean="0"/>
              <a:t>The </a:t>
            </a:r>
            <a:r>
              <a:rPr lang="en-US" dirty="0" err="1" smtClean="0"/>
              <a:t>Solr</a:t>
            </a:r>
            <a:r>
              <a:rPr lang="en-US" dirty="0" smtClean="0"/>
              <a:t> search platform can run on a </a:t>
            </a:r>
            <a:r>
              <a:rPr lang="en-US" dirty="0" err="1" smtClean="0"/>
              <a:t>Hadoop</a:t>
            </a:r>
            <a:r>
              <a:rPr lang="en-US" dirty="0" smtClean="0"/>
              <a:t> cluster, indexing documents as they are added to HDFS, and serving search queries from indexes stored in HDFS.</a:t>
            </a:r>
          </a:p>
          <a:p>
            <a:endParaRPr lang="en-US" dirty="0" smtClean="0"/>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err="1" smtClean="0"/>
              <a:t>Hadoop</a:t>
            </a:r>
            <a:endParaRPr lang="en-US" dirty="0"/>
          </a:p>
        </p:txBody>
      </p:sp>
      <p:sp>
        <p:nvSpPr>
          <p:cNvPr id="3" name="Content Placeholder 2"/>
          <p:cNvSpPr>
            <a:spLocks noGrp="1"/>
          </p:cNvSpPr>
          <p:nvPr>
            <p:ph idx="1"/>
          </p:nvPr>
        </p:nvSpPr>
        <p:spPr>
          <a:xfrm>
            <a:off x="457200" y="1412776"/>
            <a:ext cx="8229600" cy="4896544"/>
          </a:xfrm>
        </p:spPr>
        <p:txBody>
          <a:bodyPr>
            <a:normAutofit/>
          </a:bodyPr>
          <a:lstStyle/>
          <a:p>
            <a:r>
              <a:rPr lang="en-US" dirty="0" err="1" smtClean="0"/>
              <a:t>Hadoop</a:t>
            </a:r>
            <a:r>
              <a:rPr lang="en-US" dirty="0" smtClean="0"/>
              <a:t> offers a reliable, scalable platform for storage and analysis of huge data</a:t>
            </a:r>
          </a:p>
          <a:p>
            <a:r>
              <a:rPr lang="en-IN" dirty="0" smtClean="0"/>
              <a:t>For storage you use HDFS</a:t>
            </a:r>
          </a:p>
          <a:p>
            <a:r>
              <a:rPr lang="en-IN" dirty="0" smtClean="0"/>
              <a:t>For analysis you use </a:t>
            </a:r>
            <a:r>
              <a:rPr lang="en-IN" dirty="0" err="1" smtClean="0"/>
              <a:t>MapReduce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err="1" smtClean="0"/>
              <a:t>Mapreduce</a:t>
            </a:r>
            <a:endParaRPr lang="en-US" dirty="0"/>
          </a:p>
        </p:txBody>
      </p:sp>
      <p:sp>
        <p:nvSpPr>
          <p:cNvPr id="3" name="Content Placeholder 2"/>
          <p:cNvSpPr>
            <a:spLocks noGrp="1"/>
          </p:cNvSpPr>
          <p:nvPr>
            <p:ph idx="1"/>
          </p:nvPr>
        </p:nvSpPr>
        <p:spPr>
          <a:xfrm>
            <a:off x="457200" y="1412776"/>
            <a:ext cx="8229600" cy="4896544"/>
          </a:xfrm>
        </p:spPr>
        <p:txBody>
          <a:bodyPr>
            <a:normAutofit/>
          </a:bodyPr>
          <a:lstStyle/>
          <a:p>
            <a:r>
              <a:rPr lang="en-US" dirty="0" err="1" smtClean="0"/>
              <a:t>MapReduce</a:t>
            </a:r>
            <a:r>
              <a:rPr lang="en-US" dirty="0" smtClean="0"/>
              <a:t> is a programming model for data </a:t>
            </a:r>
            <a:r>
              <a:rPr lang="en-US" smtClean="0"/>
              <a:t>processing</a:t>
            </a:r>
            <a:r>
              <a:rPr lang="en-US" smtClean="0"/>
              <a:t>.</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err="1" smtClean="0"/>
              <a:t>Mapreduce</a:t>
            </a:r>
            <a:r>
              <a:rPr lang="en-IN" dirty="0" smtClean="0"/>
              <a:t> - detail</a:t>
            </a:r>
            <a:endParaRPr lang="en-US" dirty="0"/>
          </a:p>
        </p:txBody>
      </p:sp>
      <p:sp>
        <p:nvSpPr>
          <p:cNvPr id="3" name="Content Placeholder 2"/>
          <p:cNvSpPr>
            <a:spLocks noGrp="1"/>
          </p:cNvSpPr>
          <p:nvPr>
            <p:ph idx="1"/>
          </p:nvPr>
        </p:nvSpPr>
        <p:spPr>
          <a:xfrm>
            <a:off x="457200" y="1412776"/>
            <a:ext cx="8229600" cy="4896544"/>
          </a:xfrm>
        </p:spPr>
        <p:txBody>
          <a:bodyPr>
            <a:normAutofit fontScale="85000" lnSpcReduction="20000"/>
          </a:bodyPr>
          <a:lstStyle/>
          <a:p>
            <a:r>
              <a:rPr lang="en-US" dirty="0" err="1" smtClean="0"/>
              <a:t>MapReduce</a:t>
            </a:r>
            <a:r>
              <a:rPr lang="en-US" dirty="0" smtClean="0"/>
              <a:t> is a programming model for data processing. </a:t>
            </a:r>
          </a:p>
          <a:p>
            <a:r>
              <a:rPr lang="en-US" dirty="0" smtClean="0"/>
              <a:t>The model is simple, yet not too simple to express useful programs in. </a:t>
            </a:r>
          </a:p>
          <a:p>
            <a:r>
              <a:rPr lang="en-US" dirty="0" err="1" smtClean="0"/>
              <a:t>Hadoop</a:t>
            </a:r>
            <a:r>
              <a:rPr lang="en-US" dirty="0" smtClean="0"/>
              <a:t> can run </a:t>
            </a:r>
            <a:r>
              <a:rPr lang="en-US" dirty="0" err="1" smtClean="0"/>
              <a:t>MapReduce</a:t>
            </a:r>
            <a:r>
              <a:rPr lang="en-US" dirty="0" smtClean="0"/>
              <a:t> programs written in various languages such as python, java, ruby and C++</a:t>
            </a:r>
          </a:p>
          <a:p>
            <a:r>
              <a:rPr lang="en-US" dirty="0" smtClean="0"/>
              <a:t>The important fact is </a:t>
            </a:r>
            <a:r>
              <a:rPr lang="en-US" dirty="0" err="1" smtClean="0"/>
              <a:t>MapReduce</a:t>
            </a:r>
            <a:r>
              <a:rPr lang="en-US" dirty="0" smtClean="0"/>
              <a:t> programs are inherently parallel</a:t>
            </a:r>
          </a:p>
          <a:p>
            <a:r>
              <a:rPr lang="en-US" dirty="0" smtClean="0"/>
              <a:t>This pus very large-scale data analysis into the hands of anyone with enough machines at their disposal. </a:t>
            </a:r>
          </a:p>
          <a:p>
            <a:r>
              <a:rPr lang="en-US" dirty="0" err="1" smtClean="0"/>
              <a:t>MapReduce</a:t>
            </a:r>
            <a:r>
              <a:rPr lang="en-US" dirty="0" smtClean="0"/>
              <a:t> comes into its own for large datasets, map reduce begins shine around 100 Giga byes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node</a:t>
            </a:r>
            <a:endParaRPr lang="en-US" dirty="0"/>
          </a:p>
        </p:txBody>
      </p:sp>
      <p:sp>
        <p:nvSpPr>
          <p:cNvPr id="3" name="Content Placeholder 2"/>
          <p:cNvSpPr>
            <a:spLocks noGrp="1"/>
          </p:cNvSpPr>
          <p:nvPr>
            <p:ph idx="1"/>
          </p:nvPr>
        </p:nvSpPr>
        <p:spPr>
          <a:xfrm>
            <a:off x="251520" y="1628800"/>
            <a:ext cx="8712968" cy="4525963"/>
          </a:xfrm>
        </p:spPr>
        <p:txBody>
          <a:bodyPr>
            <a:noAutofit/>
          </a:bodyPr>
          <a:lstStyle/>
          <a:p>
            <a:pPr fontAlgn="base"/>
            <a:r>
              <a:rPr lang="en-US" sz="2400" dirty="0" err="1" smtClean="0"/>
              <a:t>DataNode</a:t>
            </a:r>
            <a:r>
              <a:rPr lang="en-US" sz="2400" dirty="0" smtClean="0"/>
              <a:t> is responsible for storing the actual data in HDFS.</a:t>
            </a:r>
          </a:p>
          <a:p>
            <a:pPr fontAlgn="base"/>
            <a:r>
              <a:rPr lang="en-US" sz="2400" dirty="0" err="1" smtClean="0"/>
              <a:t>DataNode</a:t>
            </a:r>
            <a:r>
              <a:rPr lang="en-US" sz="2400" dirty="0" smtClean="0"/>
              <a:t> is also known as the Slave</a:t>
            </a:r>
          </a:p>
          <a:p>
            <a:pPr fontAlgn="base"/>
            <a:r>
              <a:rPr lang="en-US" sz="2400" dirty="0" err="1" smtClean="0"/>
              <a:t>NameNode</a:t>
            </a:r>
            <a:r>
              <a:rPr lang="en-US" sz="2400" dirty="0" smtClean="0"/>
              <a:t> and </a:t>
            </a:r>
            <a:r>
              <a:rPr lang="en-US" sz="2400" dirty="0" err="1" smtClean="0"/>
              <a:t>DataNode</a:t>
            </a:r>
            <a:r>
              <a:rPr lang="en-US" sz="2400" dirty="0" smtClean="0"/>
              <a:t> are in constant communication.</a:t>
            </a:r>
          </a:p>
          <a:p>
            <a:pPr fontAlgn="base"/>
            <a:r>
              <a:rPr lang="en-US" sz="2400" dirty="0" smtClean="0"/>
              <a:t>When a </a:t>
            </a:r>
            <a:r>
              <a:rPr lang="en-US" sz="2400" dirty="0" err="1" smtClean="0"/>
              <a:t>DataNode</a:t>
            </a:r>
            <a:r>
              <a:rPr lang="en-US" sz="2400" dirty="0" smtClean="0"/>
              <a:t> starts up it announce itself to the </a:t>
            </a:r>
            <a:r>
              <a:rPr lang="en-US" sz="2400" dirty="0" err="1" smtClean="0"/>
              <a:t>NameNode</a:t>
            </a:r>
            <a:r>
              <a:rPr lang="en-US" sz="2400" dirty="0" smtClean="0"/>
              <a:t> along with the list of blocks it is responsible for.</a:t>
            </a:r>
          </a:p>
          <a:p>
            <a:pPr fontAlgn="base"/>
            <a:r>
              <a:rPr lang="en-US" sz="2400" dirty="0" smtClean="0"/>
              <a:t>When a </a:t>
            </a:r>
            <a:r>
              <a:rPr lang="en-US" sz="2400" dirty="0" err="1" smtClean="0"/>
              <a:t>DataNode</a:t>
            </a:r>
            <a:r>
              <a:rPr lang="en-US" sz="2400" dirty="0" smtClean="0"/>
              <a:t> is down, it does not affect the availability of data or the cluster. </a:t>
            </a:r>
            <a:r>
              <a:rPr lang="en-US" sz="2400" dirty="0" err="1" smtClean="0"/>
              <a:t>NameNode</a:t>
            </a:r>
            <a:r>
              <a:rPr lang="en-US" sz="2400" dirty="0" smtClean="0"/>
              <a:t> will arrange for replication for the blocks managed by the </a:t>
            </a:r>
            <a:r>
              <a:rPr lang="en-US" sz="2400" dirty="0" err="1" smtClean="0"/>
              <a:t>DataNode</a:t>
            </a:r>
            <a:r>
              <a:rPr lang="en-US" sz="2400" dirty="0" smtClean="0"/>
              <a:t> that is not available.</a:t>
            </a:r>
          </a:p>
          <a:p>
            <a:pPr fontAlgn="base"/>
            <a:r>
              <a:rPr lang="en-US" sz="2400" dirty="0" err="1" smtClean="0"/>
              <a:t>DataNode</a:t>
            </a:r>
            <a:r>
              <a:rPr lang="en-US" sz="2400" dirty="0" smtClean="0"/>
              <a:t> is usually configured with a lot of hard disk space. Because the actual data is stored in the </a:t>
            </a:r>
            <a:r>
              <a:rPr lang="en-US" sz="2400" dirty="0" err="1" smtClean="0"/>
              <a:t>DataNode</a:t>
            </a:r>
            <a:r>
              <a:rPr lang="en-US" sz="2400" dirty="0" smtClean="0"/>
              <a:t>.</a:t>
            </a:r>
          </a:p>
          <a:p>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Manager</a:t>
            </a:r>
            <a:endParaRPr lang="en-US" dirty="0"/>
          </a:p>
        </p:txBody>
      </p:sp>
      <p:sp>
        <p:nvSpPr>
          <p:cNvPr id="3" name="Content Placeholder 2"/>
          <p:cNvSpPr>
            <a:spLocks noGrp="1"/>
          </p:cNvSpPr>
          <p:nvPr>
            <p:ph idx="1"/>
          </p:nvPr>
        </p:nvSpPr>
        <p:spPr>
          <a:xfrm>
            <a:off x="323528" y="1600200"/>
            <a:ext cx="8568952" cy="4525963"/>
          </a:xfrm>
        </p:spPr>
        <p:txBody>
          <a:bodyPr/>
          <a:lstStyle/>
          <a:p>
            <a:r>
              <a:rPr lang="en-US" dirty="0"/>
              <a:t>The </a:t>
            </a:r>
            <a:r>
              <a:rPr lang="en-US" b="1" dirty="0" smtClean="0"/>
              <a:t>Resource Manager</a:t>
            </a:r>
            <a:r>
              <a:rPr lang="en-US" dirty="0"/>
              <a:t> (RM) is responsible for tracking the </a:t>
            </a:r>
            <a:r>
              <a:rPr lang="en-US" b="1" dirty="0"/>
              <a:t>resources</a:t>
            </a:r>
            <a:r>
              <a:rPr lang="en-US" dirty="0"/>
              <a:t> in a cluster, and scheduling </a:t>
            </a:r>
            <a:r>
              <a:rPr lang="en-US" dirty="0" smtClean="0"/>
              <a:t>applications (e.g</a:t>
            </a:r>
            <a:r>
              <a:rPr lang="en-US" dirty="0"/>
              <a:t>., </a:t>
            </a:r>
            <a:r>
              <a:rPr lang="en-US" b="1" dirty="0" err="1"/>
              <a:t>MapReduce</a:t>
            </a:r>
            <a:r>
              <a:rPr lang="en-US" dirty="0"/>
              <a:t> jobs</a:t>
            </a:r>
            <a:r>
              <a:rPr lang="en-US" dirty="0" smtClean="0"/>
              <a:t>)</a:t>
            </a:r>
          </a:p>
          <a:p>
            <a:r>
              <a:rPr lang="en-US" dirty="0" smtClean="0"/>
              <a:t>Prior </a:t>
            </a:r>
            <a:r>
              <a:rPr lang="en-US" dirty="0"/>
              <a:t>to </a:t>
            </a:r>
            <a:r>
              <a:rPr lang="en-US" b="1" dirty="0" err="1"/>
              <a:t>Hadoop</a:t>
            </a:r>
            <a:r>
              <a:rPr lang="en-US" dirty="0"/>
              <a:t> 2.4, the </a:t>
            </a:r>
            <a:r>
              <a:rPr lang="en-US" b="1" dirty="0" err="1"/>
              <a:t>ResourceManager</a:t>
            </a:r>
            <a:r>
              <a:rPr lang="en-US" dirty="0"/>
              <a:t> is the single point of failure in a YARN </a:t>
            </a:r>
            <a:r>
              <a:rPr lang="en-US" dirty="0" smtClean="0"/>
              <a:t>cluster.</a:t>
            </a:r>
            <a:r>
              <a:rPr lang="en-US" dirty="0"/>
              <a:t/>
            </a:r>
            <a:br>
              <a:rPr lang="en-US" dirty="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Manager</a:t>
            </a:r>
            <a:endParaRPr lang="en-US" dirty="0"/>
          </a:p>
        </p:txBody>
      </p:sp>
      <p:sp>
        <p:nvSpPr>
          <p:cNvPr id="3" name="Content Placeholder 2"/>
          <p:cNvSpPr>
            <a:spLocks noGrp="1"/>
          </p:cNvSpPr>
          <p:nvPr>
            <p:ph idx="1"/>
          </p:nvPr>
        </p:nvSpPr>
        <p:spPr>
          <a:xfrm>
            <a:off x="323528" y="1600200"/>
            <a:ext cx="8568952" cy="4525963"/>
          </a:xfrm>
        </p:spPr>
        <p:txBody>
          <a:bodyPr>
            <a:normAutofit lnSpcReduction="10000"/>
          </a:bodyPr>
          <a:lstStyle/>
          <a:p>
            <a:r>
              <a:rPr lang="en-US" dirty="0" smtClean="0"/>
              <a:t>Node Manager: It takes care of individual node on </a:t>
            </a:r>
            <a:r>
              <a:rPr lang="en-US" dirty="0" err="1" smtClean="0"/>
              <a:t>Hadoop</a:t>
            </a:r>
            <a:r>
              <a:rPr lang="en-US" dirty="0" smtClean="0"/>
              <a:t> cluster and manages application and workflow and that particular node. Its primary job is to keep-up with the Node Manager. </a:t>
            </a:r>
          </a:p>
          <a:p>
            <a:r>
              <a:rPr lang="en-US" dirty="0" smtClean="0"/>
              <a:t>It monitors resource usage, performs log management and also kills a container based on directions from the resource manager. It is also responsible for creating the container process and start it on the request of Application master.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a:t>
            </a:r>
            <a:endParaRPr lang="en-US" dirty="0"/>
          </a:p>
        </p:txBody>
      </p:sp>
      <p:sp>
        <p:nvSpPr>
          <p:cNvPr id="3" name="Content Placeholder 2"/>
          <p:cNvSpPr>
            <a:spLocks noGrp="1"/>
          </p:cNvSpPr>
          <p:nvPr>
            <p:ph idx="1"/>
          </p:nvPr>
        </p:nvSpPr>
        <p:spPr>
          <a:xfrm>
            <a:off x="323528" y="1600200"/>
            <a:ext cx="8568952" cy="4525963"/>
          </a:xfrm>
        </p:spPr>
        <p:txBody>
          <a:bodyPr>
            <a:normAutofit lnSpcReduction="10000"/>
          </a:bodyPr>
          <a:lstStyle/>
          <a:p>
            <a:r>
              <a:rPr lang="en-US" dirty="0" smtClean="0"/>
              <a:t>YARN stands for “</a:t>
            </a:r>
            <a:r>
              <a:rPr lang="en-US" b="1" i="1" dirty="0" smtClean="0"/>
              <a:t>Yet Another Resource Negotiator</a:t>
            </a:r>
            <a:r>
              <a:rPr lang="en-US" dirty="0" smtClean="0"/>
              <a:t>“. It was introduced in </a:t>
            </a:r>
            <a:r>
              <a:rPr lang="en-US" dirty="0" err="1" smtClean="0"/>
              <a:t>Hadoop</a:t>
            </a:r>
            <a:r>
              <a:rPr lang="en-US" dirty="0" smtClean="0"/>
              <a:t> 2.0 to remove the bottleneck on Job Tracker which was present in </a:t>
            </a:r>
            <a:r>
              <a:rPr lang="en-US" dirty="0" err="1" smtClean="0"/>
              <a:t>Hadoop</a:t>
            </a:r>
            <a:r>
              <a:rPr lang="en-US" dirty="0" smtClean="0"/>
              <a:t> 1.0. </a:t>
            </a:r>
          </a:p>
          <a:p>
            <a:r>
              <a:rPr lang="en-US" dirty="0" smtClean="0"/>
              <a:t>YARN was described as a “</a:t>
            </a:r>
            <a:r>
              <a:rPr lang="en-US" i="1" dirty="0" smtClean="0"/>
              <a:t>Redesigned Resource Manager</a:t>
            </a:r>
            <a:r>
              <a:rPr lang="en-US" dirty="0" smtClean="0"/>
              <a:t>” at the time of its launching, but it has now evolved to be known as large-scale distributed operating system used for Big Data processing.</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20680"/>
          </a:xfrm>
        </p:spPr>
        <p:txBody>
          <a:bodyPr>
            <a:normAutofit fontScale="92500" lnSpcReduction="20000"/>
          </a:bodyPr>
          <a:lstStyle/>
          <a:p>
            <a:pPr fontAlgn="base"/>
            <a:r>
              <a:rPr lang="en-US" dirty="0" smtClean="0"/>
              <a:t>Client submits an application</a:t>
            </a:r>
          </a:p>
          <a:p>
            <a:pPr fontAlgn="base"/>
            <a:r>
              <a:rPr lang="en-US" dirty="0" smtClean="0"/>
              <a:t>The Resource Manager allocates a container to start the Application Manager</a:t>
            </a:r>
          </a:p>
          <a:p>
            <a:pPr fontAlgn="base"/>
            <a:r>
              <a:rPr lang="en-US" dirty="0" smtClean="0"/>
              <a:t>The Application Manager registers itself with the Resource Manager</a:t>
            </a:r>
          </a:p>
          <a:p>
            <a:pPr fontAlgn="base"/>
            <a:r>
              <a:rPr lang="en-US" dirty="0" smtClean="0"/>
              <a:t>The Application Manager negotiates containers from the Resource Manager</a:t>
            </a:r>
          </a:p>
          <a:p>
            <a:pPr fontAlgn="base"/>
            <a:r>
              <a:rPr lang="en-US" dirty="0" smtClean="0"/>
              <a:t>The Application Manager notifies the Node Manager to launch containers</a:t>
            </a:r>
          </a:p>
          <a:p>
            <a:pPr fontAlgn="base"/>
            <a:r>
              <a:rPr lang="en-US" dirty="0" smtClean="0"/>
              <a:t>Application code is executed in the container</a:t>
            </a:r>
          </a:p>
          <a:p>
            <a:pPr fontAlgn="base"/>
            <a:r>
              <a:rPr lang="en-US" dirty="0" smtClean="0"/>
              <a:t>Client contacts Resource Manager/Application Manager to monitor application’s status</a:t>
            </a:r>
          </a:p>
          <a:p>
            <a:pPr fontAlgn="base"/>
            <a:r>
              <a:rPr lang="en-US" dirty="0" smtClean="0"/>
              <a:t>Once the processing is complete, the Application Manager un-registers with the Resource Manager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edia.geeksforgeeks.org/wp-content/uploads/Application_WorkFlow_YARN.jpg"/>
          <p:cNvPicPr>
            <a:picLocks noChangeAspect="1" noChangeArrowheads="1"/>
          </p:cNvPicPr>
          <p:nvPr/>
        </p:nvPicPr>
        <p:blipFill>
          <a:blip r:embed="rId2" cstate="print"/>
          <a:srcRect/>
          <a:stretch>
            <a:fillRect/>
          </a:stretch>
        </p:blipFill>
        <p:spPr bwMode="auto">
          <a:xfrm>
            <a:off x="395536" y="836712"/>
            <a:ext cx="8496944" cy="528622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DFS Architecture"/>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Standalone Mode</a:t>
            </a:r>
            <a:endParaRPr lang="en-US" dirty="0"/>
          </a:p>
        </p:txBody>
      </p:sp>
      <p:sp>
        <p:nvSpPr>
          <p:cNvPr id="3" name="Content Placeholder 2"/>
          <p:cNvSpPr>
            <a:spLocks noGrp="1"/>
          </p:cNvSpPr>
          <p:nvPr>
            <p:ph idx="1"/>
          </p:nvPr>
        </p:nvSpPr>
        <p:spPr/>
        <p:txBody>
          <a:bodyPr>
            <a:normAutofit/>
          </a:bodyPr>
          <a:lstStyle/>
          <a:p>
            <a:r>
              <a:rPr lang="en-US" dirty="0" smtClean="0"/>
              <a:t>1. Standalone Mode – It is the default mode of configuration of </a:t>
            </a:r>
            <a:r>
              <a:rPr lang="en-US" dirty="0" err="1" smtClean="0"/>
              <a:t>Hadoop</a:t>
            </a:r>
            <a:r>
              <a:rPr lang="en-US" dirty="0" smtClean="0"/>
              <a:t>. It doesn’t use </a:t>
            </a:r>
            <a:r>
              <a:rPr lang="en-US" dirty="0" err="1" smtClean="0"/>
              <a:t>hdfs</a:t>
            </a:r>
            <a:r>
              <a:rPr lang="en-US" dirty="0" smtClean="0"/>
              <a:t> instead, it uses a local file system for both input and output. It is useful for debugging and testing.</a:t>
            </a:r>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Pseudo-Distributed Mode</a:t>
            </a:r>
            <a:endParaRPr lang="en-US" dirty="0"/>
          </a:p>
        </p:txBody>
      </p:sp>
      <p:sp>
        <p:nvSpPr>
          <p:cNvPr id="3" name="Content Placeholder 2"/>
          <p:cNvSpPr>
            <a:spLocks noGrp="1"/>
          </p:cNvSpPr>
          <p:nvPr>
            <p:ph idx="1"/>
          </p:nvPr>
        </p:nvSpPr>
        <p:spPr/>
        <p:txBody>
          <a:bodyPr>
            <a:normAutofit/>
          </a:bodyPr>
          <a:lstStyle/>
          <a:p>
            <a:r>
              <a:rPr lang="en-US" dirty="0" smtClean="0"/>
              <a:t>It is also called a single node cluster where both </a:t>
            </a:r>
            <a:r>
              <a:rPr lang="en-US" dirty="0" err="1" smtClean="0"/>
              <a:t>NameNode</a:t>
            </a:r>
            <a:r>
              <a:rPr lang="en-US" dirty="0" smtClean="0"/>
              <a:t> and </a:t>
            </a:r>
            <a:r>
              <a:rPr lang="en-US" dirty="0" err="1" smtClean="0"/>
              <a:t>DataNode</a:t>
            </a:r>
            <a:r>
              <a:rPr lang="en-US" dirty="0" smtClean="0"/>
              <a:t> resides in the same machine. All the daemons run on the same machine in this mode. It produces a fully functioning cluster on a single machine.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Fully Distributed Mode</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Fully Distributed Mode – </a:t>
            </a:r>
            <a:r>
              <a:rPr lang="en-US" dirty="0" err="1" smtClean="0"/>
              <a:t>Hadoop</a:t>
            </a:r>
            <a:r>
              <a:rPr lang="en-US" dirty="0" smtClean="0"/>
              <a:t> runs on multiple nodes wherein there are separate nodes for master and slave daemons</a:t>
            </a:r>
          </a:p>
          <a:p>
            <a:r>
              <a:rPr lang="en-US" dirty="0" smtClean="0"/>
              <a:t>The data is distributed and stored in a cluster of machines which provides a production environment</a:t>
            </a:r>
          </a:p>
          <a:p>
            <a:r>
              <a:rPr lang="en-IN" dirty="0" smtClean="0"/>
              <a:t>Here we configure multiple machines with different IP addresses</a:t>
            </a:r>
          </a:p>
          <a:p>
            <a:r>
              <a:rPr lang="en-IN" dirty="0" smtClean="0"/>
              <a:t>You can configure multiple machines on Amazon cloud or </a:t>
            </a:r>
            <a:r>
              <a:rPr lang="en-IN" dirty="0" err="1" smtClean="0"/>
              <a:t>google</a:t>
            </a:r>
            <a:r>
              <a:rPr lang="en-IN" dirty="0" smtClean="0"/>
              <a:t> cloud and run </a:t>
            </a:r>
            <a:r>
              <a:rPr lang="en-IN" dirty="0" err="1" smtClean="0"/>
              <a:t>Hadoop</a:t>
            </a:r>
            <a:r>
              <a:rPr lang="en-IN" dirty="0" smtClean="0"/>
              <a:t> on them</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DFS DataNodes"/>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node</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smtClean="0"/>
              <a:t>Name Node </a:t>
            </a:r>
            <a:r>
              <a:rPr lang="en-US" dirty="0"/>
              <a:t>is the centerpiece of  HDFS.</a:t>
            </a:r>
          </a:p>
          <a:p>
            <a:pPr fontAlgn="base"/>
            <a:r>
              <a:rPr lang="en-US" dirty="0" smtClean="0"/>
              <a:t>Name Node </a:t>
            </a:r>
            <a:r>
              <a:rPr lang="en-US" dirty="0"/>
              <a:t>is also known as the Master</a:t>
            </a:r>
          </a:p>
          <a:p>
            <a:pPr fontAlgn="base"/>
            <a:r>
              <a:rPr lang="en-US" dirty="0" smtClean="0"/>
              <a:t>Name Node </a:t>
            </a:r>
            <a:r>
              <a:rPr lang="en-US" dirty="0"/>
              <a:t>only stores the metadata of HDFS – the directory tree of all files in the file system, and tracks the files across the cluster.</a:t>
            </a:r>
          </a:p>
          <a:p>
            <a:pPr fontAlgn="base"/>
            <a:r>
              <a:rPr lang="en-US" dirty="0" smtClean="0"/>
              <a:t>Name Node </a:t>
            </a:r>
            <a:r>
              <a:rPr lang="en-US" dirty="0"/>
              <a:t>does not store the actual data or the dataset. The data itself is actually stored in the </a:t>
            </a:r>
            <a:r>
              <a:rPr lang="en-US" dirty="0" smtClean="0"/>
              <a:t>Data Nodes</a:t>
            </a:r>
            <a:r>
              <a:rPr lang="en-US" dirty="0"/>
              <a:t>.</a:t>
            </a:r>
          </a:p>
          <a:p>
            <a:pPr fontAlgn="base"/>
            <a:r>
              <a:rPr lang="en-US" dirty="0" smtClean="0"/>
              <a:t>Name Node </a:t>
            </a:r>
            <a:r>
              <a:rPr lang="en-US" dirty="0"/>
              <a:t>knows the list of the blocks and its location for any given file in HDFS. With this information </a:t>
            </a:r>
            <a:r>
              <a:rPr lang="en-US" dirty="0" smtClean="0"/>
              <a:t>Name Node </a:t>
            </a:r>
            <a:r>
              <a:rPr lang="en-US" dirty="0"/>
              <a:t>knows how to construct the file from blocks.</a:t>
            </a:r>
          </a:p>
          <a:p>
            <a:pPr fontAlgn="base"/>
            <a:r>
              <a:rPr lang="en-US" dirty="0" smtClean="0"/>
              <a:t>Name Node </a:t>
            </a:r>
            <a:r>
              <a:rPr lang="en-US" dirty="0"/>
              <a:t>is so critical to HDFS and when the </a:t>
            </a:r>
            <a:r>
              <a:rPr lang="en-US" dirty="0" smtClean="0"/>
              <a:t>Name Node </a:t>
            </a:r>
            <a:r>
              <a:rPr lang="en-US" dirty="0"/>
              <a:t>is down, HDFS/</a:t>
            </a:r>
            <a:r>
              <a:rPr lang="en-US" dirty="0" err="1"/>
              <a:t>Hadoop</a:t>
            </a:r>
            <a:r>
              <a:rPr lang="en-US" dirty="0"/>
              <a:t> cluster is inaccessible and considered down.</a:t>
            </a:r>
          </a:p>
          <a:p>
            <a:pPr fontAlgn="base"/>
            <a:r>
              <a:rPr lang="en-US" dirty="0" smtClean="0"/>
              <a:t>Name Node </a:t>
            </a:r>
            <a:r>
              <a:rPr lang="en-US" dirty="0"/>
              <a:t>is a single point of failure in </a:t>
            </a:r>
            <a:r>
              <a:rPr lang="en-US" dirty="0" err="1"/>
              <a:t>Hadoop</a:t>
            </a:r>
            <a:r>
              <a:rPr lang="en-US" dirty="0"/>
              <a:t> cluster.</a:t>
            </a:r>
          </a:p>
          <a:p>
            <a:pPr fontAlgn="base"/>
            <a:r>
              <a:rPr lang="en-US" dirty="0" smtClean="0"/>
              <a:t>Name Node </a:t>
            </a:r>
            <a:r>
              <a:rPr lang="en-US" dirty="0"/>
              <a:t>is usually configured with a lot of memory (RAM). Because the block locations are help in main memory</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node</a:t>
            </a:r>
            <a:endParaRPr lang="en-US" dirty="0"/>
          </a:p>
        </p:txBody>
      </p:sp>
      <p:sp>
        <p:nvSpPr>
          <p:cNvPr id="3" name="Content Placeholder 2"/>
          <p:cNvSpPr>
            <a:spLocks noGrp="1"/>
          </p:cNvSpPr>
          <p:nvPr>
            <p:ph idx="1"/>
          </p:nvPr>
        </p:nvSpPr>
        <p:spPr>
          <a:xfrm>
            <a:off x="251520" y="1628800"/>
            <a:ext cx="8712968" cy="4525963"/>
          </a:xfrm>
        </p:spPr>
        <p:txBody>
          <a:bodyPr>
            <a:noAutofit/>
          </a:bodyPr>
          <a:lstStyle/>
          <a:p>
            <a:pPr fontAlgn="base"/>
            <a:r>
              <a:rPr lang="en-US" sz="2400" dirty="0" err="1" smtClean="0"/>
              <a:t>DataNode</a:t>
            </a:r>
            <a:r>
              <a:rPr lang="en-US" sz="2400" dirty="0" smtClean="0"/>
              <a:t> is responsible for storing the actual data in HDFS.</a:t>
            </a:r>
          </a:p>
          <a:p>
            <a:pPr fontAlgn="base"/>
            <a:r>
              <a:rPr lang="en-US" sz="2400" dirty="0" err="1" smtClean="0"/>
              <a:t>DataNode</a:t>
            </a:r>
            <a:r>
              <a:rPr lang="en-US" sz="2400" dirty="0" smtClean="0"/>
              <a:t> is also known as the Slave</a:t>
            </a:r>
          </a:p>
          <a:p>
            <a:pPr fontAlgn="base"/>
            <a:r>
              <a:rPr lang="en-US" sz="2400" dirty="0" err="1" smtClean="0"/>
              <a:t>NameNode</a:t>
            </a:r>
            <a:r>
              <a:rPr lang="en-US" sz="2400" dirty="0" smtClean="0"/>
              <a:t> and </a:t>
            </a:r>
            <a:r>
              <a:rPr lang="en-US" sz="2400" dirty="0" err="1" smtClean="0"/>
              <a:t>DataNode</a:t>
            </a:r>
            <a:r>
              <a:rPr lang="en-US" sz="2400" dirty="0" smtClean="0"/>
              <a:t> are in constant communication.</a:t>
            </a:r>
          </a:p>
          <a:p>
            <a:pPr fontAlgn="base"/>
            <a:r>
              <a:rPr lang="en-US" sz="2400" dirty="0" smtClean="0"/>
              <a:t>When a </a:t>
            </a:r>
            <a:r>
              <a:rPr lang="en-US" sz="2400" dirty="0" err="1" smtClean="0"/>
              <a:t>DataNode</a:t>
            </a:r>
            <a:r>
              <a:rPr lang="en-US" sz="2400" dirty="0" smtClean="0"/>
              <a:t> starts up it announce itself to the </a:t>
            </a:r>
            <a:r>
              <a:rPr lang="en-US" sz="2400" dirty="0" err="1" smtClean="0"/>
              <a:t>NameNode</a:t>
            </a:r>
            <a:r>
              <a:rPr lang="en-US" sz="2400" dirty="0" smtClean="0"/>
              <a:t> along with the list of blocks it is responsible for.</a:t>
            </a:r>
          </a:p>
          <a:p>
            <a:pPr fontAlgn="base"/>
            <a:r>
              <a:rPr lang="en-US" sz="2400" dirty="0" smtClean="0"/>
              <a:t>When a </a:t>
            </a:r>
            <a:r>
              <a:rPr lang="en-US" sz="2400" dirty="0" err="1" smtClean="0"/>
              <a:t>DataNode</a:t>
            </a:r>
            <a:r>
              <a:rPr lang="en-US" sz="2400" dirty="0" smtClean="0"/>
              <a:t> is down, it does not affect the availability of data or the cluster. </a:t>
            </a:r>
            <a:r>
              <a:rPr lang="en-US" sz="2400" dirty="0" err="1" smtClean="0"/>
              <a:t>NameNode</a:t>
            </a:r>
            <a:r>
              <a:rPr lang="en-US" sz="2400" dirty="0" smtClean="0"/>
              <a:t> will arrange for replication for the blocks managed by the </a:t>
            </a:r>
            <a:r>
              <a:rPr lang="en-US" sz="2400" dirty="0" err="1" smtClean="0"/>
              <a:t>DataNode</a:t>
            </a:r>
            <a:r>
              <a:rPr lang="en-US" sz="2400" dirty="0" smtClean="0"/>
              <a:t> that is not available.</a:t>
            </a:r>
          </a:p>
          <a:p>
            <a:pPr fontAlgn="base"/>
            <a:r>
              <a:rPr lang="en-US" sz="2400" dirty="0" err="1" smtClean="0"/>
              <a:t>DataNode</a:t>
            </a:r>
            <a:r>
              <a:rPr lang="en-US" sz="2400" dirty="0" smtClean="0"/>
              <a:t> is usually configured with a lot of hard disk space. Because the actual data is stored in the </a:t>
            </a:r>
            <a:r>
              <a:rPr lang="en-US" sz="2400" dirty="0" err="1" smtClean="0"/>
              <a:t>DataNode</a:t>
            </a:r>
            <a:r>
              <a:rPr lang="en-US" sz="2400" dirty="0" smtClean="0"/>
              <a:t>.</a:t>
            </a: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r>
              <a:rPr lang="en-US" dirty="0" smtClean="0"/>
              <a:t> Use Cases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Interactive SQL</a:t>
            </a:r>
            <a:endParaRPr lang="en-US" dirty="0"/>
          </a:p>
        </p:txBody>
      </p:sp>
      <p:sp>
        <p:nvSpPr>
          <p:cNvPr id="3" name="Content Placeholder 2"/>
          <p:cNvSpPr>
            <a:spLocks noGrp="1"/>
          </p:cNvSpPr>
          <p:nvPr>
            <p:ph idx="1"/>
          </p:nvPr>
        </p:nvSpPr>
        <p:spPr/>
        <p:txBody>
          <a:bodyPr>
            <a:normAutofit/>
          </a:bodyPr>
          <a:lstStyle/>
          <a:p>
            <a:r>
              <a:rPr lang="en-US" dirty="0" smtClean="0"/>
              <a:t>By dispensing with </a:t>
            </a:r>
            <a:r>
              <a:rPr lang="en-US" dirty="0" err="1" smtClean="0"/>
              <a:t>MapReduce</a:t>
            </a:r>
            <a:r>
              <a:rPr lang="en-US" dirty="0" smtClean="0"/>
              <a:t> and using a distributed query engine that uses dedicated “always on” daemons (like Impala) or container reuse (like Hive on </a:t>
            </a:r>
            <a:r>
              <a:rPr lang="en-US" dirty="0" err="1" smtClean="0"/>
              <a:t>Tez</a:t>
            </a:r>
            <a:r>
              <a:rPr lang="en-US" dirty="0" smtClean="0"/>
              <a:t>), it’s possible to achieve low-latency responses for SQL queries on </a:t>
            </a:r>
            <a:r>
              <a:rPr lang="en-US" dirty="0" err="1" smtClean="0"/>
              <a:t>Hadoop</a:t>
            </a:r>
            <a:r>
              <a:rPr lang="en-US" dirty="0" smtClean="0"/>
              <a:t> while still scaling up to large dataset sizes.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Iterative processing</a:t>
            </a:r>
            <a:endParaRPr lang="en-US" dirty="0"/>
          </a:p>
        </p:txBody>
      </p:sp>
      <p:sp>
        <p:nvSpPr>
          <p:cNvPr id="3" name="Content Placeholder 2"/>
          <p:cNvSpPr>
            <a:spLocks noGrp="1"/>
          </p:cNvSpPr>
          <p:nvPr>
            <p:ph idx="1"/>
          </p:nvPr>
        </p:nvSpPr>
        <p:spPr/>
        <p:txBody>
          <a:bodyPr>
            <a:normAutofit lnSpcReduction="10000"/>
          </a:bodyPr>
          <a:lstStyle/>
          <a:p>
            <a:r>
              <a:rPr lang="en-US" dirty="0" smtClean="0"/>
              <a:t>Many algorithms—such as those in machine learning—are iterative in nature, so it’s much more efficient to hold each intermediate working set in memory, compared to loading from disk on each iteration. </a:t>
            </a:r>
          </a:p>
          <a:p>
            <a:r>
              <a:rPr lang="en-US" dirty="0" smtClean="0"/>
              <a:t>The architecture of </a:t>
            </a:r>
            <a:r>
              <a:rPr lang="en-US" dirty="0" err="1" smtClean="0"/>
              <a:t>MapReduce</a:t>
            </a:r>
            <a:r>
              <a:rPr lang="en-US" dirty="0" smtClean="0"/>
              <a:t> does not allow this, but it’s straightforward with Spark, for example, and it enables </a:t>
            </a:r>
            <a:r>
              <a:rPr lang="en-US" dirty="0" err="1" smtClean="0"/>
              <a:t>ahighly</a:t>
            </a:r>
            <a:r>
              <a:rPr lang="en-US" dirty="0" smtClean="0"/>
              <a:t> exploratory style of working with datasets.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Stream processing</a:t>
            </a:r>
            <a:br>
              <a:rPr lang="en-US" i="1" dirty="0" smtClean="0"/>
            </a:br>
            <a:endParaRPr lang="en-US" dirty="0"/>
          </a:p>
        </p:txBody>
      </p:sp>
      <p:sp>
        <p:nvSpPr>
          <p:cNvPr id="3" name="Content Placeholder 2"/>
          <p:cNvSpPr>
            <a:spLocks noGrp="1"/>
          </p:cNvSpPr>
          <p:nvPr>
            <p:ph idx="1"/>
          </p:nvPr>
        </p:nvSpPr>
        <p:spPr/>
        <p:txBody>
          <a:bodyPr>
            <a:normAutofit/>
          </a:bodyPr>
          <a:lstStyle/>
          <a:p>
            <a:r>
              <a:rPr lang="en-US" dirty="0" smtClean="0"/>
              <a:t>Streaming systems like Storm, Spark Streaming, or </a:t>
            </a:r>
            <a:r>
              <a:rPr lang="en-US" dirty="0" err="1" smtClean="0"/>
              <a:t>Samza</a:t>
            </a:r>
            <a:r>
              <a:rPr lang="en-US" dirty="0" smtClean="0"/>
              <a:t> make it possible to run real-time, distributed computations on unbounded streams of data and emit results to </a:t>
            </a:r>
            <a:r>
              <a:rPr lang="en-US" dirty="0" err="1" smtClean="0"/>
              <a:t>Hadoop</a:t>
            </a:r>
            <a:r>
              <a:rPr lang="en-US" dirty="0" smtClean="0"/>
              <a:t> storage or external systems.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2341</TotalTime>
  <Words>912</Words>
  <Application>Microsoft Office PowerPoint</Application>
  <PresentationFormat>On-screen Show (4:3)</PresentationFormat>
  <Paragraphs>77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Hadoop Details</vt:lpstr>
      <vt:lpstr>Slide 2</vt:lpstr>
      <vt:lpstr>Slide 3</vt:lpstr>
      <vt:lpstr>Name node</vt:lpstr>
      <vt:lpstr>Data node</vt:lpstr>
      <vt:lpstr>Hadoop Use Cases</vt:lpstr>
      <vt:lpstr>Interactive SQL</vt:lpstr>
      <vt:lpstr>Iterative processing</vt:lpstr>
      <vt:lpstr>Stream processing </vt:lpstr>
      <vt:lpstr>Search</vt:lpstr>
      <vt:lpstr>What is Hadoop</vt:lpstr>
      <vt:lpstr>What is Mapreduce</vt:lpstr>
      <vt:lpstr>What is Mapreduce - detail</vt:lpstr>
      <vt:lpstr>Data node</vt:lpstr>
      <vt:lpstr>Resource Manager</vt:lpstr>
      <vt:lpstr>Node Manager</vt:lpstr>
      <vt:lpstr>YARN</vt:lpstr>
      <vt:lpstr>Slide 18</vt:lpstr>
      <vt:lpstr>Slide 19</vt:lpstr>
      <vt:lpstr>Standalone Mode</vt:lpstr>
      <vt:lpstr>Pseudo-Distributed Mode</vt:lpstr>
      <vt:lpstr>Fully Distributed Mode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Gururajan</dc:creator>
  <cp:lastModifiedBy>Gururajan</cp:lastModifiedBy>
  <cp:revision>26</cp:revision>
  <dcterms:created xsi:type="dcterms:W3CDTF">2019-11-12T05:33:45Z</dcterms:created>
  <dcterms:modified xsi:type="dcterms:W3CDTF">2019-11-18T16:16:07Z</dcterms:modified>
</cp:coreProperties>
</file>