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40240" y="726120"/>
            <a:ext cx="7986960" cy="347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40240" y="726120"/>
            <a:ext cx="7986960" cy="347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40240" y="726120"/>
            <a:ext cx="7986960" cy="347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Image result for iiitb logo"/>
          <p:cNvPicPr/>
          <p:nvPr/>
        </p:nvPicPr>
        <p:blipFill>
          <a:blip r:embed="rId2"/>
          <a:stretch/>
        </p:blipFill>
        <p:spPr>
          <a:xfrm>
            <a:off x="11201400" y="53280"/>
            <a:ext cx="881640" cy="7390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720" y="0"/>
            <a:ext cx="12191760" cy="685764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40240" y="726120"/>
            <a:ext cx="7986960" cy="74952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510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502800" y="6356520"/>
            <a:ext cx="560520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DAE9AD3-12A5-46D5-B838-6AD9B0D3860D}" type="slidenum">
              <a:rPr b="0" lang="en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" name="Google Shape;31;p16" descr=""/>
          <p:cNvPicPr/>
          <p:nvPr/>
        </p:nvPicPr>
        <p:blipFill>
          <a:blip r:embed="rId3"/>
          <a:stretch/>
        </p:blipFill>
        <p:spPr>
          <a:xfrm>
            <a:off x="10149120" y="404640"/>
            <a:ext cx="1212840" cy="32364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Image result for iiitb logo"/>
          <p:cNvPicPr/>
          <p:nvPr/>
        </p:nvPicPr>
        <p:blipFill>
          <a:blip r:embed="rId2"/>
          <a:stretch/>
        </p:blipFill>
        <p:spPr>
          <a:xfrm>
            <a:off x="11201400" y="53280"/>
            <a:ext cx="881640" cy="73908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73024C-7362-4999-8BE8-909DB0E312D9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404960" y="2421360"/>
            <a:ext cx="7020720" cy="349200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22280" y="162720"/>
            <a:ext cx="4980960" cy="50976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" name="Picture 2" descr="Image result for iiitb logo"/>
          <p:cNvPicPr/>
          <p:nvPr/>
        </p:nvPicPr>
        <p:blipFill>
          <a:blip r:embed="rId3"/>
          <a:stretch/>
        </p:blipFill>
        <p:spPr>
          <a:xfrm>
            <a:off x="11201400" y="53280"/>
            <a:ext cx="881640" cy="73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Image result for iiitb logo"/>
          <p:cNvPicPr/>
          <p:nvPr/>
        </p:nvPicPr>
        <p:blipFill>
          <a:blip r:embed="rId2"/>
          <a:stretch/>
        </p:blipFill>
        <p:spPr>
          <a:xfrm>
            <a:off x="11201400" y="53280"/>
            <a:ext cx="881640" cy="739080"/>
          </a:xfrm>
          <a:prstGeom prst="rect">
            <a:avLst/>
          </a:prstGeom>
          <a:ln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896160" y="1895400"/>
            <a:ext cx="4495320" cy="4000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09800" y="1895400"/>
            <a:ext cx="4971600" cy="40003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1837160" y="6397560"/>
            <a:ext cx="264240" cy="2642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11799360" y="6407640"/>
            <a:ext cx="34200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CD635292-DFB0-437A-BB72-649668BCF0F7}" type="slidenum">
              <a:rPr b="0" lang="en-US" sz="800" spc="-1" strike="noStrike">
                <a:solidFill>
                  <a:srgbClr val="ffffff"/>
                </a:solidFill>
                <a:latin typeface="Roboto Black"/>
                <a:ea typeface="Roboto Black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62344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BD4B11-0954-4930-A16F-DCB53168F9A6}" type="slidenum">
              <a:rPr b="0" lang="en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329480" y="748080"/>
            <a:ext cx="9677880" cy="16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 algn="ctr">
              <a:lnSpc>
                <a:spcPct val="100000"/>
              </a:lnSpc>
            </a:pPr>
            <a:r>
              <a:rPr b="1" lang="en" sz="4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Software Productution Engineering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4270" spc="-1" strike="noStrike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b="1" lang="en-I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Kubernetes Lab Exercises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2" name="Picture 1" descr=""/>
          <p:cNvPicPr/>
          <p:nvPr/>
        </p:nvPicPr>
        <p:blipFill>
          <a:blip r:embed="rId1"/>
          <a:stretch/>
        </p:blipFill>
        <p:spPr>
          <a:xfrm>
            <a:off x="4654440" y="2212920"/>
            <a:ext cx="2771640" cy="281952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2401560" y="5255640"/>
            <a:ext cx="7398000" cy="9428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egoe UI"/>
              </a:rPr>
              <a:t>Learn Kubernetes by Doing: Lab Workbook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Q2. Namespace Management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2525760" y="3585240"/>
            <a:ext cx="7140240" cy="3085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7" name="CustomShape 4"/>
          <p:cNvSpPr/>
          <p:nvPr/>
        </p:nvSpPr>
        <p:spPr>
          <a:xfrm>
            <a:off x="178560" y="1037160"/>
            <a:ext cx="3164400" cy="1614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apiVersion: v1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kind: Namespace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name: demo-namespace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18400" y="2418840"/>
            <a:ext cx="2007000" cy="638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</a:rPr>
              <a:t>namespace.yaml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3397320" y="2718000"/>
            <a:ext cx="4434480" cy="364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Segoe UI"/>
              </a:rPr>
              <a:t>kubectl apply -f namespace.yaml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Q2. Namespace Management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83" name="Picture 1" descr=""/>
          <p:cNvPicPr/>
          <p:nvPr/>
        </p:nvPicPr>
        <p:blipFill>
          <a:blip r:embed="rId1"/>
          <a:stretch/>
        </p:blipFill>
        <p:spPr>
          <a:xfrm>
            <a:off x="2270160" y="3113640"/>
            <a:ext cx="6225840" cy="3078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4" name="CustomShape 4"/>
          <p:cNvSpPr/>
          <p:nvPr/>
        </p:nvSpPr>
        <p:spPr>
          <a:xfrm>
            <a:off x="41400" y="1175400"/>
            <a:ext cx="12108600" cy="1002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To remove all namespaces except for system and essential namespaces (default, kube-system, kube-public, kube-node-lease, etc.):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Segoe UI"/>
              </a:rPr>
              <a:t>kubectl delete namespace demo-environment demo-namespace demo-quota dev-environment ingress-nginx kubernetes-dashboard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Q3. Basic Commands Demo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15280" y="1028520"/>
            <a:ext cx="2721600" cy="6124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apps/v1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replicas: 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matchLabels: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template: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name: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image: nginx:latest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containerPort: 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3080880" y="1028520"/>
            <a:ext cx="2165040" cy="393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---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targetPort: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type: ClusterIP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3006000" y="4860360"/>
            <a:ext cx="7565400" cy="1322640"/>
          </a:xfrm>
          <a:prstGeom prst="rect">
            <a:avLst/>
          </a:prstGeom>
          <a:ln>
            <a:noFill/>
          </a:ln>
        </p:spPr>
      </p:pic>
      <p:sp>
        <p:nvSpPr>
          <p:cNvPr id="191" name="CustomShape 6"/>
          <p:cNvSpPr/>
          <p:nvPr/>
        </p:nvSpPr>
        <p:spPr>
          <a:xfrm>
            <a:off x="3683160" y="7560000"/>
            <a:ext cx="2508840" cy="576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egoe UI"/>
              </a:rPr>
              <a:t>nginx-deployment.yaml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4841280" y="1204200"/>
            <a:ext cx="2508840" cy="333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egoe UI"/>
              </a:rPr>
              <a:t>nginx-service.yaml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5389920" y="2228760"/>
            <a:ext cx="6597360" cy="1306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$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kubectl create namespace demo-basic-commands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namespace/demo-basic-commands created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$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kubectl config set-context --current --namespace=demo-basic-commands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Context "minikube" modified.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9974520" y="5979240"/>
            <a:ext cx="375120" cy="3380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2067480" y="2705760"/>
            <a:ext cx="375120" cy="3380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11109960" y="2293920"/>
            <a:ext cx="375120" cy="3380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4789440" y="2782800"/>
            <a:ext cx="375120" cy="3380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Q3. Basic Commands Demo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01" name="Picture 6" descr=""/>
          <p:cNvPicPr/>
          <p:nvPr/>
        </p:nvPicPr>
        <p:blipFill>
          <a:blip r:embed="rId1"/>
          <a:stretch/>
        </p:blipFill>
        <p:spPr>
          <a:xfrm>
            <a:off x="271080" y="2863440"/>
            <a:ext cx="11642040" cy="33710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2" name="CustomShape 4"/>
          <p:cNvSpPr/>
          <p:nvPr/>
        </p:nvSpPr>
        <p:spPr>
          <a:xfrm>
            <a:off x="-349920" y="1014120"/>
            <a:ext cx="9451800" cy="1736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Get a List of All Pods: </a:t>
            </a:r>
            <a:r>
              <a:rPr b="1" lang="en-US" sz="2400" spc="-1" strike="noStrike">
                <a:solidFill>
                  <a:srgbClr val="000000"/>
                </a:solidFill>
                <a:latin typeface="Segoe UI"/>
              </a:rPr>
              <a:t>kubectl get pods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Get a List of All Services: </a:t>
            </a:r>
            <a:r>
              <a:rPr b="1" lang="en-US" sz="2400" spc="-1" strike="noStrike">
                <a:solidFill>
                  <a:srgbClr val="000000"/>
                </a:solidFill>
                <a:latin typeface="Segoe UI"/>
              </a:rPr>
              <a:t>kubectl get services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Get a List of All Deployments: </a:t>
            </a:r>
            <a:r>
              <a:rPr b="1" lang="en-US" sz="2400" spc="-1" strike="noStrike">
                <a:solidFill>
                  <a:srgbClr val="000000"/>
                </a:solidFill>
                <a:latin typeface="Segoe UI"/>
              </a:rPr>
              <a:t>kubectl get deployments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Q3. Basic Commands Demo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06" name="Picture 1" descr=""/>
          <p:cNvPicPr/>
          <p:nvPr/>
        </p:nvPicPr>
        <p:blipFill>
          <a:blip r:embed="rId1"/>
          <a:stretch/>
        </p:blipFill>
        <p:spPr>
          <a:xfrm>
            <a:off x="178560" y="1077120"/>
            <a:ext cx="6530760" cy="20804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7" name="Picture 2" descr=""/>
          <p:cNvPicPr/>
          <p:nvPr/>
        </p:nvPicPr>
        <p:blipFill>
          <a:blip r:embed="rId2"/>
          <a:stretch/>
        </p:blipFill>
        <p:spPr>
          <a:xfrm>
            <a:off x="178560" y="3229920"/>
            <a:ext cx="5271120" cy="24973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8" name="Picture 3" descr=""/>
          <p:cNvPicPr/>
          <p:nvPr/>
        </p:nvPicPr>
        <p:blipFill>
          <a:blip r:embed="rId3"/>
          <a:stretch/>
        </p:blipFill>
        <p:spPr>
          <a:xfrm>
            <a:off x="6960240" y="1077120"/>
            <a:ext cx="5030280" cy="43052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9" name="CustomShape 4"/>
          <p:cNvSpPr/>
          <p:nvPr/>
        </p:nvSpPr>
        <p:spPr>
          <a:xfrm>
            <a:off x="-1006920" y="5799960"/>
            <a:ext cx="9759600" cy="913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4. Describe a Pod: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kubectl describe pod nginx-deployment-7c79c4bf97-6ltpz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5. Describe a Service: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kubectl describe service nginx-service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6. Describe a Deployment: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kubectl describe deployment nginx-deployment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6910560" y="5803920"/>
            <a:ext cx="5800320" cy="31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6. kubectl delete namespace demo-basic-commands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Q4. Persistent Storage with PV and PVC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7943760" y="5531400"/>
            <a:ext cx="702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1. Delete all the existing pv and pvc:  kubectl delete pv --all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-284760" y="907560"/>
            <a:ext cx="442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Step 1: Create PersistentVolume (PV)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197280" y="1335600"/>
            <a:ext cx="4005000" cy="393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PersistentVolume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my-pv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capacity: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storage: 1Gi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accessModes: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ReadWriteOnce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persistentVolumeReclaimPolicy: Retain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storageClassName: manual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hostPath: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path: /mnt/data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110880" y="5066280"/>
            <a:ext cx="7967520" cy="200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storage: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1Gi - Specifies 1GiB of storage.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accessModes: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ReadWriteOnce - Allows read-write by a single node.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persistentVolumeReclaimPolicy: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Retain - Keeps data even after PVC is deleted.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hostPath: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/mnt/data - Mounts the volume to Minikube's file system.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5617800" y="966240"/>
            <a:ext cx="523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Step 2: Create PersistentVolumeClaim (PVC)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6699600" y="1446120"/>
            <a:ext cx="3047760" cy="365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PersistentVolumeClaim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my-pvc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accessModes: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ReadWriteOnce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resources: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requests: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storage: 1Gi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storageClassName: manual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6699600" y="4622760"/>
            <a:ext cx="5492160" cy="1186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Requests 1GiB of storage from an available PV.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Matches storageClassName: manual to bind to my-pv.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Q4. Persistent Storage with PV and PVC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-169560" y="949680"/>
            <a:ext cx="376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Step 3: Create a Pod Using PVC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339480" y="1319040"/>
            <a:ext cx="10010880" cy="4753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my-pod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name: my-container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image: busybox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command: ["sh", "-c", "echo 'Hello Persistent Storage' &gt; /usr/share/busybox/hello.txt &amp;&amp; sleep 3600"]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volumeMounts: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mountPath: "/usr/share/busybox"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my-storage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volumes: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name: my-storage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persistentVolumeClaim: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claimName: my-pvc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27320" y="5934600"/>
            <a:ext cx="7434360" cy="91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pod writes "Hello Persistent Storage" to /usr/share/busybox/hello.txt.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volume is mounted using the claim my-pvc.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Q4. Persistent Storage with PV and PVC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-141840" y="949680"/>
            <a:ext cx="355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Step 4: Deploy the Resources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78560" y="1419480"/>
            <a:ext cx="4448520" cy="1461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kubectl apply -f persistent-volume.yaml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kubectl apply -f persistent-volume-claim.yaml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kubectl apply -f pod-with-pvc.yaml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-1218600" y="2544120"/>
            <a:ext cx="140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Step 5: Verify Persistent Storage and pods (pv and pvc should show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</a:rPr>
              <a:t>Bound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status and Pod should show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</a:rPr>
              <a:t>running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status)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33" name="Picture 7" descr=""/>
          <p:cNvPicPr/>
          <p:nvPr/>
        </p:nvPicPr>
        <p:blipFill>
          <a:blip r:embed="rId1"/>
          <a:stretch/>
        </p:blipFill>
        <p:spPr>
          <a:xfrm>
            <a:off x="178560" y="2913480"/>
            <a:ext cx="10542960" cy="17413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4" name="CustomShape 7"/>
          <p:cNvSpPr/>
          <p:nvPr/>
        </p:nvSpPr>
        <p:spPr>
          <a:xfrm>
            <a:off x="-934560" y="4934520"/>
            <a:ext cx="10597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Read the file inside the pod: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kubectl exec -it my-pod -- cat /usr/share/busybox/hello.txt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35" name="Picture 9" descr=""/>
          <p:cNvPicPr/>
          <p:nvPr/>
        </p:nvPicPr>
        <p:blipFill>
          <a:blip r:embed="rId2"/>
          <a:stretch/>
        </p:blipFill>
        <p:spPr>
          <a:xfrm>
            <a:off x="261720" y="5323680"/>
            <a:ext cx="11808720" cy="5187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36" name="Picture 10" descr=""/>
          <p:cNvPicPr/>
          <p:nvPr/>
        </p:nvPicPr>
        <p:blipFill>
          <a:blip r:embed="rId3"/>
          <a:stretch/>
        </p:blipFill>
        <p:spPr>
          <a:xfrm>
            <a:off x="4085640" y="6047280"/>
            <a:ext cx="6477480" cy="7617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7" name="CustomShape 8"/>
          <p:cNvSpPr/>
          <p:nvPr/>
        </p:nvSpPr>
        <p:spPr>
          <a:xfrm>
            <a:off x="532800" y="6243840"/>
            <a:ext cx="3957480" cy="364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Verify Data on Minikube Host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178560" y="100440"/>
            <a:ext cx="956844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Q4. Persistent Storage with PV and PVC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734400" y="1012320"/>
            <a:ext cx="9424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Verifying Data Persistence After Deleting Kubernetes Resources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42" name="Picture 6" descr=""/>
          <p:cNvPicPr/>
          <p:nvPr/>
        </p:nvPicPr>
        <p:blipFill>
          <a:blip r:embed="rId1"/>
          <a:stretch/>
        </p:blipFill>
        <p:spPr>
          <a:xfrm>
            <a:off x="292680" y="1544760"/>
            <a:ext cx="10532160" cy="50097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Q5. Pod-to-Pod Communication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92520" y="1320480"/>
            <a:ext cx="4220640" cy="4478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backend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backend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name: backend-container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image: hashicorp/http-echo:latest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args: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"-text=Hello World from Backend Pod"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containerPort: 5678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720360" y="900360"/>
            <a:ext cx="2253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backend-pod.yaml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6095880" y="5447880"/>
            <a:ext cx="2253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backend-service.yaml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8252640" y="3679920"/>
            <a:ext cx="2447280" cy="338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backend-service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backend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port: 5678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targetPort: 5678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4779720" y="1269360"/>
            <a:ext cx="7139520" cy="2523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kind: Pod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name: frontend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containers: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- name: curl-container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image: curlimages/curl:latest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command: ["sh", "-c", "while true; do curl backend-service:5678; sleep 5; done"]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7222680" y="874800"/>
            <a:ext cx="2253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frontend-pod.yaml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7400" y="215280"/>
            <a:ext cx="59097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ffffff"/>
                </a:solidFill>
                <a:latin typeface="Proxima Nova"/>
                <a:ea typeface="Proxima Nova"/>
              </a:rPr>
              <a:t>Agenda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62344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2B437B9-2393-429A-9C45-0E9DE190FB7A}" type="slidenum">
              <a:rPr b="0" lang="en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8080" y="1203840"/>
            <a:ext cx="10797120" cy="53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1. Installing Minikube on Ubuntu VM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2. Namespace Management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3. Practicing Basic Kubernetes Commands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4. Persistent Storage with PV and PVC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5. Pod-to-Pod Communication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6. Deploying ClusterIP Service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7. Deploying NodePort Service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8. Implementing Ingress Controller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9. ConfigMaps in Kubernetes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10. Managing Secrets in Kubernetes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11. Demonstrating Live Updates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12. Resource Quotas in Kubernetes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13. Defining Resource Limits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</a:rPr>
              <a:t>14. Horizontal Pod Autoscaler (HPA) Demonstration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Q5. Pod-to-Pod Communication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55" name="Picture 1" descr=""/>
          <p:cNvPicPr/>
          <p:nvPr/>
        </p:nvPicPr>
        <p:blipFill>
          <a:blip r:embed="rId1"/>
          <a:stretch/>
        </p:blipFill>
        <p:spPr>
          <a:xfrm>
            <a:off x="1373760" y="949680"/>
            <a:ext cx="9979560" cy="3547800"/>
          </a:xfrm>
          <a:prstGeom prst="rect">
            <a:avLst/>
          </a:prstGeom>
          <a:ln>
            <a:noFill/>
          </a:ln>
        </p:spPr>
      </p:pic>
      <p:pic>
        <p:nvPicPr>
          <p:cNvPr id="256" name="Picture 2" descr=""/>
          <p:cNvPicPr/>
          <p:nvPr/>
        </p:nvPicPr>
        <p:blipFill>
          <a:blip r:embed="rId2"/>
          <a:stretch/>
        </p:blipFill>
        <p:spPr>
          <a:xfrm>
            <a:off x="1520640" y="4598640"/>
            <a:ext cx="9150480" cy="221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Q5. Pod-to-Pod Communication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517320" y="1812960"/>
            <a:ext cx="11286360" cy="4358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Segoe UI"/>
              </a:rPr>
              <a:t>Access the application inside the pod: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kubectl port-forward pod/backend 8080:5678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raju@raju-VirtualBox:~/spm/K8s/pod-to-pod$ </a:t>
            </a:r>
            <a:r>
              <a:rPr b="1" lang="en-US" sz="2000" spc="-1" strike="noStrike">
                <a:solidFill>
                  <a:srgbClr val="000000"/>
                </a:solidFill>
                <a:latin typeface="Segoe UI"/>
              </a:rPr>
              <a:t>kubectl port-forward pod/backend 8080:5678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Forwarding from 127.0.0.1:8080 -&gt; 5678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Forwarding from [::1]:8080 -&gt; 5678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Handling connection for 8080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Handling connection for 8080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In another terminal:  raju@raju-VirtualBox:~/spm/K8s/pod-to-pod$  </a:t>
            </a:r>
            <a:r>
              <a:rPr b="1" lang="en-US" sz="2000" spc="-1" strike="noStrike">
                <a:solidFill>
                  <a:srgbClr val="000000"/>
                </a:solidFill>
                <a:latin typeface="Segoe UI"/>
              </a:rPr>
              <a:t>curl http://localhost:8080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Hello World from Backend Pod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Q6.  ClusterIP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267840" y="949680"/>
            <a:ext cx="3398760" cy="585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apps/v1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demo-environment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replicas: 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matchLabels: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template: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name: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image: nginx:latest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containerPort: 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7896960" y="1078920"/>
            <a:ext cx="3343320" cy="393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nginx-clusterip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demo-environment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targetPort: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type: ClusterIP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2372760" y="3900240"/>
            <a:ext cx="3305160" cy="364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nginx-deployment.yaml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7635600" y="4817520"/>
            <a:ext cx="3921120" cy="364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nginx-clusterip-service.yaml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Q6. ClusterIP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71" name="Picture 1" descr=""/>
          <p:cNvPicPr/>
          <p:nvPr/>
        </p:nvPicPr>
        <p:blipFill>
          <a:blip r:embed="rId1"/>
          <a:stretch/>
        </p:blipFill>
        <p:spPr>
          <a:xfrm>
            <a:off x="178560" y="1066680"/>
            <a:ext cx="11931120" cy="5599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Q7. NodePort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78560" y="1018800"/>
            <a:ext cx="3296880" cy="4204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nginx-nodeport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demo-environment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targetPort: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nodePort: 30008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type: NodePort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-91800" y="5063760"/>
            <a:ext cx="3891960" cy="364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nginx-nodeport-service.yaml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7" name="Picture 7" descr=""/>
          <p:cNvPicPr/>
          <p:nvPr/>
        </p:nvPicPr>
        <p:blipFill>
          <a:blip r:embed="rId1"/>
          <a:stretch/>
        </p:blipFill>
        <p:spPr>
          <a:xfrm>
            <a:off x="3796200" y="1541520"/>
            <a:ext cx="7872120" cy="1522440"/>
          </a:xfrm>
          <a:prstGeom prst="rect">
            <a:avLst/>
          </a:prstGeom>
          <a:ln w="19080">
            <a:solidFill>
              <a:srgbClr val="c00000"/>
            </a:solidFill>
            <a:round/>
          </a:ln>
        </p:spPr>
      </p:pic>
      <p:pic>
        <p:nvPicPr>
          <p:cNvPr id="278" name="Picture 8" descr=""/>
          <p:cNvPicPr/>
          <p:nvPr/>
        </p:nvPicPr>
        <p:blipFill>
          <a:blip r:embed="rId2"/>
          <a:stretch/>
        </p:blipFill>
        <p:spPr>
          <a:xfrm>
            <a:off x="4294080" y="3478680"/>
            <a:ext cx="6815520" cy="238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Q8. Ingress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178560" y="949680"/>
            <a:ext cx="4691880" cy="5576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networking.k8s.io/v1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Ingress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nginx-ingress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demo-environment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annotations: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nginx.ingress.kubernetes.io/rewrite-target: 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rules: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host: nginx.local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http: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paths: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path: 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pathType: Prefix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backend: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service: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nginx-clusterip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number: 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2181960" y="3863160"/>
            <a:ext cx="2637720" cy="364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nginx-ingress.yaml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84" name="Picture 7" descr=""/>
          <p:cNvPicPr/>
          <p:nvPr/>
        </p:nvPicPr>
        <p:blipFill>
          <a:blip r:embed="rId1"/>
          <a:stretch/>
        </p:blipFill>
        <p:spPr>
          <a:xfrm>
            <a:off x="4962960" y="1212840"/>
            <a:ext cx="7152840" cy="1378080"/>
          </a:xfrm>
          <a:prstGeom prst="rect">
            <a:avLst/>
          </a:prstGeom>
          <a:ln>
            <a:noFill/>
          </a:ln>
        </p:spPr>
      </p:pic>
      <p:pic>
        <p:nvPicPr>
          <p:cNvPr id="285" name="Picture 8" descr=""/>
          <p:cNvPicPr/>
          <p:nvPr/>
        </p:nvPicPr>
        <p:blipFill>
          <a:blip r:embed="rId2"/>
          <a:stretch/>
        </p:blipFill>
        <p:spPr>
          <a:xfrm>
            <a:off x="5008320" y="3885840"/>
            <a:ext cx="7132320" cy="2509200"/>
          </a:xfrm>
          <a:prstGeom prst="rect">
            <a:avLst/>
          </a:prstGeom>
          <a:ln>
            <a:noFill/>
          </a:ln>
        </p:spPr>
      </p:pic>
      <p:sp>
        <p:nvSpPr>
          <p:cNvPr id="286" name="CustomShape 6"/>
          <p:cNvSpPr/>
          <p:nvPr/>
        </p:nvSpPr>
        <p:spPr>
          <a:xfrm>
            <a:off x="5008320" y="2805480"/>
            <a:ext cx="7107840" cy="1022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algn="l" pos="22860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To access the Ingress, add an entry to your </a:t>
            </a:r>
            <a:r>
              <a:rPr b="1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/etc/hosts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 file to map </a:t>
            </a:r>
            <a:r>
              <a:rPr b="1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nginx.local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 to the Minikube IP.  </a:t>
            </a:r>
            <a:endParaRPr b="0" lang="en-IN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algn="l" pos="22860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In our case: </a:t>
            </a:r>
            <a:r>
              <a:rPr b="1" lang="en-IN" sz="1200" spc="-1" strike="noStrike">
                <a:solidFill>
                  <a:srgbClr val="c00000"/>
                </a:solidFill>
                <a:latin typeface="Segoe UI"/>
                <a:ea typeface="Calibri"/>
              </a:rPr>
              <a:t>192.168.49.2</a:t>
            </a:r>
            <a:r>
              <a:rPr b="1" lang="en-IN" sz="1200" spc="-1" strike="noStrike">
                <a:solidFill>
                  <a:srgbClr val="c00000"/>
                </a:solidFill>
                <a:latin typeface="Segoe UI"/>
                <a:ea typeface="Calibri"/>
              </a:rPr>
              <a:t>	</a:t>
            </a:r>
            <a:r>
              <a:rPr b="1" lang="en-IN" sz="1200" spc="-1" strike="noStrike">
                <a:solidFill>
                  <a:srgbClr val="c00000"/>
                </a:solidFill>
                <a:latin typeface="Segoe UI"/>
                <a:ea typeface="Calibri"/>
              </a:rPr>
              <a:t>nginx.local  </a:t>
            </a:r>
            <a:endParaRPr b="0" lang="en-IN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algn="l" pos="22860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Access the Nginx service using the </a:t>
            </a:r>
            <a:r>
              <a:rPr b="1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nginx.local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 hostname: </a:t>
            </a:r>
            <a:r>
              <a:rPr b="1" lang="en-IN" sz="1200" spc="-1" strike="noStrike">
                <a:solidFill>
                  <a:srgbClr val="c00000"/>
                </a:solidFill>
                <a:latin typeface="Segoe UI"/>
                <a:ea typeface="Calibri"/>
              </a:rPr>
              <a:t>https://nginx.local/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757440" y="6405480"/>
            <a:ext cx="3534120" cy="63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kubectl apply -f nginx-ingress.yaml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Q9. ConfigMaps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178560" y="1110960"/>
            <a:ext cx="3103200" cy="2284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ConfigMap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app-config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key1: "55555"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427320" y="3219480"/>
            <a:ext cx="2228040" cy="364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configmap.yaml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3731400" y="1110960"/>
            <a:ext cx="3213720" cy="585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configmap-pod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name: configmap-container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image: busybox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command: ["sleep", "3600"]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volumeMounts: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name: config-volume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mountPath: "/etc/config"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volumes: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name: config-volume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configMap: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app-config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3551400" y="5989680"/>
            <a:ext cx="3462480" cy="364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pod-with-configmap.yaml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7241400" y="1248480"/>
            <a:ext cx="5153400" cy="19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Calibri"/>
              </a:rPr>
              <a:t>Apply the configuration:  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</a:pPr>
            <a:r>
              <a:rPr b="1" lang="en-IN" sz="1600" spc="-1" strike="noStrike">
                <a:solidFill>
                  <a:srgbClr val="000000"/>
                </a:solidFill>
                <a:latin typeface="Segoe UI"/>
                <a:ea typeface="Calibri"/>
              </a:rPr>
              <a:t>kubectl apply -f configmap.yaml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</a:pPr>
            <a:r>
              <a:rPr b="1" lang="en-IN" sz="1600" spc="-1" strike="noStrike">
                <a:solidFill>
                  <a:srgbClr val="000000"/>
                </a:solidFill>
                <a:latin typeface="Segoe UI"/>
                <a:ea typeface="Calibri"/>
              </a:rPr>
              <a:t>kubectl apply -f pod-with-configmap.yaml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</a:pPr>
            <a:r>
              <a:rPr b="1" lang="en-IN" sz="1600" spc="-1" strike="noStrike">
                <a:solidFill>
                  <a:srgbClr val="000000"/>
                </a:solidFill>
                <a:latin typeface="Segoe UI"/>
                <a:ea typeface="Calibri"/>
              </a:rPr>
              <a:t>kubectl exec -it configmap-pod -n dev-environment -- cat /etc/config/key1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Q9. ConfigMaps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99" name="Picture 1" descr=""/>
          <p:cNvPicPr/>
          <p:nvPr/>
        </p:nvPicPr>
        <p:blipFill>
          <a:blip r:embed="rId1"/>
          <a:stretch/>
        </p:blipFill>
        <p:spPr>
          <a:xfrm>
            <a:off x="120600" y="2124360"/>
            <a:ext cx="11949840" cy="2476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Q10. Secrets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101520" y="1101960"/>
            <a:ext cx="3121560" cy="2832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Secret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db-secret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username: c3Bt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password: c3BtQDEyMw==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8745840" y="903240"/>
            <a:ext cx="3241440" cy="5686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kind: Pod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name: secret-pod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namespace: dev-environment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containers: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- name: secret-container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image: busybox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command: ["sleep", "3600"]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env: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- name: DB_USERNAME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valueFrom: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secretKeyRef: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name: db-secret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key: username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- name: DB_PASSWORD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valueFrom: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secretKeyRef: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name: db-secret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key: password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8769960" y="6375240"/>
            <a:ext cx="2924280" cy="364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pod-with-secret.yaml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598320" y="3473640"/>
            <a:ext cx="1689840" cy="364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secret.yaml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-1192320" y="3882240"/>
            <a:ext cx="10472040" cy="2833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Apply the configuration: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kubectl apply -f secret.yaml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kubectl apply -f pod-with-secret.yaml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Verify the Secret and Pod creation: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kubectl get secret -n dev-environment; kubectl get pods -n dev-environment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Exec into the Pod and check the environment variables: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kubectl exec -it secret-pod -n dev-environment -- env | grep DB_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should see the DB_USERNAME and DB_PASSWORD environment variables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 their respective values.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3897720" y="1157400"/>
            <a:ext cx="3860280" cy="1461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$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echo -n 'spm' | base64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c3Bt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$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echo -n 'spm@123' | base64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c3BtQDEyMw==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Q10. Secrets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12" name="Picture 1" descr=""/>
          <p:cNvPicPr/>
          <p:nvPr/>
        </p:nvPicPr>
        <p:blipFill>
          <a:blip r:embed="rId1"/>
          <a:stretch/>
        </p:blipFill>
        <p:spPr>
          <a:xfrm>
            <a:off x="178560" y="1635480"/>
            <a:ext cx="11808720" cy="34754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22280" y="162720"/>
            <a:ext cx="10655640" cy="50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7880E3-5025-4575-8C38-92B7207D34DC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0200" y="1058760"/>
            <a:ext cx="11693520" cy="64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1</a:t>
            </a:r>
            <a:r>
              <a:rPr b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. Install Virtualization Hypervisor:</a:t>
            </a: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  Since you are using a virtual machine, you'll need a virtualization hypervisor inside that VM. You can use Docker as the hypervisor for Minikube within the Ubuntu virtual machine.</a:t>
            </a:r>
            <a:endParaRPr b="0" lang="en-IN" sz="1900" spc="-1" strike="noStrike">
              <a:latin typeface="Arial"/>
            </a:endParaRPr>
          </a:p>
          <a:p>
            <a:pPr lvl="1" marL="800280" indent="-342720">
              <a:lnSpc>
                <a:spcPct val="107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sudo apt update</a:t>
            </a:r>
            <a:endParaRPr b="0" lang="en-IN" sz="1900" spc="-1" strike="noStrike">
              <a:latin typeface="Arial"/>
            </a:endParaRPr>
          </a:p>
          <a:p>
            <a:pPr lvl="1" marL="8002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sudo apt install docker.io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2. </a:t>
            </a:r>
            <a:r>
              <a:rPr b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Install kubectl:</a:t>
            </a: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  kubectl is the command-line tool for interacting with Kubernetes clusters.</a:t>
            </a:r>
            <a:endParaRPr b="0" lang="en-IN" sz="1900" spc="-1" strike="noStrike">
              <a:latin typeface="Arial"/>
            </a:endParaRPr>
          </a:p>
          <a:p>
            <a:pPr lvl="1" marL="8002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sudo snap install kubectl --classic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3. </a:t>
            </a:r>
            <a:r>
              <a:rPr b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Install Minikube:</a:t>
            </a: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 You can download the Minikube binary and move it to your `/usr/local/bin` directory.</a:t>
            </a:r>
            <a:endParaRPr b="0" lang="en-IN" sz="1900" spc="-1" strike="noStrike">
              <a:latin typeface="Arial"/>
            </a:endParaRPr>
          </a:p>
          <a:p>
            <a:pPr lvl="1" marL="800280" indent="-342720">
              <a:lnSpc>
                <a:spcPct val="107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curl -Lo minikube https://storage.googleapis.com/minikube/releases/latest/minikube-linux-amd64</a:t>
            </a:r>
            <a:endParaRPr b="0" lang="en-IN" sz="1900" spc="-1" strike="noStrike">
              <a:latin typeface="Arial"/>
            </a:endParaRPr>
          </a:p>
          <a:p>
            <a:pPr lvl="1" marL="800280" indent="-342720">
              <a:lnSpc>
                <a:spcPct val="107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chmod +x minikube</a:t>
            </a:r>
            <a:endParaRPr b="0" lang="en-IN" sz="1900" spc="-1" strike="noStrike">
              <a:latin typeface="Arial"/>
            </a:endParaRPr>
          </a:p>
          <a:p>
            <a:pPr lvl="1" marL="8002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sudo mv minikube /usr/local/bin/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4. </a:t>
            </a:r>
            <a:r>
              <a:rPr b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Start Minikube:</a:t>
            </a: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  You can start Minikube using the following command. This will start a Minikube cluster inside your Ubuntu virtual machine using Docker as the hypervisor.</a:t>
            </a:r>
            <a:endParaRPr b="0" lang="en-IN" sz="1900" spc="-1" strike="noStrike">
              <a:latin typeface="Arial"/>
            </a:endParaRPr>
          </a:p>
          <a:p>
            <a:pPr lvl="1" marL="8002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minikube start --driver=dockersudo mv minikube /usr/local/bin/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Q11. Live Update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178560" y="949680"/>
            <a:ext cx="3952800" cy="4753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ConfigMap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nginx-index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index.html: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&lt;title&gt;Welcome&lt;/title&gt;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&lt;h1&gt;SPM -Kubernetes Session!&lt;/h1&gt;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4408920" y="949680"/>
            <a:ext cx="3097800" cy="563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apiVersion: apps/v1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kind: Deployment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name: nginx-deployment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namespace: dev-environment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spec: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replicas: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selector: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matchLabels: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app: nginx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template: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labels: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app: nginx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spec: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containers: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- name: nginx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image: nginx:latest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volumeMounts: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- name: index-volume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mountPath: /usr/share/nginx/html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volumes: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- name: index-volume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configMap: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  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</a:rPr>
              <a:t>name: nginx-index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8131320" y="949680"/>
            <a:ext cx="3583440" cy="393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type: NodePort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 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targetPort: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nodePort: 30100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787680" y="5574600"/>
            <a:ext cx="2228040" cy="364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configmap.yaml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5415840" y="3211920"/>
            <a:ext cx="2238840" cy="333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deployment.yaml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9196560" y="4743720"/>
            <a:ext cx="1807200" cy="364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service.yaml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Q11. Live Update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25" name="Picture 2" descr=""/>
          <p:cNvPicPr/>
          <p:nvPr/>
        </p:nvPicPr>
        <p:blipFill>
          <a:blip r:embed="rId1"/>
          <a:stretch/>
        </p:blipFill>
        <p:spPr>
          <a:xfrm>
            <a:off x="271080" y="949680"/>
            <a:ext cx="11021760" cy="39625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26" name="Picture 6" descr=""/>
          <p:cNvPicPr/>
          <p:nvPr/>
        </p:nvPicPr>
        <p:blipFill>
          <a:blip r:embed="rId2"/>
          <a:stretch/>
        </p:blipFill>
        <p:spPr>
          <a:xfrm>
            <a:off x="3111840" y="5352120"/>
            <a:ext cx="4600800" cy="10857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Q11. Live Update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480240" y="1028520"/>
            <a:ext cx="8977320" cy="4753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kind: ConfigMap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name: nginx-index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index.html: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&lt;title&gt;Live Update&lt;/title&gt;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&lt;h1&gt;Live Update Successful! Kubernetes Makes Dynamic Scaling and Updates Easy!&lt;/h1&gt;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4717440" y="2157120"/>
            <a:ext cx="4237920" cy="364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Update the 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configmap.yaml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file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32" name="Picture 2" descr=""/>
          <p:cNvPicPr/>
          <p:nvPr/>
        </p:nvPicPr>
        <p:blipFill>
          <a:blip r:embed="rId1"/>
          <a:stretch/>
        </p:blipFill>
        <p:spPr>
          <a:xfrm>
            <a:off x="132480" y="5798160"/>
            <a:ext cx="11647080" cy="883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Q12.  Resource Quota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178560" y="926640"/>
            <a:ext cx="5011920" cy="4204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kind: ResourceQuota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name: example-resource-quota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hard: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cpu: "2"              # Total CPU requests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memory: 4Gi           # Total memory requests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pods: "5"            # Maximum number of pods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limits.cpu: "4"       # Total CPU limits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limits.memory: 8Gi    # Total memory limits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1117440" y="4401720"/>
            <a:ext cx="2854440" cy="36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Segoe UI"/>
              </a:rPr>
              <a:t>resource-quota.yaml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38" name="Picture 3" descr=""/>
          <p:cNvPicPr/>
          <p:nvPr/>
        </p:nvPicPr>
        <p:blipFill>
          <a:blip r:embed="rId1"/>
          <a:stretch/>
        </p:blipFill>
        <p:spPr>
          <a:xfrm>
            <a:off x="178560" y="4916160"/>
            <a:ext cx="11590560" cy="18561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39" name="CustomShape 6"/>
          <p:cNvSpPr/>
          <p:nvPr/>
        </p:nvSpPr>
        <p:spPr>
          <a:xfrm>
            <a:off x="5366160" y="1422360"/>
            <a:ext cx="6723720" cy="1779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Apply the Configuration and Verify: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400" spc="-1" strike="noStrike">
                <a:solidFill>
                  <a:srgbClr val="000000"/>
                </a:solidFill>
                <a:latin typeface="Segoe UI"/>
              </a:rPr>
              <a:t>kubectl describe resourcequota -n dev-environment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400" spc="-1" strike="noStrike">
                <a:solidFill>
                  <a:srgbClr val="000000"/>
                </a:solidFill>
                <a:latin typeface="Segoe UI"/>
              </a:rPr>
              <a:t>kubectl apply -f resource-quota.yaml -n dev-environment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400" spc="-1" strike="noStrike">
                <a:solidFill>
                  <a:srgbClr val="000000"/>
                </a:solidFill>
                <a:latin typeface="Segoe UI"/>
              </a:rPr>
              <a:t>kubectl get resourcequota example-resource-quota -n dev-environment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Q13. Resource Limits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132480" y="892800"/>
            <a:ext cx="7425720" cy="6947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kind: LimitRange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name: example-limit-range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limits: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- type: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max: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cpu: "2"           # Maximum CPU allowed per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memory: 4Gi        # Maximum memory allowed per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min: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cpu: "100m"        # Minimum CPU required per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memory: 100Mi      # Minimum memory required per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default: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cpu: "500m"        # Default CPU limit applied to containers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memory: 256Mi      # Default memory limit applied to containers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defaultRequest: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cpu: "200m"        # Default CPU request applied to containers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memory: 128Mi      # Default memory request applied to containers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4" name="CustomShape 5"/>
          <p:cNvSpPr/>
          <p:nvPr/>
        </p:nvSpPr>
        <p:spPr>
          <a:xfrm>
            <a:off x="4832280" y="1240200"/>
            <a:ext cx="2308680" cy="364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limit-range.yaml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5" name="CustomShape 6"/>
          <p:cNvSpPr/>
          <p:nvPr/>
        </p:nvSpPr>
        <p:spPr>
          <a:xfrm>
            <a:off x="7650720" y="1446840"/>
            <a:ext cx="4466880" cy="52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Segoe UI"/>
              </a:rPr>
              <a:t>LimitRange</a:t>
            </a:r>
            <a:r>
              <a:rPr b="0" lang="en-US" sz="1600" spc="-1" strike="noStrike">
                <a:solidFill>
                  <a:srgbClr val="000000"/>
                </a:solidFill>
                <a:latin typeface="Segoe UI"/>
              </a:rPr>
              <a:t> applies to all pods within the dev-environment namespace.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</a:rPr>
              <a:t>Any pod created in this namespace without explicit resource specifications will inherit the default values (default), and if specified, must fall within the provided range (min to max).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</a:rPr>
              <a:t>“</a:t>
            </a:r>
            <a:r>
              <a:rPr b="1" lang="en-US" sz="1600" spc="-1" strike="noStrike">
                <a:solidFill>
                  <a:srgbClr val="000000"/>
                </a:solidFill>
                <a:latin typeface="Segoe UI"/>
              </a:rPr>
              <a:t>Resource limits</a:t>
            </a:r>
            <a:r>
              <a:rPr b="0" lang="en-US" sz="1600" spc="-1" strike="noStrike">
                <a:solidFill>
                  <a:srgbClr val="000000"/>
                </a:solidFill>
                <a:latin typeface="Segoe UI"/>
              </a:rPr>
              <a:t>" define the maximum amount of resources a single container can use, while “</a:t>
            </a:r>
            <a:r>
              <a:rPr b="1" lang="en-US" sz="1600" spc="-1" strike="noStrike">
                <a:solidFill>
                  <a:srgbClr val="000000"/>
                </a:solidFill>
                <a:latin typeface="Segoe UI"/>
              </a:rPr>
              <a:t>Quotas</a:t>
            </a:r>
            <a:r>
              <a:rPr b="0" lang="en-US" sz="1600" spc="-1" strike="noStrike">
                <a:solidFill>
                  <a:srgbClr val="000000"/>
                </a:solidFill>
                <a:latin typeface="Segoe UI"/>
              </a:rPr>
              <a:t>" set a total limit on the aggregate resource consumption within a specific namespace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Q13. Resource Limits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-74880" y="1166040"/>
            <a:ext cx="10924560" cy="173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Apply the Configuration and Verify: </a:t>
            </a: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kubectl apply -f limit-range.yaml -n dev-environment</a:t>
            </a: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kubectl describe limitrange example-limit-range -n dev-environment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50" name="Picture 2" descr=""/>
          <p:cNvPicPr/>
          <p:nvPr/>
        </p:nvPicPr>
        <p:blipFill>
          <a:blip r:embed="rId1"/>
          <a:stretch/>
        </p:blipFill>
        <p:spPr>
          <a:xfrm>
            <a:off x="227160" y="3527280"/>
            <a:ext cx="11760120" cy="199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78560" y="949680"/>
            <a:ext cx="2730240" cy="5686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apiVersion: apps/v1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kind: Deployment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name: nginx-deployment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spec: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replicas: 2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selector: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matchLabels: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app: nginx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template: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labels: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app: nginx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spec: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containers: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- name: nginx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image: nginx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resources: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requests: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cpu: 100m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limits: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</a:rPr>
              <a:t>cpu: 200m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-214200" y="6520320"/>
            <a:ext cx="322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nginx-deployment.yaml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3104640" y="949680"/>
            <a:ext cx="2315520" cy="3382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name: nginx-service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targetPort: 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2954160" y="4366080"/>
            <a:ext cx="261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nginx-service.yaml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5557320" y="949680"/>
            <a:ext cx="3011400" cy="6124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apiVersion: autoscaling/v2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kind: HorizontalPodAutoscaler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name: nginx-hpa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scaleTargetRef: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apiVersion: apps/v1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kind: 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name: nginx-deployment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minReplicas: 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maxReplicas: 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metrics: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- type: Resource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resource: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name: cpu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target: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type: Utilization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</a:rPr>
              <a:t>averageUtilization: 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5927760" y="6305040"/>
            <a:ext cx="217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Segoe UI"/>
              </a:rPr>
              <a:t>nginx-hpa.yaml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8832960" y="1103040"/>
            <a:ext cx="3154680" cy="3107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</a:rPr>
              <a:t>Apply Configuration: 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kubectl apply –f &lt;*&gt;.yaml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</a:rPr>
              <a:t>2. Port forward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</a:rPr>
              <a:t>3. Execute: load-test.sh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</a:rPr>
              <a:t>4. Monitor.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178560" y="1929600"/>
            <a:ext cx="10350360" cy="1918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#!/bin/bash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while true; do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seq 1 100 | xargs -n1 -P 50 curl -s http://localhost:8080 &gt; /dev/null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done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8516520" y="2102400"/>
            <a:ext cx="1721880" cy="364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load-test.sh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178560" y="3724560"/>
            <a:ext cx="11808720" cy="2832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kubectl port-forward svc/nginx-service 8080:80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By default, the nginx-service defined in Kubernetes is of type ClusterIP, which means it is only accessible inside the cluster.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Running the port-forward command maps port 80 of the service to port 8080 on your local machine, making it accessible via http://localhost:8080 from your local system.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Without port-forwarding, you wouldn't be able to directly access the service from your host machine.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87840" y="718920"/>
            <a:ext cx="12016080" cy="60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Explanation: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seq 1 100 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(you can also increase the load to change the value as1000)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Generates a sequence of numbers from 1 to 100.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This creates 100 requests to be processed.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| (pipe operator)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Passes the output of the seq command to the xargs command.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xargs -n1 -P 50 curl -s http://localhost:8080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xargs takes the input numbers (from seq) and executes the curl command for each one.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-n1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 → Processes one argument (number) at a time for each curl execution.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-P 50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 → Runs up to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50 parallel curl processes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 at the same time.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curl -s http://localhost:8080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 → Makes a silent HTTP request to localhost:8080 (the Nginx service).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&gt; /dev/null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Redirects the output of the curl requests to /dev/null, effectively discarding it.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Prevents cluttering the terminal with HTTP responses.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Purpose of the Command: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Simulates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high concurrent traffic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 to the Nginx server at http://localhost:8080.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Generates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100 HTTP requests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, with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50 requests running concurrently at any given time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, which helps in stress testing the service.</a:t>
            </a:r>
            <a:endParaRPr b="0" lang="en-IN" sz="15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Helps observe Kubernetes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HPA (Horizontal Pod Autoscaler)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 scaling behavior based on CPU load.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</a:rPr>
              <a:t>How It Works in Load Testing:</a:t>
            </a:r>
            <a:endParaRPr b="0" lang="en-IN" sz="15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The command starts with 100 requests.</a:t>
            </a:r>
            <a:endParaRPr b="0" lang="en-IN" sz="15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xargs ensures 50 parallel requests are made simultaneously.</a:t>
            </a:r>
            <a:endParaRPr b="0" lang="en-IN" sz="15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The load may trigger autoscaling in Kubernetes if the CPU usage crosses the threshold set in the HPA.</a:t>
            </a:r>
            <a:endParaRPr b="0" lang="en-IN" sz="15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</a:rPr>
              <a:t>The requests do not produce terminal output, ensuring cleaner logs.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74" name="Picture 1" descr=""/>
          <p:cNvPicPr/>
          <p:nvPr/>
        </p:nvPicPr>
        <p:blipFill>
          <a:blip r:embed="rId1"/>
          <a:stretch/>
        </p:blipFill>
        <p:spPr>
          <a:xfrm>
            <a:off x="178560" y="1675440"/>
            <a:ext cx="11994120" cy="34711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5" name="Line 4"/>
          <p:cNvSpPr/>
          <p:nvPr/>
        </p:nvSpPr>
        <p:spPr>
          <a:xfrm>
            <a:off x="10649520" y="1958040"/>
            <a:ext cx="76644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22280" y="162720"/>
            <a:ext cx="10699560" cy="50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1260123-6420-4C4F-99C6-B092523C686A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498240" y="1259640"/>
            <a:ext cx="11213640" cy="463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79" name="Picture 1" descr=""/>
          <p:cNvPicPr/>
          <p:nvPr/>
        </p:nvPicPr>
        <p:blipFill>
          <a:blip r:embed="rId1"/>
          <a:stretch/>
        </p:blipFill>
        <p:spPr>
          <a:xfrm>
            <a:off x="304920" y="1108080"/>
            <a:ext cx="11502000" cy="42836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80" name="Line 4"/>
          <p:cNvSpPr/>
          <p:nvPr/>
        </p:nvSpPr>
        <p:spPr>
          <a:xfrm>
            <a:off x="10344600" y="1348200"/>
            <a:ext cx="76644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84" name="Picture 2" descr=""/>
          <p:cNvPicPr/>
          <p:nvPr/>
        </p:nvPicPr>
        <p:blipFill>
          <a:blip r:embed="rId1"/>
          <a:stretch/>
        </p:blipFill>
        <p:spPr>
          <a:xfrm>
            <a:off x="291600" y="1328040"/>
            <a:ext cx="11538360" cy="45475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85" name="Line 4"/>
          <p:cNvSpPr/>
          <p:nvPr/>
        </p:nvSpPr>
        <p:spPr>
          <a:xfrm>
            <a:off x="10381320" y="1837800"/>
            <a:ext cx="76680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89" name="Picture 1" descr=""/>
          <p:cNvPicPr/>
          <p:nvPr/>
        </p:nvPicPr>
        <p:blipFill>
          <a:blip r:embed="rId1"/>
          <a:stretch/>
        </p:blipFill>
        <p:spPr>
          <a:xfrm>
            <a:off x="178560" y="1271160"/>
            <a:ext cx="11766600" cy="46612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90" name="Line 4"/>
          <p:cNvSpPr/>
          <p:nvPr/>
        </p:nvSpPr>
        <p:spPr>
          <a:xfrm>
            <a:off x="10464480" y="1828800"/>
            <a:ext cx="76680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94" name="Picture 1" descr=""/>
          <p:cNvPicPr/>
          <p:nvPr/>
        </p:nvPicPr>
        <p:blipFill>
          <a:blip r:embed="rId1"/>
          <a:stretch/>
        </p:blipFill>
        <p:spPr>
          <a:xfrm>
            <a:off x="360000" y="1659600"/>
            <a:ext cx="11627640" cy="3137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95" name="Line 4"/>
          <p:cNvSpPr/>
          <p:nvPr/>
        </p:nvSpPr>
        <p:spPr>
          <a:xfrm>
            <a:off x="10552320" y="1944000"/>
            <a:ext cx="76680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5726520" y="1272960"/>
            <a:ext cx="6169680" cy="944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Segoe UI"/>
              </a:rPr>
              <a:t>By default, Kubernetes HPA takes up to 5 minutes to scale down after load reduction.</a:t>
            </a:r>
            <a:endParaRPr b="0" lang="en-I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Segoe UI"/>
              </a:rPr>
              <a:t>To reduce this time, configure </a:t>
            </a:r>
            <a:r>
              <a:rPr b="1" lang="en-US" sz="1400" spc="-1" strike="noStrike">
                <a:solidFill>
                  <a:srgbClr val="000000"/>
                </a:solidFill>
                <a:latin typeface="Segoe UI"/>
              </a:rPr>
              <a:t>stabilizationWindowSeconds</a:t>
            </a:r>
            <a:r>
              <a:rPr b="0" lang="en-US" sz="1400" spc="-1" strike="noStrike">
                <a:solidFill>
                  <a:srgbClr val="000000"/>
                </a:solidFill>
                <a:latin typeface="Segoe UI"/>
              </a:rPr>
              <a:t> and scale-down policies in the HPA YAML.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>
            <a:off x="178560" y="949680"/>
            <a:ext cx="5412240" cy="5930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apiVersion: autoscaling/v2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kind: HorizontalPodAutoscaler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metadata: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name: nginx-hpa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spec: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scaleTargetRef: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apiVersion: apps/v1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kind: Deployment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name: nginx-deployment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minReplicas: 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maxReplicas: 10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metrics: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- type: Resource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resource: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name: cpu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target: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type: Utilization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averageUtilization: 5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behavior: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scaleDown: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stabilizationWindowSeconds: 60  # Reduce stabilization time to 1 minute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policies: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- type: Percent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value: 50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periodSeconds: 30  # Reduce pods by 50% every 30 seconds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scaleUp: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policies: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- type: Percent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value: 100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</a:rPr>
              <a:t>periodSeconds: 15  # Increase pods by 100% every 15 seconds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862344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7E019F-E5A1-4BFD-9C25-7563CDBF19F7}" type="slidenum">
              <a:rPr b="0" lang="en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2388960" y="2233080"/>
            <a:ext cx="7368120" cy="23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 algn="ctr">
              <a:lnSpc>
                <a:spcPct val="100000"/>
              </a:lnSpc>
            </a:pPr>
            <a:r>
              <a:rPr b="1" lang="en" sz="4270" spc="-1" strike="noStrike">
                <a:solidFill>
                  <a:srgbClr val="ffffff"/>
                </a:solidFill>
                <a:latin typeface="Proxima Nova"/>
                <a:ea typeface="Proxima Nova"/>
              </a:rPr>
              <a:t>Thank You</a:t>
            </a:r>
            <a:endParaRPr b="0" lang="en-IN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22280" y="162720"/>
            <a:ext cx="10681920" cy="50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C8473C-9A27-4DC3-A326-2AC118EA2FC0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-214560" y="1006920"/>
            <a:ext cx="807552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To enable all dashboard features run the following command: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331200" y="1425600"/>
            <a:ext cx="11628720" cy="106236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331200" y="2755800"/>
            <a:ext cx="6095520" cy="11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Check Minikube Status: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  You can check the status of your Minikube cluster using: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minikube status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8" name="Picture 6" descr=""/>
          <p:cNvPicPr/>
          <p:nvPr/>
        </p:nvPicPr>
        <p:blipFill>
          <a:blip r:embed="rId2"/>
          <a:stretch/>
        </p:blipFill>
        <p:spPr>
          <a:xfrm>
            <a:off x="1266480" y="4077000"/>
            <a:ext cx="4707720" cy="227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22280" y="162720"/>
            <a:ext cx="10690920" cy="50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0D8E9E-F2F2-48EB-B5FF-1D81F91FA24B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25720" y="1099080"/>
            <a:ext cx="11714040" cy="11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Interact with Minikube: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  You can now use `kubectl` commands to interact with your Minikube cluster from within the Ubuntu virtual machine. For example, you can run: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kubectl get pods --all-namespaces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2" name="Picture 4" descr=""/>
          <p:cNvPicPr/>
          <p:nvPr/>
        </p:nvPicPr>
        <p:blipFill>
          <a:blip r:embed="rId1"/>
          <a:stretch/>
        </p:blipFill>
        <p:spPr>
          <a:xfrm>
            <a:off x="587160" y="2460240"/>
            <a:ext cx="10067400" cy="235656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225720" y="4960800"/>
            <a:ext cx="11634840" cy="11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Access Kubernetes Dashboard: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 To access the Kubernetes dashboard, you can use the following command: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minikube dashboard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22280" y="162720"/>
            <a:ext cx="10717200" cy="50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DA68F0-E9DE-4E26-82A1-2F7434F97B83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328320" y="929520"/>
            <a:ext cx="8713440" cy="123300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-288360" y="2162880"/>
            <a:ext cx="966348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It will open your default browser automatically and display the dashboard: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8" name="Picture 5" descr=""/>
          <p:cNvPicPr/>
          <p:nvPr/>
        </p:nvPicPr>
        <p:blipFill>
          <a:blip r:embed="rId2"/>
          <a:stretch/>
        </p:blipFill>
        <p:spPr>
          <a:xfrm>
            <a:off x="382320" y="2750400"/>
            <a:ext cx="8605440" cy="397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22280" y="162720"/>
            <a:ext cx="10734840" cy="50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A137B8-FA71-491D-8E43-416DCB1E4E6A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422280" y="1028880"/>
            <a:ext cx="7130160" cy="3285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2" name="CustomShape 3"/>
          <p:cNvSpPr/>
          <p:nvPr/>
        </p:nvSpPr>
        <p:spPr>
          <a:xfrm>
            <a:off x="348840" y="4461840"/>
            <a:ext cx="1144152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Stop Minikube:  When you're done working with Minikube, you can stop the cluster: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minikube stop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3" name="Picture 5" descr=""/>
          <p:cNvPicPr/>
          <p:nvPr/>
        </p:nvPicPr>
        <p:blipFill>
          <a:blip r:embed="rId2"/>
          <a:stretch/>
        </p:blipFill>
        <p:spPr>
          <a:xfrm>
            <a:off x="735480" y="5315400"/>
            <a:ext cx="5840280" cy="138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232280" y="100440"/>
            <a:ext cx="1755360" cy="52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12191760" cy="848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178560" y="100440"/>
            <a:ext cx="9568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</a:rPr>
              <a:t>Q2. Namespace Management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67" name="Picture 8" descr=""/>
          <p:cNvPicPr/>
          <p:nvPr/>
        </p:nvPicPr>
        <p:blipFill>
          <a:blip r:embed="rId1"/>
          <a:stretch/>
        </p:blipFill>
        <p:spPr>
          <a:xfrm>
            <a:off x="178560" y="949680"/>
            <a:ext cx="7719480" cy="58521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8" name="Picture 7" descr=""/>
          <p:cNvPicPr/>
          <p:nvPr/>
        </p:nvPicPr>
        <p:blipFill>
          <a:blip r:embed="rId2"/>
          <a:stretch/>
        </p:blipFill>
        <p:spPr>
          <a:xfrm>
            <a:off x="6893640" y="1643400"/>
            <a:ext cx="5173920" cy="1539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9" name="CustomShape 4"/>
          <p:cNvSpPr/>
          <p:nvPr/>
        </p:nvSpPr>
        <p:spPr>
          <a:xfrm>
            <a:off x="10132200" y="2132640"/>
            <a:ext cx="360000" cy="3506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7061040" y="1203480"/>
            <a:ext cx="360000" cy="3506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4630320" y="1661040"/>
            <a:ext cx="360000" cy="3506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6881040" y="4104000"/>
            <a:ext cx="360000" cy="3506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44785</TotalTime>
  <Application>LibreOffice/6.4.7.2$Linux_X86_64 LibreOffice_project/40$Build-2</Application>
  <Words>3282</Words>
  <Paragraphs>659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2021-12-25T10:19:30Z</dcterms:created>
  <dc:creator>Thangaraj</dc:creator>
  <dc:description/>
  <dc:language>en-IN</dc:language>
  <cp:lastModifiedBy/>
  <dcterms:modified xsi:type="dcterms:W3CDTF">2025-04-03T10:51:42Z</dcterms:modified>
  <cp:revision>334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