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54" r:id="rId2"/>
    <p:sldId id="262" r:id="rId3"/>
    <p:sldId id="595" r:id="rId4"/>
    <p:sldId id="596" r:id="rId5"/>
    <p:sldId id="600" r:id="rId6"/>
    <p:sldId id="597" r:id="rId7"/>
    <p:sldId id="601" r:id="rId8"/>
    <p:sldId id="602" r:id="rId9"/>
    <p:sldId id="603" r:id="rId10"/>
    <p:sldId id="632" r:id="rId11"/>
    <p:sldId id="633" r:id="rId12"/>
    <p:sldId id="634" r:id="rId13"/>
    <p:sldId id="605" r:id="rId14"/>
    <p:sldId id="635" r:id="rId15"/>
    <p:sldId id="636" r:id="rId16"/>
    <p:sldId id="637" r:id="rId17"/>
    <p:sldId id="638" r:id="rId18"/>
    <p:sldId id="639" r:id="rId19"/>
    <p:sldId id="641" r:id="rId20"/>
    <p:sldId id="640" r:id="rId21"/>
    <p:sldId id="642" r:id="rId22"/>
    <p:sldId id="643" r:id="rId23"/>
    <p:sldId id="644" r:id="rId24"/>
    <p:sldId id="645" r:id="rId25"/>
    <p:sldId id="647" r:id="rId26"/>
    <p:sldId id="646" r:id="rId27"/>
    <p:sldId id="607" r:id="rId28"/>
    <p:sldId id="606" r:id="rId29"/>
    <p:sldId id="631" r:id="rId30"/>
    <p:sldId id="608" r:id="rId31"/>
    <p:sldId id="610" r:id="rId32"/>
    <p:sldId id="609" r:id="rId33"/>
    <p:sldId id="35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ya Chauhan" initials="" lastIdx="1" clrIdx="0"/>
  <p:cmAuthor id="2" name="Thangaraju Balasubramanian" initials="" lastIdx="1" clrIdx="1"/>
  <p:cmAuthor id="3" name="Sharma Swati"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614" y="72"/>
      </p:cViewPr>
      <p:guideLst/>
    </p:cSldViewPr>
  </p:slideViewPr>
  <p:notesTextViewPr>
    <p:cViewPr>
      <p:scale>
        <a:sx n="3" d="2"/>
        <a:sy n="3" d="2"/>
      </p:scale>
      <p:origin x="0" y="0"/>
    </p:cViewPr>
  </p:notesTextViewPr>
  <p:sorterViewPr>
    <p:cViewPr>
      <p:scale>
        <a:sx n="116" d="100"/>
        <a:sy n="116" d="100"/>
      </p:scale>
      <p:origin x="0" y="-931"/>
    </p:cViewPr>
  </p:sorterViewPr>
  <p:notesViewPr>
    <p:cSldViewPr snapToGrid="0">
      <p:cViewPr varScale="1">
        <p:scale>
          <a:sx n="63" d="100"/>
          <a:sy n="63"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2C5749-A917-40E4-B9CC-0BAD2B37FFF7}" type="datetimeFigureOut">
              <a:rPr lang="en-US" smtClean="0"/>
              <a:t>12/24/2024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8BD783-E8D8-4BA9-B31D-AB52C1ECBEBC}" type="slidenum">
              <a:rPr lang="en-US" smtClean="0"/>
              <a:t>‹#›</a:t>
            </a:fld>
            <a:endParaRPr lang="en-US"/>
          </a:p>
        </p:txBody>
      </p:sp>
    </p:spTree>
    <p:extLst>
      <p:ext uri="{BB962C8B-B14F-4D97-AF65-F5344CB8AC3E}">
        <p14:creationId xmlns:p14="http://schemas.microsoft.com/office/powerpoint/2010/main" val="3896565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c96debfe75_2_12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4" name="Google Shape;1214;gc96debfe75_2_1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8907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56953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0995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01062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70752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06561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98088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0163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7306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423663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63454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5"/>
        <p:cNvGrpSpPr/>
        <p:nvPr/>
      </p:nvGrpSpPr>
      <p:grpSpPr>
        <a:xfrm>
          <a:off x="0" y="0"/>
          <a:ext cx="0" cy="0"/>
          <a:chOff x="0" y="0"/>
          <a:chExt cx="0" cy="0"/>
        </a:xfrm>
      </p:grpSpPr>
      <p:sp>
        <p:nvSpPr>
          <p:cNvPr id="1206" name="Google Shape;1206;gc96debfe75_2_52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7" name="Google Shape;1207;gc96debfe75_2_5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5044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6546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896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16749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60798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167175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55092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029535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454754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8709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65815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57499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61605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80633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03276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p:cNvGrpSpPr/>
        <p:nvPr/>
      </p:nvGrpSpPr>
      <p:grpSpPr>
        <a:xfrm>
          <a:off x="0" y="0"/>
          <a:ext cx="0" cy="0"/>
          <a:chOff x="0" y="0"/>
          <a:chExt cx="0" cy="0"/>
        </a:xfrm>
      </p:grpSpPr>
      <p:sp>
        <p:nvSpPr>
          <p:cNvPr id="1774" name="Google Shape;1774;gc96debfd06_0_6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75" name="Google Shape;1775;gc96debfd06_0_6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7590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8359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571238"/>
            <a:ext cx="5486400" cy="3600450"/>
          </a:xfrm>
          <a:prstGeom prst="rect">
            <a:avLst/>
          </a:prstGeom>
          <a:noFill/>
          <a:ln>
            <a:noFill/>
          </a:ln>
        </p:spPr>
        <p:txBody>
          <a:bodyPr spcFirstLastPara="1" wrap="square" lIns="91425" tIns="45700" rIns="91425" bIns="45700" anchor="t" anchorCtr="0">
            <a:noAutofit/>
          </a:bodyPr>
          <a:lstStyle/>
          <a:p>
            <a:r>
              <a:rPr lang="en-US" dirty="0"/>
              <a:t>The command </a:t>
            </a:r>
            <a:r>
              <a:rPr lang="en-US" dirty="0" err="1"/>
              <a:t>ssh-keygen</a:t>
            </a:r>
            <a:r>
              <a:rPr lang="en-US" dirty="0"/>
              <a:t> -f "/home/</a:t>
            </a:r>
            <a:r>
              <a:rPr lang="en-US" dirty="0" err="1"/>
              <a:t>raju</a:t>
            </a:r>
            <a:r>
              <a:rPr lang="en-US" dirty="0"/>
              <a:t>/.</a:t>
            </a:r>
            <a:r>
              <a:rPr lang="en-US" dirty="0" err="1"/>
              <a:t>ssh</a:t>
            </a:r>
            <a:r>
              <a:rPr lang="en-US" dirty="0"/>
              <a:t>/</a:t>
            </a:r>
            <a:r>
              <a:rPr lang="en-US" dirty="0" err="1"/>
              <a:t>known_hosts</a:t>
            </a:r>
            <a:r>
              <a:rPr lang="en-US" dirty="0"/>
              <a:t>" -R "172.17.0.2" is used to remove the stored SSH host key for the IP address 172.17.0.2 from the </a:t>
            </a:r>
            <a:r>
              <a:rPr lang="en-US" dirty="0" err="1"/>
              <a:t>known_hosts</a:t>
            </a:r>
            <a:r>
              <a:rPr lang="en-US" dirty="0"/>
              <a:t> file. </a:t>
            </a:r>
            <a:endParaRPr lang="en-US" dirty="0" smtClean="0"/>
          </a:p>
          <a:p>
            <a:r>
              <a:rPr lang="en-US" b="1" dirty="0" smtClean="0"/>
              <a:t>Command</a:t>
            </a:r>
            <a:r>
              <a:rPr lang="en-US" b="1" dirty="0"/>
              <a:t>:</a:t>
            </a:r>
            <a:r>
              <a:rPr lang="en-US" dirty="0"/>
              <a:t> </a:t>
            </a:r>
            <a:r>
              <a:rPr lang="en-US" dirty="0" err="1" smtClean="0"/>
              <a:t>ssh-keygen</a:t>
            </a:r>
            <a:r>
              <a:rPr lang="en-US" dirty="0" smtClean="0"/>
              <a:t> - This </a:t>
            </a:r>
            <a:r>
              <a:rPr lang="en-US" dirty="0"/>
              <a:t>is a tool for generating, managing, and converting authentication keys for SSH.</a:t>
            </a:r>
          </a:p>
          <a:p>
            <a:pPr>
              <a:buFont typeface="+mj-lt"/>
              <a:buAutoNum type="arabicPeriod"/>
            </a:pPr>
            <a:r>
              <a:rPr lang="en-US" b="1" dirty="0"/>
              <a:t>Option:</a:t>
            </a:r>
            <a:r>
              <a:rPr lang="en-US" dirty="0"/>
              <a:t> -f "/home/</a:t>
            </a:r>
            <a:r>
              <a:rPr lang="en-US" dirty="0" err="1"/>
              <a:t>raju</a:t>
            </a:r>
            <a:r>
              <a:rPr lang="en-US" dirty="0"/>
              <a:t>/.</a:t>
            </a:r>
            <a:r>
              <a:rPr lang="en-US" dirty="0" err="1"/>
              <a:t>ssh</a:t>
            </a:r>
            <a:r>
              <a:rPr lang="en-US" dirty="0"/>
              <a:t>/</a:t>
            </a:r>
            <a:r>
              <a:rPr lang="en-US" dirty="0" err="1"/>
              <a:t>known_hosts</a:t>
            </a:r>
            <a:r>
              <a:rPr lang="en-US" dirty="0"/>
              <a:t>"</a:t>
            </a:r>
          </a:p>
          <a:p>
            <a:pPr marL="742950" lvl="1" indent="-285750">
              <a:buFont typeface="+mj-lt"/>
              <a:buAutoNum type="arabicPeriod"/>
            </a:pPr>
            <a:r>
              <a:rPr lang="en-US" dirty="0"/>
              <a:t>Specifies the path to the </a:t>
            </a:r>
            <a:r>
              <a:rPr lang="en-US" dirty="0" err="1"/>
              <a:t>known_hosts</a:t>
            </a:r>
            <a:r>
              <a:rPr lang="en-US" dirty="0"/>
              <a:t> </a:t>
            </a:r>
            <a:r>
              <a:rPr lang="en-US" dirty="0" smtClean="0"/>
              <a:t>file.</a:t>
            </a:r>
            <a:endParaRPr lang="en-US" dirty="0"/>
          </a:p>
          <a:p>
            <a:pPr>
              <a:buFont typeface="+mj-lt"/>
              <a:buAutoNum type="arabicPeriod"/>
            </a:pPr>
            <a:r>
              <a:rPr lang="en-US" b="1" dirty="0"/>
              <a:t>Option:</a:t>
            </a:r>
            <a:r>
              <a:rPr lang="en-US" dirty="0"/>
              <a:t> -R "172.17.0.2"</a:t>
            </a:r>
          </a:p>
          <a:p>
            <a:pPr marL="742950" lvl="1" indent="-285750">
              <a:buFont typeface="+mj-lt"/>
              <a:buAutoNum type="arabicPeriod"/>
            </a:pPr>
            <a:r>
              <a:rPr lang="en-US" dirty="0"/>
              <a:t>Removes all keys associated with the IP address 172.17.0.2 from the </a:t>
            </a:r>
            <a:r>
              <a:rPr lang="en-US" dirty="0" err="1"/>
              <a:t>known_hosts</a:t>
            </a:r>
            <a:r>
              <a:rPr lang="en-US" dirty="0"/>
              <a:t> file.</a:t>
            </a:r>
          </a:p>
          <a:p>
            <a:pPr marL="742950" lvl="1" indent="-285750">
              <a:buFont typeface="+mj-lt"/>
              <a:buAutoNum type="arabicPeriod"/>
            </a:pPr>
            <a:r>
              <a:rPr lang="en-US" dirty="0"/>
              <a:t>This is useful when the SSH server on that host has been reinstalled, updated, or its host key has changed, causing a key mismatch.</a:t>
            </a:r>
          </a:p>
          <a:p>
            <a:r>
              <a:rPr lang="en-US" b="1" dirty="0"/>
              <a:t>Why Use This Command?</a:t>
            </a:r>
          </a:p>
          <a:p>
            <a:r>
              <a:rPr lang="en-US" dirty="0"/>
              <a:t>When you connect to a remote system via SSH, its host key is stored in your </a:t>
            </a:r>
            <a:r>
              <a:rPr lang="en-US" dirty="0" err="1"/>
              <a:t>known_hosts</a:t>
            </a:r>
            <a:r>
              <a:rPr lang="en-US" dirty="0"/>
              <a:t> file. If the host key changes (e.g., after reinstalling the remote system or recreating a Docker container), SSH detects the mismatch and prevents the connection, showing a warning like:</a:t>
            </a:r>
          </a:p>
          <a:p>
            <a:r>
              <a:rPr lang="en-US" dirty="0" smtClean="0"/>
              <a:t>@ </a:t>
            </a:r>
            <a:r>
              <a:rPr lang="en-US" dirty="0"/>
              <a:t>WARNING: REMOTE HOST IDENTIFICATION HAS CHANGED! @ </a:t>
            </a:r>
            <a:r>
              <a:rPr lang="en-US" dirty="0" smtClean="0"/>
              <a:t>To </a:t>
            </a:r>
            <a:r>
              <a:rPr lang="en-US" dirty="0"/>
              <a:t>resolve this, you need to remove the outdated key using the </a:t>
            </a:r>
            <a:r>
              <a:rPr lang="en-US" dirty="0" err="1"/>
              <a:t>ssh-keygen</a:t>
            </a:r>
            <a:r>
              <a:rPr lang="en-US" dirty="0"/>
              <a:t> -R command.</a:t>
            </a:r>
          </a:p>
          <a:p>
            <a:pPr marL="0" lvl="0" indent="0" algn="l" rtl="0">
              <a:lnSpc>
                <a:spcPct val="100000"/>
              </a:lnSpc>
              <a:spcBef>
                <a:spcPts val="0"/>
              </a:spcBef>
              <a:spcAft>
                <a:spcPts val="0"/>
              </a:spcAft>
              <a:buSzPts val="1400"/>
              <a:buNone/>
            </a:pPr>
            <a:endParaRPr dirty="0"/>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78804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42773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83981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95525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 name="Google Shape;7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39899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038E33-3D5F-42D0-933F-1CD7F04D03A5}"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AE3CD-79B0-47CA-8B52-0B1FE3C7E54C}" type="slidenum">
              <a:rPr lang="en-US" smtClean="0"/>
              <a:t>‹#›</a:t>
            </a:fld>
            <a:endParaRPr lang="en-US"/>
          </a:p>
        </p:txBody>
      </p:sp>
    </p:spTree>
    <p:extLst>
      <p:ext uri="{BB962C8B-B14F-4D97-AF65-F5344CB8AC3E}">
        <p14:creationId xmlns:p14="http://schemas.microsoft.com/office/powerpoint/2010/main" val="3945484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038E33-3D5F-42D0-933F-1CD7F04D03A5}"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AE3CD-79B0-47CA-8B52-0B1FE3C7E54C}" type="slidenum">
              <a:rPr lang="en-US" smtClean="0"/>
              <a:t>‹#›</a:t>
            </a:fld>
            <a:endParaRPr lang="en-US"/>
          </a:p>
        </p:txBody>
      </p:sp>
    </p:spTree>
    <p:extLst>
      <p:ext uri="{BB962C8B-B14F-4D97-AF65-F5344CB8AC3E}">
        <p14:creationId xmlns:p14="http://schemas.microsoft.com/office/powerpoint/2010/main" val="428625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038E33-3D5F-42D0-933F-1CD7F04D03A5}"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AE3CD-79B0-47CA-8B52-0B1FE3C7E54C}" type="slidenum">
              <a:rPr lang="en-US" smtClean="0"/>
              <a:t>‹#›</a:t>
            </a:fld>
            <a:endParaRPr lang="en-US"/>
          </a:p>
        </p:txBody>
      </p:sp>
    </p:spTree>
    <p:extLst>
      <p:ext uri="{BB962C8B-B14F-4D97-AF65-F5344CB8AC3E}">
        <p14:creationId xmlns:p14="http://schemas.microsoft.com/office/powerpoint/2010/main" val="2227617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p:cSld name="Divider">
    <p:spTree>
      <p:nvGrpSpPr>
        <p:cNvPr id="1" name="Shape 25"/>
        <p:cNvGrpSpPr/>
        <p:nvPr/>
      </p:nvGrpSpPr>
      <p:grpSpPr>
        <a:xfrm>
          <a:off x="0" y="0"/>
          <a:ext cx="0" cy="0"/>
          <a:chOff x="0" y="0"/>
          <a:chExt cx="0" cy="0"/>
        </a:xfrm>
      </p:grpSpPr>
      <p:sp>
        <p:nvSpPr>
          <p:cNvPr id="26" name="Google Shape;26;p16"/>
          <p:cNvSpPr/>
          <p:nvPr/>
        </p:nvSpPr>
        <p:spPr>
          <a:xfrm>
            <a:off x="-575" y="0"/>
            <a:ext cx="12192000" cy="6858000"/>
          </a:xfrm>
          <a:prstGeom prst="rect">
            <a:avLst/>
          </a:prstGeom>
          <a:solidFill>
            <a:srgbClr val="F1333F"/>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400" b="0" i="0" u="none" strike="noStrike" cap="none">
              <a:solidFill>
                <a:schemeClr val="lt1"/>
              </a:solidFill>
              <a:latin typeface="Calibri"/>
              <a:ea typeface="Calibri"/>
              <a:cs typeface="Calibri"/>
              <a:sym typeface="Calibri"/>
            </a:endParaRPr>
          </a:p>
        </p:txBody>
      </p:sp>
      <p:sp>
        <p:nvSpPr>
          <p:cNvPr id="27" name="Google Shape;27;p16"/>
          <p:cNvSpPr txBox="1">
            <a:spLocks noGrp="1"/>
          </p:cNvSpPr>
          <p:nvPr>
            <p:ph type="title"/>
          </p:nvPr>
        </p:nvSpPr>
        <p:spPr>
          <a:xfrm>
            <a:off x="840317" y="725998"/>
            <a:ext cx="7987424" cy="749876"/>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4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6"/>
          <p:cNvSpPr txBox="1">
            <a:spLocks noGrp="1"/>
          </p:cNvSpPr>
          <p:nvPr>
            <p:ph type="dt" idx="10"/>
          </p:nvPr>
        </p:nvSpPr>
        <p:spPr>
          <a:xfrm>
            <a:off x="850900" y="6356351"/>
            <a:ext cx="2743200" cy="365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6"/>
          <p:cNvSpPr txBox="1">
            <a:spLocks noGrp="1"/>
          </p:cNvSpPr>
          <p:nvPr>
            <p:ph type="ftr" idx="11"/>
          </p:nvPr>
        </p:nvSpPr>
        <p:spPr>
          <a:xfrm>
            <a:off x="3502833" y="6356367"/>
            <a:ext cx="5605600" cy="365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chemeClr val="l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alibri"/>
                <a:ea typeface="Calibri"/>
                <a:cs typeface="Calibri"/>
                <a:sym typeface="Calibri"/>
              </a:defRPr>
            </a:lvl9pPr>
          </a:lstStyle>
          <a:p>
            <a:endParaRPr/>
          </a:p>
        </p:txBody>
      </p:sp>
      <p:sp>
        <p:nvSpPr>
          <p:cNvPr id="30" name="Google Shape;30;p16"/>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1200" b="0" i="0" u="none" strike="noStrike" cap="none">
                <a:solidFill>
                  <a:schemeClr val="lt1"/>
                </a:solidFill>
                <a:latin typeface="Proxima Nova"/>
                <a:ea typeface="Proxima Nova"/>
                <a:cs typeface="Proxima Nova"/>
                <a:sym typeface="Proxima Nova"/>
              </a:defRPr>
            </a:lvl1pPr>
            <a:lvl2pPr marL="0" marR="0" lvl="1" indent="0" algn="r">
              <a:lnSpc>
                <a:spcPct val="100000"/>
              </a:lnSpc>
              <a:spcBef>
                <a:spcPts val="0"/>
              </a:spcBef>
              <a:spcAft>
                <a:spcPts val="0"/>
              </a:spcAft>
              <a:buClr>
                <a:srgbClr val="000000"/>
              </a:buClr>
              <a:buSzPts val="900"/>
              <a:buFont typeface="Arial"/>
              <a:buNone/>
              <a:defRPr sz="1200" b="0" i="0" u="none" strike="noStrike" cap="none">
                <a:solidFill>
                  <a:schemeClr val="lt1"/>
                </a:solidFill>
                <a:latin typeface="Proxima Nova"/>
                <a:ea typeface="Proxima Nova"/>
                <a:cs typeface="Proxima Nova"/>
                <a:sym typeface="Proxima Nova"/>
              </a:defRPr>
            </a:lvl2pPr>
            <a:lvl3pPr marL="0" marR="0" lvl="2" indent="0" algn="r">
              <a:lnSpc>
                <a:spcPct val="100000"/>
              </a:lnSpc>
              <a:spcBef>
                <a:spcPts val="0"/>
              </a:spcBef>
              <a:spcAft>
                <a:spcPts val="0"/>
              </a:spcAft>
              <a:buClr>
                <a:srgbClr val="000000"/>
              </a:buClr>
              <a:buSzPts val="900"/>
              <a:buFont typeface="Arial"/>
              <a:buNone/>
              <a:defRPr sz="1200" b="0" i="0" u="none" strike="noStrike" cap="none">
                <a:solidFill>
                  <a:schemeClr val="lt1"/>
                </a:solidFill>
                <a:latin typeface="Proxima Nova"/>
                <a:ea typeface="Proxima Nova"/>
                <a:cs typeface="Proxima Nova"/>
                <a:sym typeface="Proxima Nova"/>
              </a:defRPr>
            </a:lvl3pPr>
            <a:lvl4pPr marL="0" marR="0" lvl="3" indent="0" algn="r">
              <a:lnSpc>
                <a:spcPct val="100000"/>
              </a:lnSpc>
              <a:spcBef>
                <a:spcPts val="0"/>
              </a:spcBef>
              <a:spcAft>
                <a:spcPts val="0"/>
              </a:spcAft>
              <a:buClr>
                <a:srgbClr val="000000"/>
              </a:buClr>
              <a:buSzPts val="900"/>
              <a:buFont typeface="Arial"/>
              <a:buNone/>
              <a:defRPr sz="1200" b="0" i="0" u="none" strike="noStrike" cap="none">
                <a:solidFill>
                  <a:schemeClr val="lt1"/>
                </a:solidFill>
                <a:latin typeface="Proxima Nova"/>
                <a:ea typeface="Proxima Nova"/>
                <a:cs typeface="Proxima Nova"/>
                <a:sym typeface="Proxima Nova"/>
              </a:defRPr>
            </a:lvl4pPr>
            <a:lvl5pPr marL="0" marR="0" lvl="4" indent="0" algn="r">
              <a:lnSpc>
                <a:spcPct val="100000"/>
              </a:lnSpc>
              <a:spcBef>
                <a:spcPts val="0"/>
              </a:spcBef>
              <a:spcAft>
                <a:spcPts val="0"/>
              </a:spcAft>
              <a:buClr>
                <a:srgbClr val="000000"/>
              </a:buClr>
              <a:buSzPts val="900"/>
              <a:buFont typeface="Arial"/>
              <a:buNone/>
              <a:defRPr sz="1200" b="0" i="0" u="none" strike="noStrike" cap="none">
                <a:solidFill>
                  <a:schemeClr val="lt1"/>
                </a:solidFill>
                <a:latin typeface="Proxima Nova"/>
                <a:ea typeface="Proxima Nova"/>
                <a:cs typeface="Proxima Nova"/>
                <a:sym typeface="Proxima Nova"/>
              </a:defRPr>
            </a:lvl5pPr>
            <a:lvl6pPr marL="0" marR="0" lvl="5" indent="0" algn="r">
              <a:lnSpc>
                <a:spcPct val="100000"/>
              </a:lnSpc>
              <a:spcBef>
                <a:spcPts val="0"/>
              </a:spcBef>
              <a:spcAft>
                <a:spcPts val="0"/>
              </a:spcAft>
              <a:buClr>
                <a:srgbClr val="000000"/>
              </a:buClr>
              <a:buSzPts val="900"/>
              <a:buFont typeface="Arial"/>
              <a:buNone/>
              <a:defRPr sz="1200" b="0" i="0" u="none" strike="noStrike" cap="none">
                <a:solidFill>
                  <a:schemeClr val="lt1"/>
                </a:solidFill>
                <a:latin typeface="Proxima Nova"/>
                <a:ea typeface="Proxima Nova"/>
                <a:cs typeface="Proxima Nova"/>
                <a:sym typeface="Proxima Nova"/>
              </a:defRPr>
            </a:lvl6pPr>
            <a:lvl7pPr marL="0" marR="0" lvl="6" indent="0" algn="r">
              <a:lnSpc>
                <a:spcPct val="100000"/>
              </a:lnSpc>
              <a:spcBef>
                <a:spcPts val="0"/>
              </a:spcBef>
              <a:spcAft>
                <a:spcPts val="0"/>
              </a:spcAft>
              <a:buClr>
                <a:srgbClr val="000000"/>
              </a:buClr>
              <a:buSzPts val="900"/>
              <a:buFont typeface="Arial"/>
              <a:buNone/>
              <a:defRPr sz="1200" b="0" i="0" u="none" strike="noStrike" cap="none">
                <a:solidFill>
                  <a:schemeClr val="lt1"/>
                </a:solidFill>
                <a:latin typeface="Proxima Nova"/>
                <a:ea typeface="Proxima Nova"/>
                <a:cs typeface="Proxima Nova"/>
                <a:sym typeface="Proxima Nova"/>
              </a:defRPr>
            </a:lvl7pPr>
            <a:lvl8pPr marL="0" marR="0" lvl="7" indent="0" algn="r">
              <a:lnSpc>
                <a:spcPct val="100000"/>
              </a:lnSpc>
              <a:spcBef>
                <a:spcPts val="0"/>
              </a:spcBef>
              <a:spcAft>
                <a:spcPts val="0"/>
              </a:spcAft>
              <a:buClr>
                <a:srgbClr val="000000"/>
              </a:buClr>
              <a:buSzPts val="900"/>
              <a:buFont typeface="Arial"/>
              <a:buNone/>
              <a:defRPr sz="1200" b="0" i="0" u="none" strike="noStrike" cap="none">
                <a:solidFill>
                  <a:schemeClr val="lt1"/>
                </a:solidFill>
                <a:latin typeface="Proxima Nova"/>
                <a:ea typeface="Proxima Nova"/>
                <a:cs typeface="Proxima Nova"/>
                <a:sym typeface="Proxima Nova"/>
              </a:defRPr>
            </a:lvl8pPr>
            <a:lvl9pPr marL="0" marR="0" lvl="8" indent="0" algn="r">
              <a:lnSpc>
                <a:spcPct val="100000"/>
              </a:lnSpc>
              <a:spcBef>
                <a:spcPts val="0"/>
              </a:spcBef>
              <a:spcAft>
                <a:spcPts val="0"/>
              </a:spcAft>
              <a:buClr>
                <a:srgbClr val="000000"/>
              </a:buClr>
              <a:buSzPts val="900"/>
              <a:buFont typeface="Arial"/>
              <a:buNone/>
              <a:defRPr sz="1200" b="0" i="0" u="none" strike="noStrike" cap="none">
                <a:solidFill>
                  <a:schemeClr val="lt1"/>
                </a:solidFill>
                <a:latin typeface="Proxima Nova"/>
                <a:ea typeface="Proxima Nova"/>
                <a:cs typeface="Proxima Nova"/>
                <a:sym typeface="Proxima Nova"/>
              </a:defRPr>
            </a:lvl9pPr>
          </a:lstStyle>
          <a:p>
            <a:fld id="{00000000-1234-1234-1234-123412341234}" type="slidenum">
              <a:rPr lang="en" smtClean="0"/>
              <a:pPr/>
              <a:t>‹#›</a:t>
            </a:fld>
            <a:endParaRPr lang="en"/>
          </a:p>
        </p:txBody>
      </p:sp>
      <p:pic>
        <p:nvPicPr>
          <p:cNvPr id="31" name="Google Shape;31;p16"/>
          <p:cNvPicPr preferRelativeResize="0"/>
          <p:nvPr/>
        </p:nvPicPr>
        <p:blipFill rotWithShape="1">
          <a:blip r:embed="rId2">
            <a:alphaModFix/>
          </a:blip>
          <a:srcRect/>
          <a:stretch/>
        </p:blipFill>
        <p:spPr>
          <a:xfrm>
            <a:off x="10149227" y="404813"/>
            <a:ext cx="1213040" cy="323851"/>
          </a:xfrm>
          <a:prstGeom prst="rect">
            <a:avLst/>
          </a:prstGeom>
          <a:noFill/>
          <a:ln>
            <a:noFill/>
          </a:ln>
        </p:spPr>
      </p:pic>
      <p:sp>
        <p:nvSpPr>
          <p:cNvPr id="32" name="Google Shape;32;p16"/>
          <p:cNvSpPr/>
          <p:nvPr/>
        </p:nvSpPr>
        <p:spPr>
          <a:xfrm>
            <a:off x="0" y="0"/>
            <a:ext cx="12192000" cy="6858000"/>
          </a:xfrm>
          <a:prstGeom prst="rect">
            <a:avLst/>
          </a:prstGeom>
          <a:solidFill>
            <a:schemeClr val="accent5">
              <a:lumMod val="50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4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7595960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xt with a picture template">
  <p:cSld name="Text with a picture template">
    <p:spTree>
      <p:nvGrpSpPr>
        <p:cNvPr id="1" name="Shape 36"/>
        <p:cNvGrpSpPr/>
        <p:nvPr/>
      </p:nvGrpSpPr>
      <p:grpSpPr>
        <a:xfrm>
          <a:off x="0" y="0"/>
          <a:ext cx="0" cy="0"/>
          <a:chOff x="0" y="0"/>
          <a:chExt cx="0" cy="0"/>
        </a:xfrm>
      </p:grpSpPr>
      <p:sp>
        <p:nvSpPr>
          <p:cNvPr id="37" name="Google Shape;37;p9"/>
          <p:cNvSpPr>
            <a:spLocks noGrp="1"/>
          </p:cNvSpPr>
          <p:nvPr>
            <p:ph type="pic" idx="2"/>
          </p:nvPr>
        </p:nvSpPr>
        <p:spPr>
          <a:xfrm>
            <a:off x="6896100" y="1895475"/>
            <a:ext cx="4495800" cy="4000500"/>
          </a:xfrm>
          <a:prstGeom prst="rect">
            <a:avLst/>
          </a:prstGeom>
          <a:noFill/>
          <a:ln>
            <a:noFill/>
          </a:ln>
        </p:spPr>
      </p:sp>
      <p:sp>
        <p:nvSpPr>
          <p:cNvPr id="38" name="Google Shape;38;p9"/>
          <p:cNvSpPr txBox="1">
            <a:spLocks noGrp="1"/>
          </p:cNvSpPr>
          <p:nvPr>
            <p:ph type="body" idx="1"/>
          </p:nvPr>
        </p:nvSpPr>
        <p:spPr>
          <a:xfrm>
            <a:off x="1009650" y="1895474"/>
            <a:ext cx="4972050" cy="4000501"/>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58595B"/>
              </a:buClr>
              <a:buSzPts val="2800"/>
              <a:buFont typeface="Arial"/>
              <a:buNone/>
              <a:defRPr sz="2800" b="0" i="0" u="none" strike="noStrike" cap="none">
                <a:solidFill>
                  <a:srgbClr val="58595B"/>
                </a:solidFill>
                <a:latin typeface="Helvetica Neue"/>
                <a:ea typeface="Helvetica Neue"/>
                <a:cs typeface="Helvetica Neue"/>
                <a:sym typeface="Helvetica Neue"/>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Helvetica Neue"/>
                <a:ea typeface="Helvetica Neue"/>
                <a:cs typeface="Helvetica Neue"/>
                <a:sym typeface="Helvetica Neue"/>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Helvetica Neue"/>
                <a:ea typeface="Helvetica Neue"/>
                <a:cs typeface="Helvetica Neue"/>
                <a:sym typeface="Helvetica Neue"/>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Helvetica Neue"/>
                <a:ea typeface="Helvetica Neue"/>
                <a:cs typeface="Helvetica Neue"/>
                <a:sym typeface="Helvetica Neue"/>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Helvetica Neue"/>
                <a:ea typeface="Helvetica Neue"/>
                <a:cs typeface="Helvetica Neue"/>
                <a:sym typeface="Helvetica Neue"/>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Helvetica Neue"/>
                <a:ea typeface="Helvetica Neue"/>
                <a:cs typeface="Helvetica Neue"/>
                <a:sym typeface="Helvetica Neue"/>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Helvetica Neue"/>
                <a:ea typeface="Helvetica Neue"/>
                <a:cs typeface="Helvetica Neue"/>
                <a:sym typeface="Helvetica Neue"/>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Helvetica Neue"/>
                <a:ea typeface="Helvetica Neue"/>
                <a:cs typeface="Helvetica Neue"/>
                <a:sym typeface="Helvetica Neue"/>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39" name="Google Shape;39;p9"/>
          <p:cNvSpPr/>
          <p:nvPr/>
        </p:nvSpPr>
        <p:spPr>
          <a:xfrm>
            <a:off x="11837337" y="6397726"/>
            <a:ext cx="264552" cy="264552"/>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chemeClr val="dk1"/>
              </a:buClr>
              <a:buSzPts val="1800"/>
              <a:buFont typeface="Helvetica Neue"/>
              <a:buNone/>
            </a:pPr>
            <a:endParaRPr sz="1800" b="0" i="0" u="none" strike="noStrike" cap="none">
              <a:solidFill>
                <a:srgbClr val="D04721"/>
              </a:solidFill>
              <a:latin typeface="Calibri"/>
              <a:ea typeface="Calibri"/>
              <a:cs typeface="Calibri"/>
              <a:sym typeface="Calibri"/>
            </a:endParaRPr>
          </a:p>
        </p:txBody>
      </p:sp>
      <p:sp>
        <p:nvSpPr>
          <p:cNvPr id="40" name="Google Shape;40;p9"/>
          <p:cNvSpPr txBox="1"/>
          <p:nvPr/>
        </p:nvSpPr>
        <p:spPr>
          <a:xfrm>
            <a:off x="11799461" y="6407487"/>
            <a:ext cx="342416" cy="23139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800"/>
              <a:buFont typeface="Roboto Black"/>
              <a:buNone/>
            </a:pPr>
            <a:fld id="{00000000-1234-1234-1234-123412341234}" type="slidenum">
              <a:rPr lang="en-US" sz="800" b="0" i="0" u="none" strike="noStrike" cap="none">
                <a:solidFill>
                  <a:srgbClr val="FFFFFF"/>
                </a:solidFill>
                <a:latin typeface="Roboto Black"/>
                <a:ea typeface="Roboto Black"/>
                <a:cs typeface="Roboto Black"/>
                <a:sym typeface="Roboto Black"/>
              </a:rPr>
              <a:t>‹#›</a:t>
            </a:fld>
            <a:endParaRPr sz="800" b="0" i="0" u="none" strike="noStrike" cap="none">
              <a:solidFill>
                <a:srgbClr val="FFFFFF"/>
              </a:solidFill>
              <a:latin typeface="Roboto Black"/>
              <a:ea typeface="Roboto Black"/>
              <a:cs typeface="Roboto Black"/>
              <a:sym typeface="Roboto Black"/>
            </a:endParaRPr>
          </a:p>
        </p:txBody>
      </p:sp>
    </p:spTree>
    <p:extLst>
      <p:ext uri="{BB962C8B-B14F-4D97-AF65-F5344CB8AC3E}">
        <p14:creationId xmlns:p14="http://schemas.microsoft.com/office/powerpoint/2010/main" val="868930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038E33-3D5F-42D0-933F-1CD7F04D03A5}"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AE3CD-79B0-47CA-8B52-0B1FE3C7E54C}" type="slidenum">
              <a:rPr lang="en-US" smtClean="0"/>
              <a:t>‹#›</a:t>
            </a:fld>
            <a:endParaRPr lang="en-US"/>
          </a:p>
        </p:txBody>
      </p:sp>
    </p:spTree>
    <p:extLst>
      <p:ext uri="{BB962C8B-B14F-4D97-AF65-F5344CB8AC3E}">
        <p14:creationId xmlns:p14="http://schemas.microsoft.com/office/powerpoint/2010/main" val="65191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038E33-3D5F-42D0-933F-1CD7F04D03A5}" type="datetimeFigureOut">
              <a:rPr lang="en-US" smtClean="0"/>
              <a:t>12/24/2024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AE3CD-79B0-47CA-8B52-0B1FE3C7E54C}" type="slidenum">
              <a:rPr lang="en-US" smtClean="0"/>
              <a:t>‹#›</a:t>
            </a:fld>
            <a:endParaRPr lang="en-US"/>
          </a:p>
        </p:txBody>
      </p:sp>
    </p:spTree>
    <p:extLst>
      <p:ext uri="{BB962C8B-B14F-4D97-AF65-F5344CB8AC3E}">
        <p14:creationId xmlns:p14="http://schemas.microsoft.com/office/powerpoint/2010/main" val="2210981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038E33-3D5F-42D0-933F-1CD7F04D03A5}"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AE3CD-79B0-47CA-8B52-0B1FE3C7E54C}" type="slidenum">
              <a:rPr lang="en-US" smtClean="0"/>
              <a:t>‹#›</a:t>
            </a:fld>
            <a:endParaRPr lang="en-US"/>
          </a:p>
        </p:txBody>
      </p:sp>
    </p:spTree>
    <p:extLst>
      <p:ext uri="{BB962C8B-B14F-4D97-AF65-F5344CB8AC3E}">
        <p14:creationId xmlns:p14="http://schemas.microsoft.com/office/powerpoint/2010/main" val="651692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038E33-3D5F-42D0-933F-1CD7F04D03A5}" type="datetimeFigureOut">
              <a:rPr lang="en-US" smtClean="0"/>
              <a:t>12/24/2024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FAE3CD-79B0-47CA-8B52-0B1FE3C7E54C}" type="slidenum">
              <a:rPr lang="en-US" smtClean="0"/>
              <a:t>‹#›</a:t>
            </a:fld>
            <a:endParaRPr lang="en-US"/>
          </a:p>
        </p:txBody>
      </p:sp>
    </p:spTree>
    <p:extLst>
      <p:ext uri="{BB962C8B-B14F-4D97-AF65-F5344CB8AC3E}">
        <p14:creationId xmlns:p14="http://schemas.microsoft.com/office/powerpoint/2010/main" val="1624046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038E33-3D5F-42D0-933F-1CD7F04D03A5}" type="datetimeFigureOut">
              <a:rPr lang="en-US" smtClean="0"/>
              <a:t>12/24/2024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FAE3CD-79B0-47CA-8B52-0B1FE3C7E54C}" type="slidenum">
              <a:rPr lang="en-US" smtClean="0"/>
              <a:t>‹#›</a:t>
            </a:fld>
            <a:endParaRPr lang="en-US"/>
          </a:p>
        </p:txBody>
      </p:sp>
    </p:spTree>
    <p:extLst>
      <p:ext uri="{BB962C8B-B14F-4D97-AF65-F5344CB8AC3E}">
        <p14:creationId xmlns:p14="http://schemas.microsoft.com/office/powerpoint/2010/main" val="2590845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038E33-3D5F-42D0-933F-1CD7F04D03A5}" type="datetimeFigureOut">
              <a:rPr lang="en-US" smtClean="0"/>
              <a:t>12/24/2024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FAE3CD-79B0-47CA-8B52-0B1FE3C7E54C}" type="slidenum">
              <a:rPr lang="en-US" smtClean="0"/>
              <a:t>‹#›</a:t>
            </a:fld>
            <a:endParaRPr lang="en-US"/>
          </a:p>
        </p:txBody>
      </p:sp>
    </p:spTree>
    <p:extLst>
      <p:ext uri="{BB962C8B-B14F-4D97-AF65-F5344CB8AC3E}">
        <p14:creationId xmlns:p14="http://schemas.microsoft.com/office/powerpoint/2010/main" val="2963292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038E33-3D5F-42D0-933F-1CD7F04D03A5}"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AE3CD-79B0-47CA-8B52-0B1FE3C7E54C}" type="slidenum">
              <a:rPr lang="en-US" smtClean="0"/>
              <a:t>‹#›</a:t>
            </a:fld>
            <a:endParaRPr lang="en-US"/>
          </a:p>
        </p:txBody>
      </p:sp>
    </p:spTree>
    <p:extLst>
      <p:ext uri="{BB962C8B-B14F-4D97-AF65-F5344CB8AC3E}">
        <p14:creationId xmlns:p14="http://schemas.microsoft.com/office/powerpoint/2010/main" val="94134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038E33-3D5F-42D0-933F-1CD7F04D03A5}" type="datetimeFigureOut">
              <a:rPr lang="en-US" smtClean="0"/>
              <a:t>12/24/2024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AE3CD-79B0-47CA-8B52-0B1FE3C7E54C}" type="slidenum">
              <a:rPr lang="en-US" smtClean="0"/>
              <a:t>‹#›</a:t>
            </a:fld>
            <a:endParaRPr lang="en-US"/>
          </a:p>
        </p:txBody>
      </p:sp>
    </p:spTree>
    <p:extLst>
      <p:ext uri="{BB962C8B-B14F-4D97-AF65-F5344CB8AC3E}">
        <p14:creationId xmlns:p14="http://schemas.microsoft.com/office/powerpoint/2010/main" val="3892003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038E33-3D5F-42D0-933F-1CD7F04D03A5}" type="datetimeFigureOut">
              <a:rPr lang="en-US" smtClean="0"/>
              <a:t>12/24/2024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AE3CD-79B0-47CA-8B52-0B1FE3C7E54C}" type="slidenum">
              <a:rPr lang="en-US" smtClean="0"/>
              <a:t>‹#›</a:t>
            </a:fld>
            <a:endParaRPr lang="en-US"/>
          </a:p>
        </p:txBody>
      </p:sp>
    </p:spTree>
    <p:extLst>
      <p:ext uri="{BB962C8B-B14F-4D97-AF65-F5344CB8AC3E}">
        <p14:creationId xmlns:p14="http://schemas.microsoft.com/office/powerpoint/2010/main" val="3719159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mailto:root@172.17.0.2"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gc96debfe75_2_1239"/>
          <p:cNvSpPr txBox="1">
            <a:spLocks noGrp="1"/>
          </p:cNvSpPr>
          <p:nvPr>
            <p:ph type="sldNum" idx="12"/>
          </p:nvPr>
        </p:nvSpPr>
        <p:spPr>
          <a:xfrm>
            <a:off x="8623300" y="6356351"/>
            <a:ext cx="2743200" cy="3652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1</a:t>
            </a:fld>
            <a:endParaRPr/>
          </a:p>
        </p:txBody>
      </p:sp>
      <p:sp>
        <p:nvSpPr>
          <p:cNvPr id="1217" name="Google Shape;1217;gc96debfe75_2_1239"/>
          <p:cNvSpPr txBox="1"/>
          <p:nvPr/>
        </p:nvSpPr>
        <p:spPr>
          <a:xfrm>
            <a:off x="1329524" y="748185"/>
            <a:ext cx="9678149" cy="1625559"/>
          </a:xfrm>
          <a:prstGeom prst="rect">
            <a:avLst/>
          </a:prstGeom>
          <a:noFill/>
          <a:ln>
            <a:noFill/>
          </a:ln>
        </p:spPr>
        <p:txBody>
          <a:bodyPr spcFirstLastPara="1" wrap="square" lIns="121900" tIns="60933" rIns="121900" bIns="60933" anchor="t" anchorCtr="0">
            <a:noAutofit/>
          </a:bodyPr>
          <a:lstStyle/>
          <a:p>
            <a:pPr algn="ctr">
              <a:buClr>
                <a:srgbClr val="000000"/>
              </a:buClr>
              <a:buSzPts val="3200"/>
            </a:pPr>
            <a:r>
              <a:rPr lang="en" sz="4400" b="1" dirty="0" smtClean="0">
                <a:solidFill>
                  <a:schemeClr val="lt1"/>
                </a:solidFill>
                <a:latin typeface="Proxima Nova"/>
                <a:ea typeface="Proxima Nova"/>
                <a:cs typeface="Proxima Nova"/>
                <a:sym typeface="Proxima Nova"/>
              </a:rPr>
              <a:t>Software Production Engineering</a:t>
            </a:r>
          </a:p>
          <a:p>
            <a:pPr algn="ctr">
              <a:buClr>
                <a:srgbClr val="000000"/>
              </a:buClr>
              <a:buSzPts val="3200"/>
            </a:pPr>
            <a:r>
              <a:rPr lang="en" sz="4267" b="1" dirty="0" smtClean="0">
                <a:solidFill>
                  <a:schemeClr val="lt1"/>
                </a:solidFill>
                <a:latin typeface="Proxima Nova"/>
                <a:ea typeface="Proxima Nova"/>
                <a:cs typeface="Proxima Nova"/>
                <a:sym typeface="Proxima Nova"/>
              </a:rPr>
              <a:t> </a:t>
            </a:r>
            <a:r>
              <a:rPr lang="en-IN" sz="2800" b="1" dirty="0" smtClean="0">
                <a:solidFill>
                  <a:schemeClr val="lt1"/>
                </a:solidFill>
                <a:latin typeface="Proxima Nova"/>
                <a:ea typeface="Proxima Nova"/>
                <a:cs typeface="Proxima Nova"/>
                <a:sym typeface="Proxima Nova"/>
              </a:rPr>
              <a:t>Ansible </a:t>
            </a:r>
            <a:r>
              <a:rPr lang="en-IN" sz="2800" b="1" dirty="0">
                <a:solidFill>
                  <a:schemeClr val="lt1"/>
                </a:solidFill>
                <a:latin typeface="Proxima Nova"/>
                <a:ea typeface="Proxima Nova"/>
                <a:cs typeface="Proxima Nova"/>
                <a:sym typeface="Proxima Nova"/>
              </a:rPr>
              <a:t>Lab </a:t>
            </a:r>
            <a:r>
              <a:rPr lang="en-IN" sz="2800" b="1" dirty="0" smtClean="0">
                <a:solidFill>
                  <a:schemeClr val="lt1"/>
                </a:solidFill>
                <a:latin typeface="Proxima Nova"/>
                <a:ea typeface="Proxima Nova"/>
                <a:cs typeface="Proxima Nova"/>
                <a:sym typeface="Proxima Nova"/>
              </a:rPr>
              <a:t>Exercises</a:t>
            </a:r>
            <a:endParaRPr lang="en-IN" sz="2800" b="1" dirty="0">
              <a:solidFill>
                <a:schemeClr val="lt1"/>
              </a:solidFill>
              <a:latin typeface="Proxima Nova"/>
              <a:ea typeface="Proxima Nova"/>
              <a:cs typeface="Proxima Nova"/>
              <a:sym typeface="Proxima Nova"/>
            </a:endParaRPr>
          </a:p>
        </p:txBody>
      </p:sp>
      <p:pic>
        <p:nvPicPr>
          <p:cNvPr id="5" name="Picture 4"/>
          <p:cNvPicPr>
            <a:picLocks noChangeAspect="1"/>
          </p:cNvPicPr>
          <p:nvPr/>
        </p:nvPicPr>
        <p:blipFill>
          <a:blip r:embed="rId3"/>
          <a:stretch>
            <a:fillRect/>
          </a:stretch>
        </p:blipFill>
        <p:spPr>
          <a:xfrm>
            <a:off x="2426802" y="2281866"/>
            <a:ext cx="8037998" cy="4166363"/>
          </a:xfrm>
          <a:prstGeom prst="rect">
            <a:avLst/>
          </a:prstGeom>
          <a:effectLst>
            <a:glow rad="228600">
              <a:schemeClr val="accent6">
                <a:satMod val="175000"/>
                <a:alpha val="40000"/>
              </a:schemeClr>
            </a:glow>
            <a:outerShdw blurRad="76200" dir="13500000" sy="23000" kx="1200000" algn="br" rotWithShape="0">
              <a:prstClr val="black">
                <a:alpha val="20000"/>
              </a:prstClr>
            </a:outerShdw>
          </a:effectLst>
          <a:scene3d>
            <a:camera prst="orthographicFront"/>
            <a:lightRig rig="threePt" dir="t"/>
          </a:scene3d>
          <a:sp3d>
            <a:bevelT/>
          </a:sp3d>
        </p:spPr>
      </p:pic>
    </p:spTree>
    <p:extLst>
      <p:ext uri="{BB962C8B-B14F-4D97-AF65-F5344CB8AC3E}">
        <p14:creationId xmlns:p14="http://schemas.microsoft.com/office/powerpoint/2010/main" val="4048293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9568873" cy="584775"/>
          </a:xfrm>
          <a:prstGeom prst="rect">
            <a:avLst/>
          </a:prstGeom>
          <a:noFill/>
        </p:spPr>
        <p:txBody>
          <a:bodyPr wrap="square" rtlCol="0">
            <a:spAutoFit/>
          </a:bodyPr>
          <a:lstStyle/>
          <a:p>
            <a:r>
              <a:rPr lang="en-US" sz="3200" b="1" dirty="0" smtClean="0">
                <a:solidFill>
                  <a:schemeClr val="bg1"/>
                </a:solidFill>
                <a:latin typeface="Segoe UI" panose="020B0502040204020203" pitchFamily="34" charset="0"/>
                <a:cs typeface="Segoe UI" panose="020B0502040204020203" pitchFamily="34" charset="0"/>
              </a:rPr>
              <a:t>Q6. Container </a:t>
            </a:r>
            <a:r>
              <a:rPr lang="en-US" sz="3200" b="1" dirty="0">
                <a:solidFill>
                  <a:schemeClr val="bg1"/>
                </a:solidFill>
                <a:latin typeface="Segoe UI" panose="020B0502040204020203" pitchFamily="34" charset="0"/>
                <a:cs typeface="Segoe UI" panose="020B0502040204020203" pitchFamily="34" charset="0"/>
              </a:rPr>
              <a:t>Web Server Creation with Ansible</a:t>
            </a:r>
          </a:p>
        </p:txBody>
      </p:sp>
      <p:sp>
        <p:nvSpPr>
          <p:cNvPr id="7" name="Rectangle 6"/>
          <p:cNvSpPr/>
          <p:nvPr/>
        </p:nvSpPr>
        <p:spPr>
          <a:xfrm>
            <a:off x="404899" y="1180642"/>
            <a:ext cx="11582885" cy="5217197"/>
          </a:xfrm>
          <a:prstGeom prst="rect">
            <a:avLst/>
          </a:prstGeom>
          <a:ln>
            <a:solidFill>
              <a:srgbClr val="4472C4">
                <a:lumMod val="50000"/>
              </a:srgbClr>
            </a:solidFill>
          </a:ln>
        </p:spPr>
        <p:txBody>
          <a:bodyPr wrap="square">
            <a:spAutoFit/>
          </a:bodyPr>
          <a:lstStyle/>
          <a:p>
            <a:pPr>
              <a:defRPr/>
            </a:pPr>
            <a:r>
              <a:rPr lang="en-IN" b="1" dirty="0" smtClean="0">
                <a:solidFill>
                  <a:srgbClr val="002060"/>
                </a:solidFill>
                <a:latin typeface="Segoe UI" panose="020B0502040204020203" pitchFamily="34" charset="0"/>
                <a:cs typeface="Segoe UI" panose="020B0502040204020203" pitchFamily="34" charset="0"/>
                <a:sym typeface="Arial"/>
              </a:rPr>
              <a:t>Step-by-Step Process</a:t>
            </a:r>
          </a:p>
          <a:p>
            <a:pPr>
              <a:defRPr/>
            </a:pPr>
            <a:endParaRPr lang="en-IN" b="1" dirty="0" smtClean="0">
              <a:solidFill>
                <a:prstClr val="black"/>
              </a:solidFill>
              <a:latin typeface="Segoe UI" panose="020B0502040204020203" pitchFamily="34" charset="0"/>
              <a:cs typeface="Segoe UI" panose="020B0502040204020203" pitchFamily="34" charset="0"/>
              <a:sym typeface="Arial"/>
            </a:endParaRPr>
          </a:p>
          <a:p>
            <a:pPr marL="342900" indent="-342900">
              <a:lnSpc>
                <a:spcPct val="107000"/>
              </a:lnSpc>
              <a:spcAft>
                <a:spcPts val="800"/>
              </a:spcAft>
              <a:buFont typeface="+mj-lt"/>
              <a:buAutoNum type="arabicPeriod"/>
              <a:tabLst>
                <a:tab pos="228600" algn="l"/>
              </a:tabLst>
              <a:defRPr/>
            </a:pPr>
            <a:r>
              <a:rPr lang="en-US" b="1"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Run a Container:</a:t>
            </a:r>
            <a:r>
              <a:rPr lang="en-US"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 </a:t>
            </a:r>
            <a:r>
              <a:rPr lang="en-US"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Start a container to create an isolated environment.</a:t>
            </a:r>
            <a:endParaRPr lang="en-IN"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endParaRPr>
          </a:p>
          <a:p>
            <a:pPr marL="342900" indent="-342900">
              <a:lnSpc>
                <a:spcPct val="107000"/>
              </a:lnSpc>
              <a:spcAft>
                <a:spcPts val="800"/>
              </a:spcAft>
              <a:buFont typeface="+mj-lt"/>
              <a:buAutoNum type="arabicPeriod"/>
              <a:tabLst>
                <a:tab pos="228600" algn="l"/>
              </a:tabLst>
              <a:defRPr/>
            </a:pPr>
            <a:r>
              <a:rPr lang="en-US" b="1"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Install </a:t>
            </a:r>
            <a:r>
              <a:rPr lang="en-US" b="1" dirty="0" err="1"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OpenSSH</a:t>
            </a:r>
            <a:r>
              <a:rPr lang="en-US" b="1"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 Server:</a:t>
            </a:r>
            <a:r>
              <a:rPr lang="en-US"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 </a:t>
            </a:r>
            <a:r>
              <a:rPr lang="en-US"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Install the </a:t>
            </a:r>
            <a:r>
              <a:rPr lang="en-US" dirty="0" err="1"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OpenSSH</a:t>
            </a:r>
            <a:r>
              <a:rPr lang="en-US"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 server within the container: </a:t>
            </a:r>
            <a:r>
              <a:rPr lang="en-US" b="1"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apt-get install -y </a:t>
            </a:r>
            <a:r>
              <a:rPr lang="en-US" b="1" dirty="0" err="1"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openssh</a:t>
            </a:r>
            <a:r>
              <a:rPr lang="en-US" b="1"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-server</a:t>
            </a:r>
            <a:endParaRPr lang="en-IN"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endParaRPr>
          </a:p>
          <a:p>
            <a:pPr marL="342900" indent="-342900">
              <a:lnSpc>
                <a:spcPct val="107000"/>
              </a:lnSpc>
              <a:spcAft>
                <a:spcPts val="800"/>
              </a:spcAft>
              <a:buFont typeface="+mj-lt"/>
              <a:buAutoNum type="arabicPeriod"/>
              <a:tabLst>
                <a:tab pos="228600" algn="l"/>
              </a:tabLst>
              <a:defRPr/>
            </a:pPr>
            <a:r>
              <a:rPr lang="en-US" b="1"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Modify SSH Configuration File:</a:t>
            </a:r>
            <a:r>
              <a:rPr lang="en-US"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 </a:t>
            </a:r>
            <a:r>
              <a:rPr lang="en-US"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Navigate to the /</a:t>
            </a:r>
            <a:r>
              <a:rPr lang="en-US" dirty="0" err="1"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etc</a:t>
            </a:r>
            <a:r>
              <a:rPr lang="en-US"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a:t>
            </a:r>
            <a:r>
              <a:rPr lang="en-US" dirty="0" err="1"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ssh</a:t>
            </a:r>
            <a:r>
              <a:rPr lang="en-US"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a:t>
            </a:r>
            <a:r>
              <a:rPr lang="en-US" dirty="0" err="1"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sshd_config</a:t>
            </a:r>
            <a:r>
              <a:rPr lang="en-US"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 file within the container.  Locate line number 33 and change the entry from </a:t>
            </a:r>
            <a:r>
              <a:rPr lang="en-US" b="1"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a:t>
            </a:r>
            <a:r>
              <a:rPr lang="en-US" b="1" dirty="0" err="1"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PermitRootLogin</a:t>
            </a:r>
            <a:r>
              <a:rPr lang="en-US" b="1"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 prohibit-password</a:t>
            </a:r>
            <a:r>
              <a:rPr lang="en-US" b="1"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 </a:t>
            </a:r>
            <a:r>
              <a:rPr lang="en-US"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to </a:t>
            </a:r>
            <a:r>
              <a:rPr lang="en-US" b="1"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a:t>
            </a:r>
            <a:r>
              <a:rPr lang="en-US" b="1" dirty="0" err="1"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PermitRootLogin</a:t>
            </a:r>
            <a:r>
              <a:rPr lang="en-US" b="1"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 yes</a:t>
            </a:r>
            <a:r>
              <a:rPr lang="en-US" b="1"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 </a:t>
            </a:r>
            <a:r>
              <a:rPr lang="en-US"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within the </a:t>
            </a:r>
            <a:r>
              <a:rPr lang="en-US" dirty="0" err="1"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sshd_config</a:t>
            </a:r>
            <a:r>
              <a:rPr lang="en-US"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 file.</a:t>
            </a:r>
            <a:endParaRPr lang="en-IN"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endParaRPr>
          </a:p>
          <a:p>
            <a:pPr marL="342900" indent="-342900">
              <a:lnSpc>
                <a:spcPct val="107000"/>
              </a:lnSpc>
              <a:spcAft>
                <a:spcPts val="800"/>
              </a:spcAft>
              <a:buFont typeface="+mj-lt"/>
              <a:buAutoNum type="arabicPeriod"/>
              <a:tabLst>
                <a:tab pos="228600" algn="l"/>
              </a:tabLst>
              <a:defRPr/>
            </a:pPr>
            <a:r>
              <a:rPr lang="en-US" b="1"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Start SSH Service:</a:t>
            </a:r>
            <a:r>
              <a:rPr lang="en-US"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 </a:t>
            </a:r>
            <a:r>
              <a:rPr lang="en-US"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Activate the SSH service within the container.  </a:t>
            </a:r>
            <a:r>
              <a:rPr lang="en-US" b="1" dirty="0" err="1"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sudo</a:t>
            </a:r>
            <a:r>
              <a:rPr lang="en-US" b="1"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 service </a:t>
            </a:r>
            <a:r>
              <a:rPr lang="en-US" b="1" dirty="0" err="1"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ssh</a:t>
            </a:r>
            <a:r>
              <a:rPr lang="en-US" b="1"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 restart</a:t>
            </a:r>
            <a:r>
              <a:rPr lang="en-US" b="1"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 </a:t>
            </a:r>
            <a:r>
              <a:rPr lang="en-US"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Check the status of </a:t>
            </a:r>
            <a:r>
              <a:rPr lang="en-US" dirty="0" err="1"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ssh</a:t>
            </a:r>
            <a:r>
              <a:rPr lang="en-US"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 service</a:t>
            </a:r>
            <a:r>
              <a:rPr lang="en-US" b="1"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 </a:t>
            </a:r>
            <a:r>
              <a:rPr lang="en-US" b="1"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service </a:t>
            </a:r>
            <a:r>
              <a:rPr lang="en-US" b="1" dirty="0" err="1"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ssh</a:t>
            </a:r>
            <a:r>
              <a:rPr lang="en-US" b="1"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 status</a:t>
            </a:r>
            <a:r>
              <a:rPr lang="en-US"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 </a:t>
            </a:r>
            <a:endParaRPr lang="en-IN"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endParaRPr>
          </a:p>
          <a:p>
            <a:pPr marL="342900" indent="-342900">
              <a:lnSpc>
                <a:spcPct val="107000"/>
              </a:lnSpc>
              <a:spcAft>
                <a:spcPts val="800"/>
              </a:spcAft>
              <a:buFont typeface="+mj-lt"/>
              <a:buAutoNum type="arabicPeriod"/>
              <a:tabLst>
                <a:tab pos="228600" algn="l"/>
              </a:tabLst>
              <a:defRPr/>
            </a:pPr>
            <a:r>
              <a:rPr lang="en-US" b="1"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Verify Communication:</a:t>
            </a:r>
            <a:r>
              <a:rPr lang="en-US"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 </a:t>
            </a:r>
            <a:r>
              <a:rPr lang="en-US"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Ensure proper communication between the host and the container.</a:t>
            </a:r>
            <a:endParaRPr lang="en-IN"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endParaRPr>
          </a:p>
          <a:p>
            <a:pPr marL="342900" indent="-342900">
              <a:lnSpc>
                <a:spcPct val="107000"/>
              </a:lnSpc>
              <a:spcAft>
                <a:spcPts val="800"/>
              </a:spcAft>
              <a:buFont typeface="+mj-lt"/>
              <a:buAutoNum type="arabicPeriod"/>
              <a:tabLst>
                <a:tab pos="228600" algn="l"/>
              </a:tabLst>
              <a:defRPr/>
            </a:pPr>
            <a:r>
              <a:rPr lang="en-IN"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Create </a:t>
            </a:r>
            <a:r>
              <a:rPr lang="en-IN" b="1" dirty="0" err="1"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ssh</a:t>
            </a:r>
            <a:r>
              <a:rPr lang="en-IN" b="1"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 key </a:t>
            </a:r>
            <a:r>
              <a:rPr lang="en-IN"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in the host.</a:t>
            </a:r>
          </a:p>
          <a:p>
            <a:pPr marL="342900" indent="-342900">
              <a:lnSpc>
                <a:spcPct val="107000"/>
              </a:lnSpc>
              <a:spcAft>
                <a:spcPts val="800"/>
              </a:spcAft>
              <a:buFont typeface="+mj-lt"/>
              <a:buAutoNum type="arabicPeriod"/>
              <a:tabLst>
                <a:tab pos="228600" algn="l"/>
              </a:tabLst>
              <a:defRPr/>
            </a:pPr>
            <a:r>
              <a:rPr lang="en-US" b="1"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Copy SSH Public Key:</a:t>
            </a:r>
            <a:r>
              <a:rPr lang="en-US"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 </a:t>
            </a:r>
            <a:r>
              <a:rPr lang="en-US"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Transfer the SSH public key from the host to the container by executing: </a:t>
            </a:r>
            <a:r>
              <a:rPr lang="en-IN" b="1" dirty="0" err="1"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ssh</a:t>
            </a:r>
            <a:r>
              <a:rPr lang="en-IN" b="1"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-copy-id root@172.17.0.2</a:t>
            </a:r>
            <a:r>
              <a:rPr lang="en-US"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 </a:t>
            </a:r>
            <a:endParaRPr lang="en-IN"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endParaRPr>
          </a:p>
          <a:p>
            <a:pPr marL="342900" indent="-342900">
              <a:lnSpc>
                <a:spcPct val="107000"/>
              </a:lnSpc>
              <a:spcAft>
                <a:spcPts val="800"/>
              </a:spcAft>
              <a:buFont typeface="+mj-lt"/>
              <a:buAutoNum type="arabicPeriod"/>
              <a:tabLst>
                <a:tab pos="228600" algn="l"/>
              </a:tabLst>
              <a:defRPr/>
            </a:pPr>
            <a:r>
              <a:rPr lang="en-US" b="1" dirty="0" smtClean="0">
                <a:solidFill>
                  <a:srgbClr val="C00000"/>
                </a:solidFill>
                <a:latin typeface="Segoe UI" panose="020B0502040204020203" pitchFamily="34" charset="0"/>
                <a:ea typeface="Calibri" panose="020F0502020204030204" pitchFamily="34" charset="0"/>
                <a:cs typeface="Segoe UI" panose="020B0502040204020203" pitchFamily="34" charset="0"/>
                <a:sym typeface="Arial"/>
              </a:rPr>
              <a:t>Install Python:</a:t>
            </a:r>
            <a:r>
              <a:rPr lang="en-US"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 Install Python within the container and execute the command 'apt update' to update the package.</a:t>
            </a:r>
            <a:endParaRPr lang="en-IN"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endParaRPr>
          </a:p>
        </p:txBody>
      </p:sp>
    </p:spTree>
    <p:extLst>
      <p:ext uri="{BB962C8B-B14F-4D97-AF65-F5344CB8AC3E}">
        <p14:creationId xmlns:p14="http://schemas.microsoft.com/office/powerpoint/2010/main" val="38618216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9568873" cy="584775"/>
          </a:xfrm>
          <a:prstGeom prst="rect">
            <a:avLst/>
          </a:prstGeom>
          <a:noFill/>
        </p:spPr>
        <p:txBody>
          <a:bodyPr wrap="square" rtlCol="0">
            <a:spAutoFit/>
          </a:bodyPr>
          <a:lstStyle/>
          <a:p>
            <a:r>
              <a:rPr lang="en-US" sz="3200" b="1" dirty="0" smtClean="0">
                <a:solidFill>
                  <a:schemeClr val="bg1"/>
                </a:solidFill>
                <a:latin typeface="Segoe UI" panose="020B0502040204020203" pitchFamily="34" charset="0"/>
                <a:cs typeface="Segoe UI" panose="020B0502040204020203" pitchFamily="34" charset="0"/>
              </a:rPr>
              <a:t>Q6. Container </a:t>
            </a:r>
            <a:r>
              <a:rPr lang="en-US" sz="3200" b="1" dirty="0">
                <a:solidFill>
                  <a:schemeClr val="bg1"/>
                </a:solidFill>
                <a:latin typeface="Segoe UI" panose="020B0502040204020203" pitchFamily="34" charset="0"/>
                <a:cs typeface="Segoe UI" panose="020B0502040204020203" pitchFamily="34" charset="0"/>
              </a:rPr>
              <a:t>Web Server Creation with Ansible</a:t>
            </a:r>
          </a:p>
        </p:txBody>
      </p:sp>
      <p:sp>
        <p:nvSpPr>
          <p:cNvPr id="2" name="Rectangle 1"/>
          <p:cNvSpPr/>
          <p:nvPr/>
        </p:nvSpPr>
        <p:spPr>
          <a:xfrm>
            <a:off x="178638" y="949733"/>
            <a:ext cx="10501745" cy="646331"/>
          </a:xfrm>
          <a:prstGeom prst="rect">
            <a:avLst/>
          </a:prstGeom>
          <a:ln>
            <a:solidFill>
              <a:srgbClr val="C00000"/>
            </a:solidFill>
          </a:ln>
        </p:spPr>
        <p:txBody>
          <a:bodyPr wrap="square">
            <a:spAutoFit/>
          </a:bodyPr>
          <a:lstStyle/>
          <a:p>
            <a:r>
              <a:rPr lang="en-IN" dirty="0"/>
              <a:t>[</a:t>
            </a:r>
            <a:r>
              <a:rPr lang="en-IN" dirty="0" err="1"/>
              <a:t>myhosts</a:t>
            </a:r>
            <a:r>
              <a:rPr lang="en-IN" dirty="0"/>
              <a:t>]</a:t>
            </a:r>
          </a:p>
          <a:p>
            <a:r>
              <a:rPr lang="en-IN" dirty="0"/>
              <a:t>172.17.0.2  </a:t>
            </a:r>
            <a:r>
              <a:rPr lang="en-IN" dirty="0" err="1"/>
              <a:t>ansible_ssh_user</a:t>
            </a:r>
            <a:r>
              <a:rPr lang="en-IN" dirty="0"/>
              <a:t>=root </a:t>
            </a:r>
            <a:r>
              <a:rPr lang="en-IN" dirty="0" err="1"/>
              <a:t>ansible_ssh_pass</a:t>
            </a:r>
            <a:r>
              <a:rPr lang="en-IN" dirty="0"/>
              <a:t>=root123 </a:t>
            </a:r>
            <a:r>
              <a:rPr lang="en-IN" dirty="0" err="1"/>
              <a:t>ansible_python_interpreter</a:t>
            </a:r>
            <a:r>
              <a:rPr lang="en-IN" dirty="0"/>
              <a:t>=/</a:t>
            </a:r>
            <a:r>
              <a:rPr lang="en-IN" dirty="0" err="1"/>
              <a:t>usr</a:t>
            </a:r>
            <a:r>
              <a:rPr lang="en-IN" dirty="0"/>
              <a:t>/bin/python3</a:t>
            </a:r>
          </a:p>
        </p:txBody>
      </p:sp>
      <p:sp>
        <p:nvSpPr>
          <p:cNvPr id="3" name="Rectangle 2"/>
          <p:cNvSpPr/>
          <p:nvPr/>
        </p:nvSpPr>
        <p:spPr>
          <a:xfrm>
            <a:off x="178638" y="1696648"/>
            <a:ext cx="5621798" cy="4924425"/>
          </a:xfrm>
          <a:prstGeom prst="rect">
            <a:avLst/>
          </a:prstGeom>
          <a:ln>
            <a:solidFill>
              <a:srgbClr val="C00000"/>
            </a:solidFill>
          </a:ln>
        </p:spPr>
        <p:txBody>
          <a:bodyPr wrap="square">
            <a:spAutoFit/>
          </a:bodyPr>
          <a:lstStyle/>
          <a:p>
            <a:r>
              <a:rPr lang="en-US" sz="1600" dirty="0">
                <a:latin typeface="Segoe UI" panose="020B0502040204020203" pitchFamily="34" charset="0"/>
                <a:cs typeface="Segoe UI" panose="020B0502040204020203" pitchFamily="34" charset="0"/>
              </a:rPr>
              <a:t>---</a:t>
            </a:r>
          </a:p>
          <a:p>
            <a:r>
              <a:rPr lang="en-US" sz="1600" dirty="0">
                <a:latin typeface="Segoe UI" panose="020B0502040204020203" pitchFamily="34" charset="0"/>
                <a:cs typeface="Segoe UI" panose="020B0502040204020203" pitchFamily="34" charset="0"/>
              </a:rPr>
              <a:t>- name: Web Server Creation</a:t>
            </a:r>
          </a:p>
          <a:p>
            <a:r>
              <a:rPr lang="en-US" sz="1600" dirty="0">
                <a:latin typeface="Segoe UI" panose="020B0502040204020203" pitchFamily="34" charset="0"/>
                <a:cs typeface="Segoe UI" panose="020B0502040204020203" pitchFamily="34" charset="0"/>
              </a:rPr>
              <a:t>  hosts: </a:t>
            </a:r>
            <a:r>
              <a:rPr lang="en-US" sz="1600" dirty="0" err="1">
                <a:latin typeface="Segoe UI" panose="020B0502040204020203" pitchFamily="34" charset="0"/>
                <a:cs typeface="Segoe UI" panose="020B0502040204020203" pitchFamily="34" charset="0"/>
              </a:rPr>
              <a:t>myhosts</a:t>
            </a:r>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remote_user</a:t>
            </a:r>
            <a:r>
              <a:rPr lang="en-US" sz="1600" dirty="0">
                <a:latin typeface="Segoe UI" panose="020B0502040204020203" pitchFamily="34" charset="0"/>
                <a:cs typeface="Segoe UI" panose="020B0502040204020203" pitchFamily="34" charset="0"/>
              </a:rPr>
              <a:t>: root</a:t>
            </a:r>
          </a:p>
          <a:p>
            <a:r>
              <a:rPr lang="en-US" sz="1600" dirty="0">
                <a:latin typeface="Segoe UI" panose="020B0502040204020203" pitchFamily="34" charset="0"/>
                <a:cs typeface="Segoe UI" panose="020B0502040204020203" pitchFamily="34" charset="0"/>
              </a:rPr>
              <a:t>  become: true</a:t>
            </a:r>
          </a:p>
          <a:p>
            <a:r>
              <a:rPr lang="en-US" sz="1600" dirty="0">
                <a:latin typeface="Segoe UI" panose="020B0502040204020203" pitchFamily="34" charset="0"/>
                <a:cs typeface="Segoe UI" panose="020B0502040204020203" pitchFamily="34" charset="0"/>
              </a:rPr>
              <a:t>  tasks:</a:t>
            </a:r>
          </a:p>
          <a:p>
            <a:r>
              <a:rPr lang="en-US" sz="1600" dirty="0">
                <a:latin typeface="Segoe UI" panose="020B0502040204020203" pitchFamily="34" charset="0"/>
                <a:cs typeface="Segoe UI" panose="020B0502040204020203" pitchFamily="34" charset="0"/>
              </a:rPr>
              <a:t>    - name: Install Apache2</a:t>
            </a:r>
          </a:p>
          <a:p>
            <a:r>
              <a:rPr lang="en-US" sz="1600" dirty="0">
                <a:latin typeface="Segoe UI" panose="020B0502040204020203" pitchFamily="34" charset="0"/>
                <a:cs typeface="Segoe UI" panose="020B0502040204020203" pitchFamily="34" charset="0"/>
              </a:rPr>
              <a:t>      apt:</a:t>
            </a:r>
          </a:p>
          <a:p>
            <a:r>
              <a:rPr lang="en-US" sz="1600" dirty="0">
                <a:latin typeface="Segoe UI" panose="020B0502040204020203" pitchFamily="34" charset="0"/>
                <a:cs typeface="Segoe UI" panose="020B0502040204020203" pitchFamily="34" charset="0"/>
              </a:rPr>
              <a:t>        name: apache2</a:t>
            </a:r>
          </a:p>
          <a:p>
            <a:r>
              <a:rPr lang="en-US" sz="1600" dirty="0">
                <a:latin typeface="Segoe UI" panose="020B0502040204020203" pitchFamily="34" charset="0"/>
                <a:cs typeface="Segoe UI" panose="020B0502040204020203" pitchFamily="34" charset="0"/>
              </a:rPr>
              <a:t>        state: latest</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 name: Create content</a:t>
            </a:r>
          </a:p>
          <a:p>
            <a:r>
              <a:rPr lang="en-US" sz="1600" dirty="0">
                <a:latin typeface="Segoe UI" panose="020B0502040204020203" pitchFamily="34" charset="0"/>
                <a:cs typeface="Segoe UI" panose="020B0502040204020203" pitchFamily="34" charset="0"/>
              </a:rPr>
              <a:t>      copy:</a:t>
            </a:r>
          </a:p>
          <a:p>
            <a:r>
              <a:rPr lang="en-US" sz="1600" dirty="0">
                <a:latin typeface="Segoe UI" panose="020B0502040204020203" pitchFamily="34" charset="0"/>
                <a:cs typeface="Segoe UI" panose="020B0502040204020203" pitchFamily="34" charset="0"/>
              </a:rPr>
              <a:t>        content: "Congratulations, your webserver is working...."</a:t>
            </a:r>
          </a:p>
          <a:p>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dest</a:t>
            </a:r>
            <a:r>
              <a:rPr lang="en-US" sz="1600" dirty="0">
                <a:latin typeface="Segoe UI" panose="020B0502040204020203" pitchFamily="34" charset="0"/>
                <a:cs typeface="Segoe UI" panose="020B0502040204020203" pitchFamily="34" charset="0"/>
              </a:rPr>
              <a:t>: /</a:t>
            </a:r>
            <a:r>
              <a:rPr lang="en-US" sz="1600" dirty="0" err="1">
                <a:latin typeface="Segoe UI" panose="020B0502040204020203" pitchFamily="34" charset="0"/>
                <a:cs typeface="Segoe UI" panose="020B0502040204020203" pitchFamily="34" charset="0"/>
              </a:rPr>
              <a:t>var</a:t>
            </a:r>
            <a:r>
              <a:rPr lang="en-US" sz="1600" dirty="0">
                <a:latin typeface="Segoe UI" panose="020B0502040204020203" pitchFamily="34" charset="0"/>
                <a:cs typeface="Segoe UI" panose="020B0502040204020203" pitchFamily="34" charset="0"/>
              </a:rPr>
              <a:t>/www/html/index.html</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 name: Start Apache2</a:t>
            </a:r>
          </a:p>
          <a:p>
            <a:r>
              <a:rPr lang="en-US" sz="1600" dirty="0">
                <a:latin typeface="Segoe UI" panose="020B0502040204020203" pitchFamily="34" charset="0"/>
                <a:cs typeface="Segoe UI" panose="020B0502040204020203" pitchFamily="34" charset="0"/>
              </a:rPr>
              <a:t>      shell: |</a:t>
            </a:r>
          </a:p>
          <a:p>
            <a:r>
              <a:rPr lang="en-US" sz="1600" dirty="0">
                <a:latin typeface="Segoe UI" panose="020B0502040204020203" pitchFamily="34" charset="0"/>
                <a:cs typeface="Segoe UI" panose="020B0502040204020203" pitchFamily="34" charset="0"/>
              </a:rPr>
              <a:t>        service apache2 start</a:t>
            </a:r>
            <a:endParaRPr lang="en-IN" sz="1600" dirty="0">
              <a:latin typeface="Segoe UI" panose="020B0502040204020203" pitchFamily="34" charset="0"/>
              <a:cs typeface="Segoe UI" panose="020B0502040204020203" pitchFamily="34" charset="0"/>
            </a:endParaRPr>
          </a:p>
        </p:txBody>
      </p:sp>
      <p:pic>
        <p:nvPicPr>
          <p:cNvPr id="4" name="Picture 3"/>
          <p:cNvPicPr>
            <a:picLocks noChangeAspect="1"/>
          </p:cNvPicPr>
          <p:nvPr/>
        </p:nvPicPr>
        <p:blipFill>
          <a:blip r:embed="rId3"/>
          <a:stretch>
            <a:fillRect/>
          </a:stretch>
        </p:blipFill>
        <p:spPr>
          <a:xfrm>
            <a:off x="6068290" y="4225895"/>
            <a:ext cx="5820716" cy="1962468"/>
          </a:xfrm>
          <a:prstGeom prst="rect">
            <a:avLst/>
          </a:prstGeom>
        </p:spPr>
      </p:pic>
      <p:sp>
        <p:nvSpPr>
          <p:cNvPr id="9" name="Rectangle 8"/>
          <p:cNvSpPr/>
          <p:nvPr/>
        </p:nvSpPr>
        <p:spPr>
          <a:xfrm>
            <a:off x="6068290" y="2001652"/>
            <a:ext cx="5820716" cy="1477328"/>
          </a:xfrm>
          <a:prstGeom prst="rect">
            <a:avLst/>
          </a:prstGeom>
          <a:ln>
            <a:solidFill>
              <a:srgbClr val="C00000"/>
            </a:solidFill>
          </a:ln>
        </p:spPr>
        <p:txBody>
          <a:bodyPr wrap="square">
            <a:spAutoFit/>
          </a:bodyPr>
          <a:lstStyle/>
          <a:p>
            <a:pPr marL="342900" marR="0" lvl="0" indent="-342900" defTabSz="914400" eaLnBrk="1" fontAlgn="auto" latinLnBrk="0" hangingPunct="1">
              <a:lnSpc>
                <a:spcPct val="100000"/>
              </a:lnSpc>
              <a:spcBef>
                <a:spcPts val="0"/>
              </a:spcBef>
              <a:spcAft>
                <a:spcPts val="0"/>
              </a:spcAft>
              <a:buClrTx/>
              <a:buSzTx/>
              <a:buFont typeface="+mj-lt"/>
              <a:buAutoNum type="arabicPeriod" startAt="9"/>
              <a:tabLst/>
              <a:defRPr/>
            </a:pPr>
            <a:r>
              <a:rPr kumimoji="0" lang="en-US" b="1" i="0" u="none" strike="noStrike" kern="1200" cap="none" spc="0" normalizeH="0" baseline="0" noProof="0" dirty="0" smtClean="0">
                <a:ln>
                  <a:noFill/>
                </a:ln>
                <a:solidFill>
                  <a:srgbClr val="C00000"/>
                </a:solidFill>
                <a:effectLst/>
                <a:uLnTx/>
                <a:uFillTx/>
                <a:latin typeface="Segoe UI" panose="020B0502040204020203" pitchFamily="34" charset="0"/>
                <a:ea typeface="+mn-ea"/>
                <a:cs typeface="Segoe UI" panose="020B0502040204020203" pitchFamily="34" charset="0"/>
              </a:rPr>
              <a:t>Run Playbook from Host</a:t>
            </a:r>
            <a:r>
              <a:rPr kumimoji="0" lang="en-US"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a:t>
            </a:r>
            <a:r>
              <a:rPr kumimoji="0" lang="en-US" b="1"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a:t>
            </a:r>
            <a:r>
              <a:rPr kumimoji="0" lang="en-US" b="1"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ansible</a:t>
            </a:r>
            <a:r>
              <a:rPr kumimoji="0" lang="en-US" b="1"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-playbook -i inventory.ini </a:t>
            </a:r>
            <a:r>
              <a:rPr kumimoji="0" lang="en-US" b="1" i="0" u="none" strike="noStrike" kern="1200" cap="none" spc="0" normalizeH="0" baseline="0" noProof="0" dirty="0" err="1" smtClean="0">
                <a:ln>
                  <a:noFill/>
                </a:ln>
                <a:solidFill>
                  <a:prstClr val="black"/>
                </a:solidFill>
                <a:effectLst/>
                <a:uLnTx/>
                <a:uFillTx/>
                <a:latin typeface="Segoe UI" panose="020B0502040204020203" pitchFamily="34" charset="0"/>
                <a:ea typeface="+mn-ea"/>
                <a:cs typeface="Segoe UI" panose="020B0502040204020203" pitchFamily="34" charset="0"/>
              </a:rPr>
              <a:t>playbool.yml</a:t>
            </a:r>
            <a:endParaRPr kumimoji="0" lang="en-US" b="1"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endParaRPr>
          </a:p>
          <a:p>
            <a:pPr marL="800100" marR="0" lvl="1" indent="-342900" defTabSz="914400" eaLnBrk="1" fontAlgn="auto" latinLnBrk="0" hangingPunct="1">
              <a:lnSpc>
                <a:spcPct val="100000"/>
              </a:lnSpc>
              <a:spcBef>
                <a:spcPts val="0"/>
              </a:spcBef>
              <a:spcAft>
                <a:spcPts val="0"/>
              </a:spcAft>
              <a:buClrTx/>
              <a:buSzTx/>
              <a:buFont typeface="+mj-lt"/>
              <a:buAutoNum type="arabicPeriod" startAt="9"/>
              <a:tabLst/>
              <a:defRPr/>
            </a:pPr>
            <a:endParaRPr kumimoji="0" lang="en-US"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endParaRPr>
          </a:p>
          <a:p>
            <a:pPr marL="342900" marR="0" lvl="0" indent="-342900" defTabSz="914400" eaLnBrk="1" fontAlgn="auto" latinLnBrk="0" hangingPunct="1">
              <a:lnSpc>
                <a:spcPct val="100000"/>
              </a:lnSpc>
              <a:spcBef>
                <a:spcPts val="0"/>
              </a:spcBef>
              <a:spcAft>
                <a:spcPts val="0"/>
              </a:spcAft>
              <a:buClrTx/>
              <a:buSzTx/>
              <a:buFont typeface="+mj-lt"/>
              <a:buAutoNum type="arabicPeriod" startAt="9"/>
              <a:tabLst/>
              <a:defRPr/>
            </a:pPr>
            <a:r>
              <a:rPr kumimoji="0" lang="en-US" b="1" i="0" u="none" strike="noStrike" kern="1200" cap="none" spc="0" normalizeH="0" baseline="0" noProof="0" dirty="0" smtClean="0">
                <a:ln>
                  <a:noFill/>
                </a:ln>
                <a:solidFill>
                  <a:srgbClr val="C00000"/>
                </a:solidFill>
                <a:effectLst/>
                <a:uLnTx/>
                <a:uFillTx/>
                <a:latin typeface="Segoe UI" panose="020B0502040204020203" pitchFamily="34" charset="0"/>
                <a:ea typeface="+mn-ea"/>
                <a:cs typeface="Segoe UI" panose="020B0502040204020203" pitchFamily="34" charset="0"/>
              </a:rPr>
              <a:t>Access </a:t>
            </a:r>
            <a:r>
              <a:rPr kumimoji="0" lang="en-US" b="1" i="0" u="none" strike="noStrike" kern="1200" cap="none" spc="0" normalizeH="0" baseline="0" noProof="0" dirty="0" smtClean="0">
                <a:ln>
                  <a:noFill/>
                </a:ln>
                <a:solidFill>
                  <a:srgbClr val="C00000"/>
                </a:solidFill>
                <a:effectLst/>
                <a:uLnTx/>
                <a:uFillTx/>
                <a:latin typeface="Segoe UI" panose="020B0502040204020203" pitchFamily="34" charset="0"/>
                <a:ea typeface="+mn-ea"/>
                <a:cs typeface="Segoe UI" panose="020B0502040204020203" pitchFamily="34" charset="0"/>
              </a:rPr>
              <a:t>the container's IP address</a:t>
            </a:r>
            <a:r>
              <a:rPr kumimoji="0" lang="en-US" b="0" i="0" u="none" strike="noStrike" kern="1200" cap="none" spc="0" normalizeH="0" baseline="0" noProof="0" dirty="0" smtClean="0">
                <a:ln>
                  <a:noFill/>
                </a:ln>
                <a:solidFill>
                  <a:prstClr val="black"/>
                </a:solidFill>
                <a:effectLst/>
                <a:uLnTx/>
                <a:uFillTx/>
                <a:latin typeface="Segoe UI" panose="020B0502040204020203" pitchFamily="34" charset="0"/>
                <a:ea typeface="+mn-ea"/>
                <a:cs typeface="Segoe UI" panose="020B0502040204020203" pitchFamily="34" charset="0"/>
              </a:rPr>
              <a:t> through a web browser and verify the displayed content.</a:t>
            </a:r>
          </a:p>
        </p:txBody>
      </p:sp>
      <p:sp>
        <p:nvSpPr>
          <p:cNvPr id="10" name="TextBox 9"/>
          <p:cNvSpPr txBox="1"/>
          <p:nvPr/>
        </p:nvSpPr>
        <p:spPr>
          <a:xfrm>
            <a:off x="10613580" y="1006029"/>
            <a:ext cx="1477819"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a:t>i</a:t>
            </a:r>
            <a:r>
              <a:rPr lang="en-US" b="1" dirty="0" smtClean="0"/>
              <a:t>nventory.ini</a:t>
            </a:r>
            <a:endParaRPr lang="en-IN" b="1" dirty="0"/>
          </a:p>
        </p:txBody>
      </p:sp>
      <p:sp>
        <p:nvSpPr>
          <p:cNvPr id="11" name="TextBox 10"/>
          <p:cNvSpPr txBox="1"/>
          <p:nvPr/>
        </p:nvSpPr>
        <p:spPr>
          <a:xfrm>
            <a:off x="3888746" y="2815720"/>
            <a:ext cx="1477819"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err="1"/>
              <a:t>p</a:t>
            </a:r>
            <a:r>
              <a:rPr lang="en-US" b="1" dirty="0" err="1" smtClean="0"/>
              <a:t>laybook.yml</a:t>
            </a:r>
            <a:endParaRPr lang="en-IN" b="1" dirty="0"/>
          </a:p>
        </p:txBody>
      </p:sp>
    </p:spTree>
    <p:extLst>
      <p:ext uri="{BB962C8B-B14F-4D97-AF65-F5344CB8AC3E}">
        <p14:creationId xmlns:p14="http://schemas.microsoft.com/office/powerpoint/2010/main" val="565586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9568873" cy="584775"/>
          </a:xfrm>
          <a:prstGeom prst="rect">
            <a:avLst/>
          </a:prstGeom>
          <a:noFill/>
        </p:spPr>
        <p:txBody>
          <a:bodyPr wrap="square" rtlCol="0">
            <a:spAutoFit/>
          </a:bodyPr>
          <a:lstStyle/>
          <a:p>
            <a:r>
              <a:rPr lang="en-US" sz="3200" b="1" dirty="0" smtClean="0">
                <a:solidFill>
                  <a:schemeClr val="bg1"/>
                </a:solidFill>
                <a:latin typeface="Segoe UI" panose="020B0502040204020203" pitchFamily="34" charset="0"/>
                <a:cs typeface="Segoe UI" panose="020B0502040204020203" pitchFamily="34" charset="0"/>
              </a:rPr>
              <a:t>Q7. Demonstrate </a:t>
            </a:r>
            <a:r>
              <a:rPr lang="en-US" sz="3200" b="1" dirty="0">
                <a:solidFill>
                  <a:schemeClr val="bg1"/>
                </a:solidFill>
                <a:latin typeface="Segoe UI" panose="020B0502040204020203" pitchFamily="34" charset="0"/>
                <a:cs typeface="Segoe UI" panose="020B0502040204020203" pitchFamily="34" charset="0"/>
              </a:rPr>
              <a:t>Variable Types in Ansible</a:t>
            </a:r>
            <a:endParaRPr lang="en-IN" sz="3200" b="1" dirty="0">
              <a:solidFill>
                <a:schemeClr val="bg1"/>
              </a:solidFill>
              <a:latin typeface="Segoe UI" panose="020B0502040204020203" pitchFamily="34" charset="0"/>
              <a:cs typeface="Segoe UI" panose="020B0502040204020203" pitchFamily="34" charset="0"/>
            </a:endParaRPr>
          </a:p>
        </p:txBody>
      </p:sp>
      <p:sp>
        <p:nvSpPr>
          <p:cNvPr id="2" name="Rectangle 1"/>
          <p:cNvSpPr/>
          <p:nvPr/>
        </p:nvSpPr>
        <p:spPr>
          <a:xfrm>
            <a:off x="3836238" y="1019888"/>
            <a:ext cx="5769580" cy="923330"/>
          </a:xfrm>
          <a:prstGeom prst="rect">
            <a:avLst/>
          </a:prstGeom>
          <a:ln>
            <a:solidFill>
              <a:srgbClr val="C00000"/>
            </a:solidFill>
          </a:ln>
        </p:spPr>
        <p:txBody>
          <a:bodyPr wrap="square">
            <a:spAutoFit/>
          </a:bodyPr>
          <a:lstStyle/>
          <a:p>
            <a:r>
              <a:rPr lang="en-IN" dirty="0">
                <a:latin typeface="Segoe UI" panose="020B0502040204020203" pitchFamily="34" charset="0"/>
                <a:cs typeface="Segoe UI" panose="020B0502040204020203" pitchFamily="34" charset="0"/>
              </a:rPr>
              <a:t>[</a:t>
            </a:r>
            <a:r>
              <a:rPr lang="en-IN" dirty="0" err="1">
                <a:latin typeface="Segoe UI" panose="020B0502040204020203" pitchFamily="34" charset="0"/>
                <a:cs typeface="Segoe UI" panose="020B0502040204020203" pitchFamily="34" charset="0"/>
              </a:rPr>
              <a:t>myhosts</a:t>
            </a:r>
            <a:r>
              <a:rPr lang="en-IN" dirty="0">
                <a:latin typeface="Segoe UI" panose="020B0502040204020203" pitchFamily="34" charset="0"/>
                <a:cs typeface="Segoe UI" panose="020B0502040204020203" pitchFamily="34" charset="0"/>
              </a:rPr>
              <a:t>]</a:t>
            </a:r>
          </a:p>
          <a:p>
            <a:r>
              <a:rPr lang="en-IN" dirty="0">
                <a:latin typeface="Segoe UI" panose="020B0502040204020203" pitchFamily="34" charset="0"/>
                <a:cs typeface="Segoe UI" panose="020B0502040204020203" pitchFamily="34" charset="0"/>
              </a:rPr>
              <a:t>localhost </a:t>
            </a:r>
            <a:r>
              <a:rPr lang="en-IN" dirty="0" err="1">
                <a:latin typeface="Segoe UI" panose="020B0502040204020203" pitchFamily="34" charset="0"/>
                <a:cs typeface="Segoe UI" panose="020B0502040204020203" pitchFamily="34" charset="0"/>
              </a:rPr>
              <a:t>ansible_python_interpreter</a:t>
            </a:r>
            <a:r>
              <a:rPr lang="en-IN" dirty="0">
                <a:latin typeface="Segoe UI" panose="020B0502040204020203" pitchFamily="34" charset="0"/>
                <a:cs typeface="Segoe UI" panose="020B0502040204020203" pitchFamily="34" charset="0"/>
              </a:rPr>
              <a:t>=/</a:t>
            </a:r>
            <a:r>
              <a:rPr lang="en-IN" dirty="0" err="1">
                <a:latin typeface="Segoe UI" panose="020B0502040204020203" pitchFamily="34" charset="0"/>
                <a:cs typeface="Segoe UI" panose="020B0502040204020203" pitchFamily="34" charset="0"/>
              </a:rPr>
              <a:t>usr</a:t>
            </a:r>
            <a:r>
              <a:rPr lang="en-IN" dirty="0">
                <a:latin typeface="Segoe UI" panose="020B0502040204020203" pitchFamily="34" charset="0"/>
                <a:cs typeface="Segoe UI" panose="020B0502040204020203" pitchFamily="34" charset="0"/>
              </a:rPr>
              <a:t>/bin/python3</a:t>
            </a:r>
          </a:p>
          <a:p>
            <a:r>
              <a:rPr lang="en-IN" dirty="0">
                <a:latin typeface="Segoe UI" panose="020B0502040204020203" pitchFamily="34" charset="0"/>
                <a:cs typeface="Segoe UI" panose="020B0502040204020203" pitchFamily="34" charset="0"/>
              </a:rPr>
              <a:t>localhost </a:t>
            </a:r>
            <a:r>
              <a:rPr lang="en-IN" dirty="0" err="1">
                <a:latin typeface="Segoe UI" panose="020B0502040204020203" pitchFamily="34" charset="0"/>
                <a:cs typeface="Segoe UI" panose="020B0502040204020203" pitchFamily="34" charset="0"/>
              </a:rPr>
              <a:t>ansible_ssh_user</a:t>
            </a:r>
            <a:r>
              <a:rPr lang="en-IN" dirty="0">
                <a:latin typeface="Segoe UI" panose="020B0502040204020203" pitchFamily="34" charset="0"/>
                <a:cs typeface="Segoe UI" panose="020B0502040204020203" pitchFamily="34" charset="0"/>
              </a:rPr>
              <a:t>=</a:t>
            </a:r>
            <a:r>
              <a:rPr lang="en-IN" dirty="0" err="1">
                <a:latin typeface="Segoe UI" panose="020B0502040204020203" pitchFamily="34" charset="0"/>
                <a:cs typeface="Segoe UI" panose="020B0502040204020203" pitchFamily="34" charset="0"/>
              </a:rPr>
              <a:t>raju</a:t>
            </a:r>
            <a:r>
              <a:rPr lang="en-IN" dirty="0">
                <a:latin typeface="Segoe UI" panose="020B0502040204020203" pitchFamily="34" charset="0"/>
                <a:cs typeface="Segoe UI" panose="020B0502040204020203" pitchFamily="34" charset="0"/>
              </a:rPr>
              <a:t> </a:t>
            </a:r>
            <a:r>
              <a:rPr lang="en-IN" dirty="0" err="1" smtClean="0">
                <a:latin typeface="Segoe UI" panose="020B0502040204020203" pitchFamily="34" charset="0"/>
                <a:cs typeface="Segoe UI" panose="020B0502040204020203" pitchFamily="34" charset="0"/>
              </a:rPr>
              <a:t>ansible_ssh_pass</a:t>
            </a:r>
            <a:r>
              <a:rPr lang="en-IN" dirty="0" smtClean="0">
                <a:latin typeface="Segoe UI" panose="020B0502040204020203" pitchFamily="34" charset="0"/>
                <a:cs typeface="Segoe UI" panose="020B0502040204020203" pitchFamily="34" charset="0"/>
              </a:rPr>
              <a:t>=</a:t>
            </a:r>
            <a:r>
              <a:rPr lang="en-IN" dirty="0" err="1" smtClean="0">
                <a:latin typeface="Segoe UI" panose="020B0502040204020203" pitchFamily="34" charset="0"/>
                <a:cs typeface="Segoe UI" panose="020B0502040204020203" pitchFamily="34" charset="0"/>
              </a:rPr>
              <a:t>raju</a:t>
            </a:r>
            <a:endParaRPr lang="en-IN" dirty="0">
              <a:latin typeface="Segoe UI" panose="020B0502040204020203" pitchFamily="34" charset="0"/>
              <a:cs typeface="Segoe UI" panose="020B0502040204020203" pitchFamily="34" charset="0"/>
            </a:endParaRPr>
          </a:p>
        </p:txBody>
      </p:sp>
      <p:sp>
        <p:nvSpPr>
          <p:cNvPr id="3" name="Rectangle 2"/>
          <p:cNvSpPr/>
          <p:nvPr/>
        </p:nvSpPr>
        <p:spPr>
          <a:xfrm>
            <a:off x="314036" y="1019888"/>
            <a:ext cx="3435928" cy="5747727"/>
          </a:xfrm>
          <a:prstGeom prst="rect">
            <a:avLst/>
          </a:prstGeom>
          <a:ln>
            <a:solidFill>
              <a:srgbClr val="C00000"/>
            </a:solidFill>
          </a:ln>
        </p:spPr>
        <p:txBody>
          <a:bodyPr wrap="square">
            <a:spAutoFit/>
          </a:bodyPr>
          <a:lstStyle/>
          <a:p>
            <a:r>
              <a:rPr lang="en-IN" sz="1050" dirty="0">
                <a:latin typeface="Segoe UI" panose="020B0502040204020203" pitchFamily="34" charset="0"/>
                <a:cs typeface="Segoe UI" panose="020B0502040204020203" pitchFamily="34" charset="0"/>
              </a:rPr>
              <a:t>---</a:t>
            </a:r>
          </a:p>
          <a:p>
            <a:r>
              <a:rPr lang="en-IN" sz="1050" dirty="0">
                <a:latin typeface="Segoe UI" panose="020B0502040204020203" pitchFamily="34" charset="0"/>
                <a:cs typeface="Segoe UI" panose="020B0502040204020203" pitchFamily="34" charset="0"/>
              </a:rPr>
              <a:t>- name: Example Playbook with Different Variable Data Types</a:t>
            </a:r>
          </a:p>
          <a:p>
            <a:r>
              <a:rPr lang="en-IN" sz="1050" dirty="0">
                <a:latin typeface="Segoe UI" panose="020B0502040204020203" pitchFamily="34" charset="0"/>
                <a:cs typeface="Segoe UI" panose="020B0502040204020203" pitchFamily="34" charset="0"/>
              </a:rPr>
              <a:t>  hosts: localhost</a:t>
            </a:r>
          </a:p>
          <a:p>
            <a:r>
              <a:rPr lang="en-IN" sz="1050" dirty="0">
                <a:latin typeface="Segoe UI" panose="020B0502040204020203" pitchFamily="34" charset="0"/>
                <a:cs typeface="Segoe UI" panose="020B0502040204020203" pitchFamily="34" charset="0"/>
              </a:rPr>
              <a:t>  </a:t>
            </a:r>
            <a:r>
              <a:rPr lang="en-IN" sz="1050" dirty="0" err="1">
                <a:latin typeface="Segoe UI" panose="020B0502040204020203" pitchFamily="34" charset="0"/>
                <a:cs typeface="Segoe UI" panose="020B0502040204020203" pitchFamily="34" charset="0"/>
              </a:rPr>
              <a:t>vars</a:t>
            </a:r>
            <a:r>
              <a:rPr lang="en-IN" sz="1050" dirty="0">
                <a:latin typeface="Segoe UI" panose="020B0502040204020203" pitchFamily="34" charset="0"/>
                <a:cs typeface="Segoe UI" panose="020B0502040204020203" pitchFamily="34" charset="0"/>
              </a:rPr>
              <a:t>:</a:t>
            </a:r>
          </a:p>
          <a:p>
            <a:r>
              <a:rPr lang="en-IN" sz="1050" dirty="0">
                <a:latin typeface="Segoe UI" panose="020B0502040204020203" pitchFamily="34" charset="0"/>
                <a:cs typeface="Segoe UI" panose="020B0502040204020203" pitchFamily="34" charset="0"/>
              </a:rPr>
              <a:t>    # String Variable</a:t>
            </a:r>
          </a:p>
          <a:p>
            <a:r>
              <a:rPr lang="en-IN" sz="1050" dirty="0">
                <a:latin typeface="Segoe UI" panose="020B0502040204020203" pitchFamily="34" charset="0"/>
                <a:cs typeface="Segoe UI" panose="020B0502040204020203" pitchFamily="34" charset="0"/>
              </a:rPr>
              <a:t>    </a:t>
            </a:r>
            <a:r>
              <a:rPr lang="en-IN" sz="1050" dirty="0" err="1">
                <a:latin typeface="Segoe UI" panose="020B0502040204020203" pitchFamily="34" charset="0"/>
                <a:cs typeface="Segoe UI" panose="020B0502040204020203" pitchFamily="34" charset="0"/>
              </a:rPr>
              <a:t>string_var</a:t>
            </a:r>
            <a:r>
              <a:rPr lang="en-IN" sz="1050" dirty="0">
                <a:latin typeface="Segoe UI" panose="020B0502040204020203" pitchFamily="34" charset="0"/>
                <a:cs typeface="Segoe UI" panose="020B0502040204020203" pitchFamily="34" charset="0"/>
              </a:rPr>
              <a:t>: "Hello, Ansible!"</a:t>
            </a:r>
          </a:p>
          <a:p>
            <a:endParaRPr lang="en-IN" sz="1050" dirty="0">
              <a:latin typeface="Segoe UI" panose="020B0502040204020203" pitchFamily="34" charset="0"/>
              <a:cs typeface="Segoe UI" panose="020B0502040204020203" pitchFamily="34" charset="0"/>
            </a:endParaRPr>
          </a:p>
          <a:p>
            <a:r>
              <a:rPr lang="en-IN" sz="1050" dirty="0">
                <a:latin typeface="Segoe UI" panose="020B0502040204020203" pitchFamily="34" charset="0"/>
                <a:cs typeface="Segoe UI" panose="020B0502040204020203" pitchFamily="34" charset="0"/>
              </a:rPr>
              <a:t>    # Numerical Variable</a:t>
            </a:r>
          </a:p>
          <a:p>
            <a:r>
              <a:rPr lang="en-IN" sz="1050" dirty="0">
                <a:latin typeface="Segoe UI" panose="020B0502040204020203" pitchFamily="34" charset="0"/>
                <a:cs typeface="Segoe UI" panose="020B0502040204020203" pitchFamily="34" charset="0"/>
              </a:rPr>
              <a:t>    </a:t>
            </a:r>
            <a:r>
              <a:rPr lang="en-IN" sz="1050" dirty="0" err="1">
                <a:latin typeface="Segoe UI" panose="020B0502040204020203" pitchFamily="34" charset="0"/>
                <a:cs typeface="Segoe UI" panose="020B0502040204020203" pitchFamily="34" charset="0"/>
              </a:rPr>
              <a:t>num_var</a:t>
            </a:r>
            <a:r>
              <a:rPr lang="en-IN" sz="1050" dirty="0">
                <a:latin typeface="Segoe UI" panose="020B0502040204020203" pitchFamily="34" charset="0"/>
                <a:cs typeface="Segoe UI" panose="020B0502040204020203" pitchFamily="34" charset="0"/>
              </a:rPr>
              <a:t>: 42</a:t>
            </a:r>
          </a:p>
          <a:p>
            <a:endParaRPr lang="en-IN" sz="1050" dirty="0">
              <a:latin typeface="Segoe UI" panose="020B0502040204020203" pitchFamily="34" charset="0"/>
              <a:cs typeface="Segoe UI" panose="020B0502040204020203" pitchFamily="34" charset="0"/>
            </a:endParaRPr>
          </a:p>
          <a:p>
            <a:r>
              <a:rPr lang="en-IN" sz="1050" dirty="0">
                <a:latin typeface="Segoe UI" panose="020B0502040204020203" pitchFamily="34" charset="0"/>
                <a:cs typeface="Segoe UI" panose="020B0502040204020203" pitchFamily="34" charset="0"/>
              </a:rPr>
              <a:t>    # List Variable</a:t>
            </a:r>
          </a:p>
          <a:p>
            <a:r>
              <a:rPr lang="en-IN" sz="1050" dirty="0">
                <a:latin typeface="Segoe UI" panose="020B0502040204020203" pitchFamily="34" charset="0"/>
                <a:cs typeface="Segoe UI" panose="020B0502040204020203" pitchFamily="34" charset="0"/>
              </a:rPr>
              <a:t>    </a:t>
            </a:r>
            <a:r>
              <a:rPr lang="en-IN" sz="1050" dirty="0" err="1">
                <a:latin typeface="Segoe UI" panose="020B0502040204020203" pitchFamily="34" charset="0"/>
                <a:cs typeface="Segoe UI" panose="020B0502040204020203" pitchFamily="34" charset="0"/>
              </a:rPr>
              <a:t>list_var</a:t>
            </a:r>
            <a:r>
              <a:rPr lang="en-IN" sz="1050" dirty="0">
                <a:latin typeface="Segoe UI" panose="020B0502040204020203" pitchFamily="34" charset="0"/>
                <a:cs typeface="Segoe UI" panose="020B0502040204020203" pitchFamily="34" charset="0"/>
              </a:rPr>
              <a:t>:</a:t>
            </a:r>
          </a:p>
          <a:p>
            <a:r>
              <a:rPr lang="en-IN" sz="1050" dirty="0">
                <a:latin typeface="Segoe UI" panose="020B0502040204020203" pitchFamily="34" charset="0"/>
                <a:cs typeface="Segoe UI" panose="020B0502040204020203" pitchFamily="34" charset="0"/>
              </a:rPr>
              <a:t>      - item1</a:t>
            </a:r>
          </a:p>
          <a:p>
            <a:r>
              <a:rPr lang="en-IN" sz="1050" dirty="0">
                <a:latin typeface="Segoe UI" panose="020B0502040204020203" pitchFamily="34" charset="0"/>
                <a:cs typeface="Segoe UI" panose="020B0502040204020203" pitchFamily="34" charset="0"/>
              </a:rPr>
              <a:t>      - item2</a:t>
            </a:r>
          </a:p>
          <a:p>
            <a:r>
              <a:rPr lang="en-IN" sz="1050" dirty="0">
                <a:latin typeface="Segoe UI" panose="020B0502040204020203" pitchFamily="34" charset="0"/>
                <a:cs typeface="Segoe UI" panose="020B0502040204020203" pitchFamily="34" charset="0"/>
              </a:rPr>
              <a:t>      - item3</a:t>
            </a:r>
          </a:p>
          <a:p>
            <a:endParaRPr lang="en-IN" sz="1050" dirty="0">
              <a:latin typeface="Segoe UI" panose="020B0502040204020203" pitchFamily="34" charset="0"/>
              <a:cs typeface="Segoe UI" panose="020B0502040204020203" pitchFamily="34" charset="0"/>
            </a:endParaRPr>
          </a:p>
          <a:p>
            <a:r>
              <a:rPr lang="en-IN" sz="1050" dirty="0">
                <a:latin typeface="Segoe UI" panose="020B0502040204020203" pitchFamily="34" charset="0"/>
                <a:cs typeface="Segoe UI" panose="020B0502040204020203" pitchFamily="34" charset="0"/>
              </a:rPr>
              <a:t>    # Dictionary Variable</a:t>
            </a:r>
          </a:p>
          <a:p>
            <a:r>
              <a:rPr lang="en-IN" sz="1050" dirty="0">
                <a:latin typeface="Segoe UI" panose="020B0502040204020203" pitchFamily="34" charset="0"/>
                <a:cs typeface="Segoe UI" panose="020B0502040204020203" pitchFamily="34" charset="0"/>
              </a:rPr>
              <a:t>    </a:t>
            </a:r>
            <a:r>
              <a:rPr lang="en-IN" sz="1050" dirty="0" err="1">
                <a:latin typeface="Segoe UI" panose="020B0502040204020203" pitchFamily="34" charset="0"/>
                <a:cs typeface="Segoe UI" panose="020B0502040204020203" pitchFamily="34" charset="0"/>
              </a:rPr>
              <a:t>dict_var</a:t>
            </a:r>
            <a:r>
              <a:rPr lang="en-IN" sz="1050" dirty="0">
                <a:latin typeface="Segoe UI" panose="020B0502040204020203" pitchFamily="34" charset="0"/>
                <a:cs typeface="Segoe UI" panose="020B0502040204020203" pitchFamily="34" charset="0"/>
              </a:rPr>
              <a:t>:</a:t>
            </a:r>
          </a:p>
          <a:p>
            <a:r>
              <a:rPr lang="en-IN" sz="1050" dirty="0">
                <a:latin typeface="Segoe UI" panose="020B0502040204020203" pitchFamily="34" charset="0"/>
                <a:cs typeface="Segoe UI" panose="020B0502040204020203" pitchFamily="34" charset="0"/>
              </a:rPr>
              <a:t>      key1: value1</a:t>
            </a:r>
          </a:p>
          <a:p>
            <a:r>
              <a:rPr lang="en-IN" sz="1050" dirty="0">
                <a:latin typeface="Segoe UI" panose="020B0502040204020203" pitchFamily="34" charset="0"/>
                <a:cs typeface="Segoe UI" panose="020B0502040204020203" pitchFamily="34" charset="0"/>
              </a:rPr>
              <a:t>      key2: value2</a:t>
            </a:r>
          </a:p>
          <a:p>
            <a:r>
              <a:rPr lang="en-IN" sz="1050" dirty="0">
                <a:latin typeface="Segoe UI" panose="020B0502040204020203" pitchFamily="34" charset="0"/>
                <a:cs typeface="Segoe UI" panose="020B0502040204020203" pitchFamily="34" charset="0"/>
              </a:rPr>
              <a:t>      key3: value3</a:t>
            </a:r>
          </a:p>
          <a:p>
            <a:endParaRPr lang="en-IN" sz="1050" dirty="0">
              <a:latin typeface="Segoe UI" panose="020B0502040204020203" pitchFamily="34" charset="0"/>
              <a:cs typeface="Segoe UI" panose="020B0502040204020203" pitchFamily="34" charset="0"/>
            </a:endParaRPr>
          </a:p>
          <a:p>
            <a:r>
              <a:rPr lang="en-IN" sz="1050" dirty="0">
                <a:latin typeface="Segoe UI" panose="020B0502040204020203" pitchFamily="34" charset="0"/>
                <a:cs typeface="Segoe UI" panose="020B0502040204020203" pitchFamily="34" charset="0"/>
              </a:rPr>
              <a:t>    # Boolean Variable</a:t>
            </a:r>
          </a:p>
          <a:p>
            <a:r>
              <a:rPr lang="en-IN" sz="1050" dirty="0">
                <a:latin typeface="Segoe UI" panose="020B0502040204020203" pitchFamily="34" charset="0"/>
                <a:cs typeface="Segoe UI" panose="020B0502040204020203" pitchFamily="34" charset="0"/>
              </a:rPr>
              <a:t>    </a:t>
            </a:r>
            <a:r>
              <a:rPr lang="en-IN" sz="1050" dirty="0" err="1">
                <a:latin typeface="Segoe UI" panose="020B0502040204020203" pitchFamily="34" charset="0"/>
                <a:cs typeface="Segoe UI" panose="020B0502040204020203" pitchFamily="34" charset="0"/>
              </a:rPr>
              <a:t>bool_var</a:t>
            </a:r>
            <a:r>
              <a:rPr lang="en-IN" sz="1050" dirty="0">
                <a:latin typeface="Segoe UI" panose="020B0502040204020203" pitchFamily="34" charset="0"/>
                <a:cs typeface="Segoe UI" panose="020B0502040204020203" pitchFamily="34" charset="0"/>
              </a:rPr>
              <a:t>: true</a:t>
            </a:r>
          </a:p>
          <a:p>
            <a:endParaRPr lang="en-IN" sz="1050" dirty="0">
              <a:latin typeface="Segoe UI" panose="020B0502040204020203" pitchFamily="34" charset="0"/>
              <a:cs typeface="Segoe UI" panose="020B0502040204020203" pitchFamily="34" charset="0"/>
            </a:endParaRPr>
          </a:p>
          <a:p>
            <a:r>
              <a:rPr lang="en-IN" sz="1050" dirty="0">
                <a:latin typeface="Segoe UI" panose="020B0502040204020203" pitchFamily="34" charset="0"/>
                <a:cs typeface="Segoe UI" panose="020B0502040204020203" pitchFamily="34" charset="0"/>
              </a:rPr>
              <a:t>  tasks:</a:t>
            </a:r>
          </a:p>
          <a:p>
            <a:r>
              <a:rPr lang="en-IN" sz="1050" dirty="0">
                <a:latin typeface="Segoe UI" panose="020B0502040204020203" pitchFamily="34" charset="0"/>
                <a:cs typeface="Segoe UI" panose="020B0502040204020203" pitchFamily="34" charset="0"/>
              </a:rPr>
              <a:t>    - name: Display Variables</a:t>
            </a:r>
          </a:p>
          <a:p>
            <a:r>
              <a:rPr lang="en-IN" sz="1050" dirty="0">
                <a:latin typeface="Segoe UI" panose="020B0502040204020203" pitchFamily="34" charset="0"/>
                <a:cs typeface="Segoe UI" panose="020B0502040204020203" pitchFamily="34" charset="0"/>
              </a:rPr>
              <a:t>      debug:</a:t>
            </a:r>
          </a:p>
          <a:p>
            <a:r>
              <a:rPr lang="en-IN" sz="1050" dirty="0">
                <a:latin typeface="Segoe UI" panose="020B0502040204020203" pitchFamily="34" charset="0"/>
                <a:cs typeface="Segoe UI" panose="020B0502040204020203" pitchFamily="34" charset="0"/>
              </a:rPr>
              <a:t>        </a:t>
            </a:r>
            <a:r>
              <a:rPr lang="en-IN" sz="1050" dirty="0" err="1">
                <a:latin typeface="Segoe UI" panose="020B0502040204020203" pitchFamily="34" charset="0"/>
                <a:cs typeface="Segoe UI" panose="020B0502040204020203" pitchFamily="34" charset="0"/>
              </a:rPr>
              <a:t>msg</a:t>
            </a:r>
            <a:r>
              <a:rPr lang="en-IN" sz="1050" dirty="0">
                <a:latin typeface="Segoe UI" panose="020B0502040204020203" pitchFamily="34" charset="0"/>
                <a:cs typeface="Segoe UI" panose="020B0502040204020203" pitchFamily="34" charset="0"/>
              </a:rPr>
              <a:t>:</a:t>
            </a:r>
          </a:p>
          <a:p>
            <a:r>
              <a:rPr lang="en-IN" sz="1050" dirty="0">
                <a:latin typeface="Segoe UI" panose="020B0502040204020203" pitchFamily="34" charset="0"/>
                <a:cs typeface="Segoe UI" panose="020B0502040204020203" pitchFamily="34" charset="0"/>
              </a:rPr>
              <a:t>          - "String Variable: {{ </a:t>
            </a:r>
            <a:r>
              <a:rPr lang="en-IN" sz="1050" dirty="0" err="1">
                <a:latin typeface="Segoe UI" panose="020B0502040204020203" pitchFamily="34" charset="0"/>
                <a:cs typeface="Segoe UI" panose="020B0502040204020203" pitchFamily="34" charset="0"/>
              </a:rPr>
              <a:t>string_var</a:t>
            </a:r>
            <a:r>
              <a:rPr lang="en-IN" sz="1050" dirty="0">
                <a:latin typeface="Segoe UI" panose="020B0502040204020203" pitchFamily="34" charset="0"/>
                <a:cs typeface="Segoe UI" panose="020B0502040204020203" pitchFamily="34" charset="0"/>
              </a:rPr>
              <a:t> }}"</a:t>
            </a:r>
          </a:p>
          <a:p>
            <a:r>
              <a:rPr lang="en-IN" sz="1050" dirty="0">
                <a:latin typeface="Segoe UI" panose="020B0502040204020203" pitchFamily="34" charset="0"/>
                <a:cs typeface="Segoe UI" panose="020B0502040204020203" pitchFamily="34" charset="0"/>
              </a:rPr>
              <a:t>          - "Numerical Variable: {{ </a:t>
            </a:r>
            <a:r>
              <a:rPr lang="en-IN" sz="1050" dirty="0" err="1">
                <a:latin typeface="Segoe UI" panose="020B0502040204020203" pitchFamily="34" charset="0"/>
                <a:cs typeface="Segoe UI" panose="020B0502040204020203" pitchFamily="34" charset="0"/>
              </a:rPr>
              <a:t>num_var</a:t>
            </a:r>
            <a:r>
              <a:rPr lang="en-IN" sz="1050" dirty="0">
                <a:latin typeface="Segoe UI" panose="020B0502040204020203" pitchFamily="34" charset="0"/>
                <a:cs typeface="Segoe UI" panose="020B0502040204020203" pitchFamily="34" charset="0"/>
              </a:rPr>
              <a:t> }}"</a:t>
            </a:r>
          </a:p>
          <a:p>
            <a:r>
              <a:rPr lang="en-IN" sz="1050" dirty="0">
                <a:latin typeface="Segoe UI" panose="020B0502040204020203" pitchFamily="34" charset="0"/>
                <a:cs typeface="Segoe UI" panose="020B0502040204020203" pitchFamily="34" charset="0"/>
              </a:rPr>
              <a:t>          - "List Variable: {{ </a:t>
            </a:r>
            <a:r>
              <a:rPr lang="en-IN" sz="1050" dirty="0" err="1">
                <a:latin typeface="Segoe UI" panose="020B0502040204020203" pitchFamily="34" charset="0"/>
                <a:cs typeface="Segoe UI" panose="020B0502040204020203" pitchFamily="34" charset="0"/>
              </a:rPr>
              <a:t>list_var</a:t>
            </a:r>
            <a:r>
              <a:rPr lang="en-IN" sz="1050" dirty="0">
                <a:latin typeface="Segoe UI" panose="020B0502040204020203" pitchFamily="34" charset="0"/>
                <a:cs typeface="Segoe UI" panose="020B0502040204020203" pitchFamily="34" charset="0"/>
              </a:rPr>
              <a:t> }}"</a:t>
            </a:r>
          </a:p>
          <a:p>
            <a:r>
              <a:rPr lang="en-IN" sz="1050" dirty="0">
                <a:latin typeface="Segoe UI" panose="020B0502040204020203" pitchFamily="34" charset="0"/>
                <a:cs typeface="Segoe UI" panose="020B0502040204020203" pitchFamily="34" charset="0"/>
              </a:rPr>
              <a:t>          - "Dictionary Variable: {{ </a:t>
            </a:r>
            <a:r>
              <a:rPr lang="en-IN" sz="1050" dirty="0" err="1">
                <a:latin typeface="Segoe UI" panose="020B0502040204020203" pitchFamily="34" charset="0"/>
                <a:cs typeface="Segoe UI" panose="020B0502040204020203" pitchFamily="34" charset="0"/>
              </a:rPr>
              <a:t>dict_var</a:t>
            </a:r>
            <a:r>
              <a:rPr lang="en-IN" sz="1050" dirty="0">
                <a:latin typeface="Segoe UI" panose="020B0502040204020203" pitchFamily="34" charset="0"/>
                <a:cs typeface="Segoe UI" panose="020B0502040204020203" pitchFamily="34" charset="0"/>
              </a:rPr>
              <a:t> }}"</a:t>
            </a:r>
          </a:p>
          <a:p>
            <a:r>
              <a:rPr lang="en-IN" sz="1050" dirty="0">
                <a:latin typeface="Segoe UI" panose="020B0502040204020203" pitchFamily="34" charset="0"/>
                <a:cs typeface="Segoe UI" panose="020B0502040204020203" pitchFamily="34" charset="0"/>
              </a:rPr>
              <a:t>          - "Boolean Variable: {{ </a:t>
            </a:r>
            <a:r>
              <a:rPr lang="en-IN" sz="1050" dirty="0" err="1">
                <a:latin typeface="Segoe UI" panose="020B0502040204020203" pitchFamily="34" charset="0"/>
                <a:cs typeface="Segoe UI" panose="020B0502040204020203" pitchFamily="34" charset="0"/>
              </a:rPr>
              <a:t>bool_var</a:t>
            </a:r>
            <a:r>
              <a:rPr lang="en-IN" sz="1050" dirty="0">
                <a:latin typeface="Segoe UI" panose="020B0502040204020203" pitchFamily="34" charset="0"/>
                <a:cs typeface="Segoe UI" panose="020B0502040204020203" pitchFamily="34" charset="0"/>
              </a:rPr>
              <a:t> }}"</a:t>
            </a:r>
          </a:p>
        </p:txBody>
      </p:sp>
      <p:pic>
        <p:nvPicPr>
          <p:cNvPr id="4" name="Picture 3"/>
          <p:cNvPicPr>
            <a:picLocks noChangeAspect="1"/>
          </p:cNvPicPr>
          <p:nvPr/>
        </p:nvPicPr>
        <p:blipFill>
          <a:blip r:embed="rId3"/>
          <a:stretch>
            <a:fillRect/>
          </a:stretch>
        </p:blipFill>
        <p:spPr>
          <a:xfrm>
            <a:off x="3836238" y="2576929"/>
            <a:ext cx="8152038" cy="2803234"/>
          </a:xfrm>
          <a:prstGeom prst="rect">
            <a:avLst/>
          </a:prstGeom>
        </p:spPr>
      </p:pic>
      <p:sp>
        <p:nvSpPr>
          <p:cNvPr id="8" name="TextBox 7"/>
          <p:cNvSpPr txBox="1"/>
          <p:nvPr/>
        </p:nvSpPr>
        <p:spPr>
          <a:xfrm>
            <a:off x="9632141" y="1343707"/>
            <a:ext cx="1477819"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a:t>i</a:t>
            </a:r>
            <a:r>
              <a:rPr lang="en-US" b="1" dirty="0" smtClean="0"/>
              <a:t>nventory.ini</a:t>
            </a:r>
            <a:endParaRPr lang="en-IN" b="1" dirty="0"/>
          </a:p>
        </p:txBody>
      </p:sp>
      <p:sp>
        <p:nvSpPr>
          <p:cNvPr id="9" name="TextBox 8"/>
          <p:cNvSpPr txBox="1"/>
          <p:nvPr/>
        </p:nvSpPr>
        <p:spPr>
          <a:xfrm>
            <a:off x="1838273" y="2917320"/>
            <a:ext cx="1477819"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err="1"/>
              <a:t>p</a:t>
            </a:r>
            <a:r>
              <a:rPr lang="en-US" b="1" dirty="0" err="1" smtClean="0"/>
              <a:t>laybook.yml</a:t>
            </a:r>
            <a:endParaRPr lang="en-IN" b="1" dirty="0"/>
          </a:p>
        </p:txBody>
      </p:sp>
    </p:spTree>
    <p:extLst>
      <p:ext uri="{BB962C8B-B14F-4D97-AF65-F5344CB8AC3E}">
        <p14:creationId xmlns:p14="http://schemas.microsoft.com/office/powerpoint/2010/main" val="643732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9568873" cy="584775"/>
          </a:xfrm>
          <a:prstGeom prst="rect">
            <a:avLst/>
          </a:prstGeom>
          <a:noFill/>
        </p:spPr>
        <p:txBody>
          <a:bodyPr wrap="square" rtlCol="0">
            <a:spAutoFit/>
          </a:bodyPr>
          <a:lstStyle/>
          <a:p>
            <a:r>
              <a:rPr lang="en-US" sz="3200" b="1" dirty="0" smtClean="0">
                <a:solidFill>
                  <a:schemeClr val="bg1"/>
                </a:solidFill>
                <a:latin typeface="Segoe UI" panose="020B0502040204020203" pitchFamily="34" charset="0"/>
                <a:cs typeface="Segoe UI" panose="020B0502040204020203" pitchFamily="34" charset="0"/>
              </a:rPr>
              <a:t>Q8. Ansible Template Demonstration</a:t>
            </a:r>
            <a:endParaRPr lang="en-IN" sz="3200" b="1" dirty="0">
              <a:solidFill>
                <a:schemeClr val="bg1"/>
              </a:solidFill>
              <a:latin typeface="Segoe UI" panose="020B0502040204020203" pitchFamily="34" charset="0"/>
              <a:cs typeface="Segoe UI" panose="020B0502040204020203" pitchFamily="34" charset="0"/>
            </a:endParaRPr>
          </a:p>
        </p:txBody>
      </p:sp>
      <p:sp>
        <p:nvSpPr>
          <p:cNvPr id="11" name="Rectangle 10"/>
          <p:cNvSpPr/>
          <p:nvPr/>
        </p:nvSpPr>
        <p:spPr>
          <a:xfrm>
            <a:off x="5956627" y="996136"/>
            <a:ext cx="6096000" cy="923330"/>
          </a:xfrm>
          <a:prstGeom prst="rect">
            <a:avLst/>
          </a:prstGeom>
          <a:ln>
            <a:solidFill>
              <a:srgbClr val="C00000"/>
            </a:solidFill>
          </a:ln>
        </p:spPr>
        <p:txBody>
          <a:bodyPr>
            <a:spAutoFit/>
          </a:bodyPr>
          <a:lstStyle/>
          <a:p>
            <a:r>
              <a:rPr lang="en-IN" dirty="0"/>
              <a:t>[</a:t>
            </a:r>
            <a:r>
              <a:rPr lang="en-IN" dirty="0" err="1"/>
              <a:t>myhosts</a:t>
            </a:r>
            <a:r>
              <a:rPr lang="en-IN" dirty="0"/>
              <a:t>]</a:t>
            </a:r>
          </a:p>
          <a:p>
            <a:r>
              <a:rPr lang="en-IN" dirty="0"/>
              <a:t>localhost </a:t>
            </a:r>
            <a:r>
              <a:rPr lang="en-IN" dirty="0" err="1"/>
              <a:t>ansible_python_interpreter</a:t>
            </a:r>
            <a:r>
              <a:rPr lang="en-IN" dirty="0"/>
              <a:t>=/</a:t>
            </a:r>
            <a:r>
              <a:rPr lang="en-IN" dirty="0" err="1"/>
              <a:t>usr</a:t>
            </a:r>
            <a:r>
              <a:rPr lang="en-IN" dirty="0"/>
              <a:t>/bin/python3</a:t>
            </a:r>
          </a:p>
          <a:p>
            <a:r>
              <a:rPr lang="en-IN" dirty="0"/>
              <a:t>localhost </a:t>
            </a:r>
            <a:r>
              <a:rPr lang="en-IN" dirty="0" err="1"/>
              <a:t>ansible_connection</a:t>
            </a:r>
            <a:r>
              <a:rPr lang="en-IN" dirty="0"/>
              <a:t>=local</a:t>
            </a:r>
          </a:p>
        </p:txBody>
      </p:sp>
      <p:sp>
        <p:nvSpPr>
          <p:cNvPr id="12" name="Rectangle 11"/>
          <p:cNvSpPr/>
          <p:nvPr/>
        </p:nvSpPr>
        <p:spPr>
          <a:xfrm>
            <a:off x="178638" y="996136"/>
            <a:ext cx="5496298" cy="5632311"/>
          </a:xfrm>
          <a:prstGeom prst="rect">
            <a:avLst/>
          </a:prstGeom>
          <a:ln>
            <a:solidFill>
              <a:srgbClr val="C00000"/>
            </a:solidFill>
          </a:ln>
        </p:spPr>
        <p:txBody>
          <a:bodyPr wrap="square">
            <a:spAutoFit/>
          </a:bodyPr>
          <a:lstStyle/>
          <a:p>
            <a:r>
              <a:rPr lang="en-IN" sz="1200" dirty="0">
                <a:latin typeface="Segoe UI" panose="020B0502040204020203" pitchFamily="34" charset="0"/>
                <a:cs typeface="Segoe UI" panose="020B0502040204020203" pitchFamily="34" charset="0"/>
              </a:rPr>
              <a:t>---</a:t>
            </a:r>
          </a:p>
          <a:p>
            <a:r>
              <a:rPr lang="en-IN" sz="1200" dirty="0">
                <a:latin typeface="Segoe UI" panose="020B0502040204020203" pitchFamily="34" charset="0"/>
                <a:cs typeface="Segoe UI" panose="020B0502040204020203" pitchFamily="34" charset="0"/>
              </a:rPr>
              <a:t>- name: Ansible Template Demonstration</a:t>
            </a:r>
          </a:p>
          <a:p>
            <a:r>
              <a:rPr lang="en-IN" sz="1200" dirty="0">
                <a:latin typeface="Segoe UI" panose="020B0502040204020203" pitchFamily="34" charset="0"/>
                <a:cs typeface="Segoe UI" panose="020B0502040204020203" pitchFamily="34" charset="0"/>
              </a:rPr>
              <a:t>  hosts: </a:t>
            </a:r>
            <a:r>
              <a:rPr lang="en-IN" sz="1200" dirty="0" err="1">
                <a:latin typeface="Segoe UI" panose="020B0502040204020203" pitchFamily="34" charset="0"/>
                <a:cs typeface="Segoe UI" panose="020B0502040204020203" pitchFamily="34" charset="0"/>
              </a:rPr>
              <a:t>myhosts</a:t>
            </a:r>
            <a:endParaRPr lang="en-IN" sz="1200" dirty="0">
              <a:latin typeface="Segoe UI" panose="020B0502040204020203" pitchFamily="34" charset="0"/>
              <a:cs typeface="Segoe UI" panose="020B0502040204020203" pitchFamily="34" charset="0"/>
            </a:endParaRPr>
          </a:p>
          <a:p>
            <a:r>
              <a:rPr lang="en-IN" sz="1200" dirty="0">
                <a:latin typeface="Segoe UI" panose="020B0502040204020203" pitchFamily="34" charset="0"/>
                <a:cs typeface="Segoe UI" panose="020B0502040204020203" pitchFamily="34" charset="0"/>
              </a:rPr>
              <a:t>  </a:t>
            </a:r>
            <a:r>
              <a:rPr lang="en-IN" sz="1200" dirty="0" err="1">
                <a:latin typeface="Segoe UI" panose="020B0502040204020203" pitchFamily="34" charset="0"/>
                <a:cs typeface="Segoe UI" panose="020B0502040204020203" pitchFamily="34" charset="0"/>
              </a:rPr>
              <a:t>vars</a:t>
            </a:r>
            <a:r>
              <a:rPr lang="en-IN" sz="1200" dirty="0">
                <a:latin typeface="Segoe UI" panose="020B0502040204020203" pitchFamily="34" charset="0"/>
                <a:cs typeface="Segoe UI" panose="020B0502040204020203" pitchFamily="34" charset="0"/>
              </a:rPr>
              <a:t>:</a:t>
            </a:r>
          </a:p>
          <a:p>
            <a:r>
              <a:rPr lang="en-IN" sz="1200" dirty="0">
                <a:latin typeface="Segoe UI" panose="020B0502040204020203" pitchFamily="34" charset="0"/>
                <a:cs typeface="Segoe UI" panose="020B0502040204020203" pitchFamily="34" charset="0"/>
              </a:rPr>
              <a:t>    </a:t>
            </a:r>
            <a:r>
              <a:rPr lang="en-IN" sz="1200" dirty="0" err="1">
                <a:latin typeface="Segoe UI" panose="020B0502040204020203" pitchFamily="34" charset="0"/>
                <a:cs typeface="Segoe UI" panose="020B0502040204020203" pitchFamily="34" charset="0"/>
              </a:rPr>
              <a:t>app_name</a:t>
            </a:r>
            <a:r>
              <a:rPr lang="en-IN" sz="1200" dirty="0">
                <a:latin typeface="Segoe UI" panose="020B0502040204020203" pitchFamily="34" charset="0"/>
                <a:cs typeface="Segoe UI" panose="020B0502040204020203" pitchFamily="34" charset="0"/>
              </a:rPr>
              <a:t>: "</a:t>
            </a:r>
            <a:r>
              <a:rPr lang="en-IN" sz="1200" dirty="0" err="1">
                <a:latin typeface="Segoe UI" panose="020B0502040204020203" pitchFamily="34" charset="0"/>
                <a:cs typeface="Segoe UI" panose="020B0502040204020203" pitchFamily="34" charset="0"/>
              </a:rPr>
              <a:t>MyApp</a:t>
            </a:r>
            <a:r>
              <a:rPr lang="en-IN" sz="1200" dirty="0">
                <a:latin typeface="Segoe UI" panose="020B0502040204020203" pitchFamily="34" charset="0"/>
                <a:cs typeface="Segoe UI" panose="020B0502040204020203" pitchFamily="34" charset="0"/>
              </a:rPr>
              <a:t>"</a:t>
            </a:r>
          </a:p>
          <a:p>
            <a:r>
              <a:rPr lang="en-IN" sz="1200" dirty="0">
                <a:latin typeface="Segoe UI" panose="020B0502040204020203" pitchFamily="34" charset="0"/>
                <a:cs typeface="Segoe UI" panose="020B0502040204020203" pitchFamily="34" charset="0"/>
              </a:rPr>
              <a:t>    </a:t>
            </a:r>
            <a:r>
              <a:rPr lang="en-IN" sz="1200" dirty="0" err="1">
                <a:latin typeface="Segoe UI" panose="020B0502040204020203" pitchFamily="34" charset="0"/>
                <a:cs typeface="Segoe UI" panose="020B0502040204020203" pitchFamily="34" charset="0"/>
              </a:rPr>
              <a:t>env</a:t>
            </a:r>
            <a:r>
              <a:rPr lang="en-IN" sz="1200" dirty="0">
                <a:latin typeface="Segoe UI" panose="020B0502040204020203" pitchFamily="34" charset="0"/>
                <a:cs typeface="Segoe UI" panose="020B0502040204020203" pitchFamily="34" charset="0"/>
              </a:rPr>
              <a:t>: "production"</a:t>
            </a:r>
          </a:p>
          <a:p>
            <a:r>
              <a:rPr lang="en-IN" sz="1200" dirty="0">
                <a:latin typeface="Segoe UI" panose="020B0502040204020203" pitchFamily="34" charset="0"/>
                <a:cs typeface="Segoe UI" panose="020B0502040204020203" pitchFamily="34" charset="0"/>
              </a:rPr>
              <a:t>    version: "1.0.0"</a:t>
            </a:r>
          </a:p>
          <a:p>
            <a:r>
              <a:rPr lang="en-IN" sz="1200" dirty="0">
                <a:latin typeface="Segoe UI" panose="020B0502040204020203" pitchFamily="34" charset="0"/>
                <a:cs typeface="Segoe UI" panose="020B0502040204020203" pitchFamily="34" charset="0"/>
              </a:rPr>
              <a:t>    </a:t>
            </a:r>
            <a:r>
              <a:rPr lang="en-IN" sz="1200" dirty="0" err="1">
                <a:latin typeface="Segoe UI" panose="020B0502040204020203" pitchFamily="34" charset="0"/>
                <a:cs typeface="Segoe UI" panose="020B0502040204020203" pitchFamily="34" charset="0"/>
              </a:rPr>
              <a:t>db_host</a:t>
            </a:r>
            <a:r>
              <a:rPr lang="en-IN" sz="1200" dirty="0">
                <a:latin typeface="Segoe UI" panose="020B0502040204020203" pitchFamily="34" charset="0"/>
                <a:cs typeface="Segoe UI" panose="020B0502040204020203" pitchFamily="34" charset="0"/>
              </a:rPr>
              <a:t>: "localhost"</a:t>
            </a:r>
          </a:p>
          <a:p>
            <a:r>
              <a:rPr lang="en-IN" sz="1200" dirty="0">
                <a:latin typeface="Segoe UI" panose="020B0502040204020203" pitchFamily="34" charset="0"/>
                <a:cs typeface="Segoe UI" panose="020B0502040204020203" pitchFamily="34" charset="0"/>
              </a:rPr>
              <a:t>    </a:t>
            </a:r>
            <a:r>
              <a:rPr lang="en-IN" sz="1200" dirty="0" err="1">
                <a:latin typeface="Segoe UI" panose="020B0502040204020203" pitchFamily="34" charset="0"/>
                <a:cs typeface="Segoe UI" panose="020B0502040204020203" pitchFamily="34" charset="0"/>
              </a:rPr>
              <a:t>db_port</a:t>
            </a:r>
            <a:r>
              <a:rPr lang="en-IN" sz="1200" dirty="0">
                <a:latin typeface="Segoe UI" panose="020B0502040204020203" pitchFamily="34" charset="0"/>
                <a:cs typeface="Segoe UI" panose="020B0502040204020203" pitchFamily="34" charset="0"/>
              </a:rPr>
              <a:t>: 3306</a:t>
            </a:r>
          </a:p>
          <a:p>
            <a:r>
              <a:rPr lang="en-IN" sz="1200" dirty="0">
                <a:latin typeface="Segoe UI" panose="020B0502040204020203" pitchFamily="34" charset="0"/>
                <a:cs typeface="Segoe UI" panose="020B0502040204020203" pitchFamily="34" charset="0"/>
              </a:rPr>
              <a:t>    </a:t>
            </a:r>
            <a:r>
              <a:rPr lang="en-IN" sz="1200" dirty="0" err="1">
                <a:latin typeface="Segoe UI" panose="020B0502040204020203" pitchFamily="34" charset="0"/>
                <a:cs typeface="Segoe UI" panose="020B0502040204020203" pitchFamily="34" charset="0"/>
              </a:rPr>
              <a:t>db_name</a:t>
            </a:r>
            <a:r>
              <a:rPr lang="en-IN" sz="1200" dirty="0">
                <a:latin typeface="Segoe UI" panose="020B0502040204020203" pitchFamily="34" charset="0"/>
                <a:cs typeface="Segoe UI" panose="020B0502040204020203" pitchFamily="34" charset="0"/>
              </a:rPr>
              <a:t>: "</a:t>
            </a:r>
            <a:r>
              <a:rPr lang="en-IN" sz="1200" dirty="0" err="1">
                <a:latin typeface="Segoe UI" panose="020B0502040204020203" pitchFamily="34" charset="0"/>
                <a:cs typeface="Segoe UI" panose="020B0502040204020203" pitchFamily="34" charset="0"/>
              </a:rPr>
              <a:t>myapp_db</a:t>
            </a:r>
            <a:r>
              <a:rPr lang="en-IN" sz="1200" dirty="0">
                <a:latin typeface="Segoe UI" panose="020B0502040204020203" pitchFamily="34" charset="0"/>
                <a:cs typeface="Segoe UI" panose="020B0502040204020203" pitchFamily="34" charset="0"/>
              </a:rPr>
              <a:t>"</a:t>
            </a:r>
          </a:p>
          <a:p>
            <a:r>
              <a:rPr lang="en-IN" sz="1200" dirty="0">
                <a:latin typeface="Segoe UI" panose="020B0502040204020203" pitchFamily="34" charset="0"/>
                <a:cs typeface="Segoe UI" panose="020B0502040204020203" pitchFamily="34" charset="0"/>
              </a:rPr>
              <a:t>    </a:t>
            </a:r>
            <a:r>
              <a:rPr lang="en-IN" sz="1200" dirty="0" err="1">
                <a:latin typeface="Segoe UI" panose="020B0502040204020203" pitchFamily="34" charset="0"/>
                <a:cs typeface="Segoe UI" panose="020B0502040204020203" pitchFamily="34" charset="0"/>
              </a:rPr>
              <a:t>db_user</a:t>
            </a:r>
            <a:r>
              <a:rPr lang="en-IN" sz="1200" dirty="0">
                <a:latin typeface="Segoe UI" panose="020B0502040204020203" pitchFamily="34" charset="0"/>
                <a:cs typeface="Segoe UI" panose="020B0502040204020203" pitchFamily="34" charset="0"/>
              </a:rPr>
              <a:t>: "admin"</a:t>
            </a:r>
          </a:p>
          <a:p>
            <a:r>
              <a:rPr lang="en-IN" sz="1200" dirty="0">
                <a:latin typeface="Segoe UI" panose="020B0502040204020203" pitchFamily="34" charset="0"/>
                <a:cs typeface="Segoe UI" panose="020B0502040204020203" pitchFamily="34" charset="0"/>
              </a:rPr>
              <a:t>    </a:t>
            </a:r>
            <a:r>
              <a:rPr lang="en-IN" sz="1200" dirty="0" err="1">
                <a:latin typeface="Segoe UI" panose="020B0502040204020203" pitchFamily="34" charset="0"/>
                <a:cs typeface="Segoe UI" panose="020B0502040204020203" pitchFamily="34" charset="0"/>
              </a:rPr>
              <a:t>db_password</a:t>
            </a:r>
            <a:r>
              <a:rPr lang="en-IN" sz="1200" dirty="0">
                <a:latin typeface="Segoe UI" panose="020B0502040204020203" pitchFamily="34" charset="0"/>
                <a:cs typeface="Segoe UI" panose="020B0502040204020203" pitchFamily="34" charset="0"/>
              </a:rPr>
              <a:t>: "password123"</a:t>
            </a:r>
          </a:p>
          <a:p>
            <a:r>
              <a:rPr lang="en-IN" sz="1200" dirty="0">
                <a:latin typeface="Segoe UI" panose="020B0502040204020203" pitchFamily="34" charset="0"/>
                <a:cs typeface="Segoe UI" panose="020B0502040204020203" pitchFamily="34" charset="0"/>
              </a:rPr>
              <a:t>  tasks:</a:t>
            </a:r>
          </a:p>
          <a:p>
            <a:r>
              <a:rPr lang="en-IN" sz="1200" dirty="0">
                <a:latin typeface="Segoe UI" panose="020B0502040204020203" pitchFamily="34" charset="0"/>
                <a:cs typeface="Segoe UI" panose="020B0502040204020203" pitchFamily="34" charset="0"/>
              </a:rPr>
              <a:t>    - name: Create destination directory for configuration file</a:t>
            </a:r>
          </a:p>
          <a:p>
            <a:r>
              <a:rPr lang="en-IN" sz="1200" dirty="0">
                <a:latin typeface="Segoe UI" panose="020B0502040204020203" pitchFamily="34" charset="0"/>
                <a:cs typeface="Segoe UI" panose="020B0502040204020203" pitchFamily="34" charset="0"/>
              </a:rPr>
              <a:t>      file:</a:t>
            </a:r>
          </a:p>
          <a:p>
            <a:r>
              <a:rPr lang="en-IN" sz="1200" dirty="0">
                <a:latin typeface="Segoe UI" panose="020B0502040204020203" pitchFamily="34" charset="0"/>
                <a:cs typeface="Segoe UI" panose="020B0502040204020203" pitchFamily="34" charset="0"/>
              </a:rPr>
              <a:t>        path: /home/</a:t>
            </a:r>
            <a:r>
              <a:rPr lang="en-IN" sz="1200" dirty="0" err="1">
                <a:latin typeface="Segoe UI" panose="020B0502040204020203" pitchFamily="34" charset="0"/>
                <a:cs typeface="Segoe UI" panose="020B0502040204020203" pitchFamily="34" charset="0"/>
              </a:rPr>
              <a:t>raju</a:t>
            </a:r>
            <a:r>
              <a:rPr lang="en-IN" sz="1200" dirty="0">
                <a:latin typeface="Segoe UI" panose="020B0502040204020203" pitchFamily="34" charset="0"/>
                <a:cs typeface="Segoe UI" panose="020B0502040204020203" pitchFamily="34" charset="0"/>
              </a:rPr>
              <a:t>/</a:t>
            </a:r>
            <a:r>
              <a:rPr lang="en-IN" sz="1200" dirty="0" err="1">
                <a:latin typeface="Segoe UI" panose="020B0502040204020203" pitchFamily="34" charset="0"/>
                <a:cs typeface="Segoe UI" panose="020B0502040204020203" pitchFamily="34" charset="0"/>
              </a:rPr>
              <a:t>spm</a:t>
            </a:r>
            <a:r>
              <a:rPr lang="en-IN" sz="1200" dirty="0">
                <a:latin typeface="Segoe UI" panose="020B0502040204020203" pitchFamily="34" charset="0"/>
                <a:cs typeface="Segoe UI" panose="020B0502040204020203" pitchFamily="34" charset="0"/>
              </a:rPr>
              <a:t>/Ansible/q8/configurations</a:t>
            </a:r>
          </a:p>
          <a:p>
            <a:r>
              <a:rPr lang="en-IN" sz="1200" dirty="0">
                <a:latin typeface="Segoe UI" panose="020B0502040204020203" pitchFamily="34" charset="0"/>
                <a:cs typeface="Segoe UI" panose="020B0502040204020203" pitchFamily="34" charset="0"/>
              </a:rPr>
              <a:t>        state: directory</a:t>
            </a:r>
          </a:p>
          <a:p>
            <a:endParaRPr lang="en-IN" sz="1200" dirty="0">
              <a:latin typeface="Segoe UI" panose="020B0502040204020203" pitchFamily="34" charset="0"/>
              <a:cs typeface="Segoe UI" panose="020B0502040204020203" pitchFamily="34" charset="0"/>
            </a:endParaRPr>
          </a:p>
          <a:p>
            <a:r>
              <a:rPr lang="en-IN" sz="1200" dirty="0">
                <a:latin typeface="Segoe UI" panose="020B0502040204020203" pitchFamily="34" charset="0"/>
                <a:cs typeface="Segoe UI" panose="020B0502040204020203" pitchFamily="34" charset="0"/>
              </a:rPr>
              <a:t>    - name: Generate configuration file using a template</a:t>
            </a:r>
          </a:p>
          <a:p>
            <a:r>
              <a:rPr lang="en-IN" sz="1200" dirty="0">
                <a:latin typeface="Segoe UI" panose="020B0502040204020203" pitchFamily="34" charset="0"/>
                <a:cs typeface="Segoe UI" panose="020B0502040204020203" pitchFamily="34" charset="0"/>
              </a:rPr>
              <a:t>      template:</a:t>
            </a:r>
          </a:p>
          <a:p>
            <a:r>
              <a:rPr lang="en-IN" sz="1200" dirty="0">
                <a:latin typeface="Segoe UI" panose="020B0502040204020203" pitchFamily="34" charset="0"/>
                <a:cs typeface="Segoe UI" panose="020B0502040204020203" pitchFamily="34" charset="0"/>
              </a:rPr>
              <a:t>        </a:t>
            </a:r>
            <a:r>
              <a:rPr lang="en-IN" sz="1200" dirty="0" err="1">
                <a:latin typeface="Segoe UI" panose="020B0502040204020203" pitchFamily="34" charset="0"/>
                <a:cs typeface="Segoe UI" panose="020B0502040204020203" pitchFamily="34" charset="0"/>
              </a:rPr>
              <a:t>src</a:t>
            </a:r>
            <a:r>
              <a:rPr lang="en-IN" sz="1200" dirty="0">
                <a:latin typeface="Segoe UI" panose="020B0502040204020203" pitchFamily="34" charset="0"/>
                <a:cs typeface="Segoe UI" panose="020B0502040204020203" pitchFamily="34" charset="0"/>
              </a:rPr>
              <a:t>: templates/config.j2</a:t>
            </a:r>
          </a:p>
          <a:p>
            <a:r>
              <a:rPr lang="en-IN" sz="1200" dirty="0">
                <a:latin typeface="Segoe UI" panose="020B0502040204020203" pitchFamily="34" charset="0"/>
                <a:cs typeface="Segoe UI" panose="020B0502040204020203" pitchFamily="34" charset="0"/>
              </a:rPr>
              <a:t>        </a:t>
            </a:r>
            <a:r>
              <a:rPr lang="en-IN" sz="1200" dirty="0" err="1">
                <a:latin typeface="Segoe UI" panose="020B0502040204020203" pitchFamily="34" charset="0"/>
                <a:cs typeface="Segoe UI" panose="020B0502040204020203" pitchFamily="34" charset="0"/>
              </a:rPr>
              <a:t>dest</a:t>
            </a:r>
            <a:r>
              <a:rPr lang="en-IN" sz="1200" dirty="0">
                <a:latin typeface="Segoe UI" panose="020B0502040204020203" pitchFamily="34" charset="0"/>
                <a:cs typeface="Segoe UI" panose="020B0502040204020203" pitchFamily="34" charset="0"/>
              </a:rPr>
              <a:t>: /home/</a:t>
            </a:r>
            <a:r>
              <a:rPr lang="en-IN" sz="1200" dirty="0" err="1">
                <a:latin typeface="Segoe UI" panose="020B0502040204020203" pitchFamily="34" charset="0"/>
                <a:cs typeface="Segoe UI" panose="020B0502040204020203" pitchFamily="34" charset="0"/>
              </a:rPr>
              <a:t>raju</a:t>
            </a:r>
            <a:r>
              <a:rPr lang="en-IN" sz="1200" dirty="0">
                <a:latin typeface="Segoe UI" panose="020B0502040204020203" pitchFamily="34" charset="0"/>
                <a:cs typeface="Segoe UI" panose="020B0502040204020203" pitchFamily="34" charset="0"/>
              </a:rPr>
              <a:t>/</a:t>
            </a:r>
            <a:r>
              <a:rPr lang="en-IN" sz="1200" dirty="0" err="1">
                <a:latin typeface="Segoe UI" panose="020B0502040204020203" pitchFamily="34" charset="0"/>
                <a:cs typeface="Segoe UI" panose="020B0502040204020203" pitchFamily="34" charset="0"/>
              </a:rPr>
              <a:t>spm</a:t>
            </a:r>
            <a:r>
              <a:rPr lang="en-IN" sz="1200" dirty="0">
                <a:latin typeface="Segoe UI" panose="020B0502040204020203" pitchFamily="34" charset="0"/>
                <a:cs typeface="Segoe UI" panose="020B0502040204020203" pitchFamily="34" charset="0"/>
              </a:rPr>
              <a:t>/Ansible/q8/configurations/</a:t>
            </a:r>
            <a:r>
              <a:rPr lang="en-IN" sz="1200" dirty="0" err="1">
                <a:latin typeface="Segoe UI" panose="020B0502040204020203" pitchFamily="34" charset="0"/>
                <a:cs typeface="Segoe UI" panose="020B0502040204020203" pitchFamily="34" charset="0"/>
              </a:rPr>
              <a:t>app_config.yml</a:t>
            </a:r>
            <a:endParaRPr lang="en-IN" sz="1200" dirty="0">
              <a:latin typeface="Segoe UI" panose="020B0502040204020203" pitchFamily="34" charset="0"/>
              <a:cs typeface="Segoe UI" panose="020B0502040204020203" pitchFamily="34" charset="0"/>
            </a:endParaRPr>
          </a:p>
          <a:p>
            <a:endParaRPr lang="en-IN" sz="1200" dirty="0">
              <a:latin typeface="Segoe UI" panose="020B0502040204020203" pitchFamily="34" charset="0"/>
              <a:cs typeface="Segoe UI" panose="020B0502040204020203" pitchFamily="34" charset="0"/>
            </a:endParaRPr>
          </a:p>
          <a:p>
            <a:r>
              <a:rPr lang="en-IN" sz="1200" dirty="0">
                <a:latin typeface="Segoe UI" panose="020B0502040204020203" pitchFamily="34" charset="0"/>
                <a:cs typeface="Segoe UI" panose="020B0502040204020203" pitchFamily="34" charset="0"/>
              </a:rPr>
              <a:t>    - name: Display the generated configuration file</a:t>
            </a:r>
          </a:p>
          <a:p>
            <a:r>
              <a:rPr lang="en-IN" sz="1200" dirty="0">
                <a:latin typeface="Segoe UI" panose="020B0502040204020203" pitchFamily="34" charset="0"/>
                <a:cs typeface="Segoe UI" panose="020B0502040204020203" pitchFamily="34" charset="0"/>
              </a:rPr>
              <a:t>      command: cat /home/</a:t>
            </a:r>
            <a:r>
              <a:rPr lang="en-IN" sz="1200" dirty="0" err="1">
                <a:latin typeface="Segoe UI" panose="020B0502040204020203" pitchFamily="34" charset="0"/>
                <a:cs typeface="Segoe UI" panose="020B0502040204020203" pitchFamily="34" charset="0"/>
              </a:rPr>
              <a:t>raju</a:t>
            </a:r>
            <a:r>
              <a:rPr lang="en-IN" sz="1200" dirty="0">
                <a:latin typeface="Segoe UI" panose="020B0502040204020203" pitchFamily="34" charset="0"/>
                <a:cs typeface="Segoe UI" panose="020B0502040204020203" pitchFamily="34" charset="0"/>
              </a:rPr>
              <a:t>/</a:t>
            </a:r>
            <a:r>
              <a:rPr lang="en-IN" sz="1200" dirty="0" err="1">
                <a:latin typeface="Segoe UI" panose="020B0502040204020203" pitchFamily="34" charset="0"/>
                <a:cs typeface="Segoe UI" panose="020B0502040204020203" pitchFamily="34" charset="0"/>
              </a:rPr>
              <a:t>spm</a:t>
            </a:r>
            <a:r>
              <a:rPr lang="en-IN" sz="1200" dirty="0">
                <a:latin typeface="Segoe UI" panose="020B0502040204020203" pitchFamily="34" charset="0"/>
                <a:cs typeface="Segoe UI" panose="020B0502040204020203" pitchFamily="34" charset="0"/>
              </a:rPr>
              <a:t>/Ansible/q8/configurations/</a:t>
            </a:r>
            <a:r>
              <a:rPr lang="en-IN" sz="1200" dirty="0" err="1">
                <a:latin typeface="Segoe UI" panose="020B0502040204020203" pitchFamily="34" charset="0"/>
                <a:cs typeface="Segoe UI" panose="020B0502040204020203" pitchFamily="34" charset="0"/>
              </a:rPr>
              <a:t>app_config.yml</a:t>
            </a:r>
            <a:endParaRPr lang="en-IN" sz="1200" dirty="0">
              <a:latin typeface="Segoe UI" panose="020B0502040204020203" pitchFamily="34" charset="0"/>
              <a:cs typeface="Segoe UI" panose="020B0502040204020203" pitchFamily="34" charset="0"/>
            </a:endParaRPr>
          </a:p>
          <a:p>
            <a:r>
              <a:rPr lang="en-IN" sz="1200" dirty="0">
                <a:latin typeface="Segoe UI" panose="020B0502040204020203" pitchFamily="34" charset="0"/>
                <a:cs typeface="Segoe UI" panose="020B0502040204020203" pitchFamily="34" charset="0"/>
              </a:rPr>
              <a:t>      register: output</a:t>
            </a:r>
          </a:p>
          <a:p>
            <a:endParaRPr lang="en-IN" sz="1200" dirty="0">
              <a:latin typeface="Segoe UI" panose="020B0502040204020203" pitchFamily="34" charset="0"/>
              <a:cs typeface="Segoe UI" panose="020B0502040204020203" pitchFamily="34" charset="0"/>
            </a:endParaRPr>
          </a:p>
          <a:p>
            <a:r>
              <a:rPr lang="en-IN" sz="1200" dirty="0">
                <a:latin typeface="Segoe UI" panose="020B0502040204020203" pitchFamily="34" charset="0"/>
                <a:cs typeface="Segoe UI" panose="020B0502040204020203" pitchFamily="34" charset="0"/>
              </a:rPr>
              <a:t>    - name: Print the configuration file contents</a:t>
            </a:r>
          </a:p>
          <a:p>
            <a:r>
              <a:rPr lang="en-IN" sz="1200" dirty="0">
                <a:latin typeface="Segoe UI" panose="020B0502040204020203" pitchFamily="34" charset="0"/>
                <a:cs typeface="Segoe UI" panose="020B0502040204020203" pitchFamily="34" charset="0"/>
              </a:rPr>
              <a:t>      debug:</a:t>
            </a:r>
          </a:p>
          <a:p>
            <a:r>
              <a:rPr lang="en-IN" sz="1200" dirty="0">
                <a:latin typeface="Segoe UI" panose="020B0502040204020203" pitchFamily="34" charset="0"/>
                <a:cs typeface="Segoe UI" panose="020B0502040204020203" pitchFamily="34" charset="0"/>
              </a:rPr>
              <a:t>        </a:t>
            </a:r>
            <a:r>
              <a:rPr lang="en-IN" sz="1200" dirty="0" err="1">
                <a:latin typeface="Segoe UI" panose="020B0502040204020203" pitchFamily="34" charset="0"/>
                <a:cs typeface="Segoe UI" panose="020B0502040204020203" pitchFamily="34" charset="0"/>
              </a:rPr>
              <a:t>msg</a:t>
            </a:r>
            <a:r>
              <a:rPr lang="en-IN" sz="1200" dirty="0">
                <a:latin typeface="Segoe UI" panose="020B0502040204020203" pitchFamily="34" charset="0"/>
                <a:cs typeface="Segoe UI" panose="020B0502040204020203" pitchFamily="34" charset="0"/>
              </a:rPr>
              <a:t>: "{{ </a:t>
            </a:r>
            <a:r>
              <a:rPr lang="en-IN" sz="1200" dirty="0" err="1">
                <a:latin typeface="Segoe UI" panose="020B0502040204020203" pitchFamily="34" charset="0"/>
                <a:cs typeface="Segoe UI" panose="020B0502040204020203" pitchFamily="34" charset="0"/>
              </a:rPr>
              <a:t>output.stdout</a:t>
            </a:r>
            <a:r>
              <a:rPr lang="en-IN" sz="1200" dirty="0">
                <a:latin typeface="Segoe UI" panose="020B0502040204020203" pitchFamily="34" charset="0"/>
                <a:cs typeface="Segoe UI" panose="020B0502040204020203" pitchFamily="34" charset="0"/>
              </a:rPr>
              <a:t> }}"</a:t>
            </a:r>
          </a:p>
        </p:txBody>
      </p:sp>
      <p:sp>
        <p:nvSpPr>
          <p:cNvPr id="14" name="Rectangle 13"/>
          <p:cNvSpPr/>
          <p:nvPr/>
        </p:nvSpPr>
        <p:spPr>
          <a:xfrm>
            <a:off x="5956627" y="3766124"/>
            <a:ext cx="5098472" cy="2862322"/>
          </a:xfrm>
          <a:prstGeom prst="rect">
            <a:avLst/>
          </a:prstGeom>
          <a:ln>
            <a:solidFill>
              <a:srgbClr val="C00000"/>
            </a:solidFill>
          </a:ln>
        </p:spPr>
        <p:txBody>
          <a:bodyPr wrap="square">
            <a:spAutoFit/>
          </a:bodyPr>
          <a:lstStyle/>
          <a:p>
            <a:r>
              <a:rPr lang="en-IN" sz="1600" dirty="0">
                <a:latin typeface="Segoe UI" panose="020B0502040204020203" pitchFamily="34" charset="0"/>
                <a:cs typeface="Segoe UI" panose="020B0502040204020203" pitchFamily="34" charset="0"/>
              </a:rPr>
              <a:t># Configuration File Generated via Ansible Template</a:t>
            </a:r>
          </a:p>
          <a:p>
            <a:r>
              <a:rPr lang="en-IN" sz="1600" dirty="0" err="1">
                <a:latin typeface="Segoe UI" panose="020B0502040204020203" pitchFamily="34" charset="0"/>
                <a:cs typeface="Segoe UI" panose="020B0502040204020203" pitchFamily="34" charset="0"/>
              </a:rPr>
              <a:t>application_name</a:t>
            </a:r>
            <a:r>
              <a:rPr lang="en-IN" sz="1600" dirty="0">
                <a:latin typeface="Segoe UI" panose="020B0502040204020203" pitchFamily="34" charset="0"/>
                <a:cs typeface="Segoe UI" panose="020B0502040204020203" pitchFamily="34" charset="0"/>
              </a:rPr>
              <a:t>: {{ </a:t>
            </a:r>
            <a:r>
              <a:rPr lang="en-IN" sz="1600" dirty="0" err="1">
                <a:latin typeface="Segoe UI" panose="020B0502040204020203" pitchFamily="34" charset="0"/>
                <a:cs typeface="Segoe UI" panose="020B0502040204020203" pitchFamily="34" charset="0"/>
              </a:rPr>
              <a:t>app_name</a:t>
            </a:r>
            <a:r>
              <a:rPr lang="en-IN" sz="1600" dirty="0">
                <a:latin typeface="Segoe UI" panose="020B0502040204020203" pitchFamily="34" charset="0"/>
                <a:cs typeface="Segoe UI" panose="020B0502040204020203" pitchFamily="34" charset="0"/>
              </a:rPr>
              <a:t> }}</a:t>
            </a:r>
          </a:p>
          <a:p>
            <a:r>
              <a:rPr lang="en-IN" sz="1600" dirty="0">
                <a:latin typeface="Segoe UI" panose="020B0502040204020203" pitchFamily="34" charset="0"/>
                <a:cs typeface="Segoe UI" panose="020B0502040204020203" pitchFamily="34" charset="0"/>
              </a:rPr>
              <a:t>environment: {{ </a:t>
            </a:r>
            <a:r>
              <a:rPr lang="en-IN" sz="1600" dirty="0" err="1">
                <a:latin typeface="Segoe UI" panose="020B0502040204020203" pitchFamily="34" charset="0"/>
                <a:cs typeface="Segoe UI" panose="020B0502040204020203" pitchFamily="34" charset="0"/>
              </a:rPr>
              <a:t>env</a:t>
            </a:r>
            <a:r>
              <a:rPr lang="en-IN" sz="1600" dirty="0">
                <a:latin typeface="Segoe UI" panose="020B0502040204020203" pitchFamily="34" charset="0"/>
                <a:cs typeface="Segoe UI" panose="020B0502040204020203" pitchFamily="34" charset="0"/>
              </a:rPr>
              <a:t> }}</a:t>
            </a:r>
          </a:p>
          <a:p>
            <a:r>
              <a:rPr lang="en-IN" sz="1600" dirty="0">
                <a:latin typeface="Segoe UI" panose="020B0502040204020203" pitchFamily="34" charset="0"/>
                <a:cs typeface="Segoe UI" panose="020B0502040204020203" pitchFamily="34" charset="0"/>
              </a:rPr>
              <a:t>version: {{ version }}</a:t>
            </a:r>
          </a:p>
          <a:p>
            <a:endParaRPr lang="en-IN" sz="1600" dirty="0">
              <a:latin typeface="Segoe UI" panose="020B0502040204020203" pitchFamily="34" charset="0"/>
              <a:cs typeface="Segoe UI" panose="020B0502040204020203" pitchFamily="34" charset="0"/>
            </a:endParaRPr>
          </a:p>
          <a:p>
            <a:r>
              <a:rPr lang="en-IN" sz="1600" dirty="0">
                <a:latin typeface="Segoe UI" panose="020B0502040204020203" pitchFamily="34" charset="0"/>
                <a:cs typeface="Segoe UI" panose="020B0502040204020203" pitchFamily="34" charset="0"/>
              </a:rPr>
              <a:t># Database Configuration</a:t>
            </a:r>
          </a:p>
          <a:p>
            <a:r>
              <a:rPr lang="en-IN" sz="1600" dirty="0" err="1">
                <a:latin typeface="Segoe UI" panose="020B0502040204020203" pitchFamily="34" charset="0"/>
                <a:cs typeface="Segoe UI" panose="020B0502040204020203" pitchFamily="34" charset="0"/>
              </a:rPr>
              <a:t>db_host</a:t>
            </a:r>
            <a:r>
              <a:rPr lang="en-IN" sz="1600" dirty="0">
                <a:latin typeface="Segoe UI" panose="020B0502040204020203" pitchFamily="34" charset="0"/>
                <a:cs typeface="Segoe UI" panose="020B0502040204020203" pitchFamily="34" charset="0"/>
              </a:rPr>
              <a:t>: {{ </a:t>
            </a:r>
            <a:r>
              <a:rPr lang="en-IN" sz="1600" dirty="0" err="1">
                <a:latin typeface="Segoe UI" panose="020B0502040204020203" pitchFamily="34" charset="0"/>
                <a:cs typeface="Segoe UI" panose="020B0502040204020203" pitchFamily="34" charset="0"/>
              </a:rPr>
              <a:t>db_host</a:t>
            </a:r>
            <a:r>
              <a:rPr lang="en-IN" sz="1600" dirty="0">
                <a:latin typeface="Segoe UI" panose="020B0502040204020203" pitchFamily="34" charset="0"/>
                <a:cs typeface="Segoe UI" panose="020B0502040204020203" pitchFamily="34" charset="0"/>
              </a:rPr>
              <a:t> }}</a:t>
            </a:r>
          </a:p>
          <a:p>
            <a:r>
              <a:rPr lang="en-IN" sz="1600" dirty="0" err="1">
                <a:latin typeface="Segoe UI" panose="020B0502040204020203" pitchFamily="34" charset="0"/>
                <a:cs typeface="Segoe UI" panose="020B0502040204020203" pitchFamily="34" charset="0"/>
              </a:rPr>
              <a:t>db_port</a:t>
            </a:r>
            <a:r>
              <a:rPr lang="en-IN" sz="1600" dirty="0">
                <a:latin typeface="Segoe UI" panose="020B0502040204020203" pitchFamily="34" charset="0"/>
                <a:cs typeface="Segoe UI" panose="020B0502040204020203" pitchFamily="34" charset="0"/>
              </a:rPr>
              <a:t>: {{ </a:t>
            </a:r>
            <a:r>
              <a:rPr lang="en-IN" sz="1600" dirty="0" err="1">
                <a:latin typeface="Segoe UI" panose="020B0502040204020203" pitchFamily="34" charset="0"/>
                <a:cs typeface="Segoe UI" panose="020B0502040204020203" pitchFamily="34" charset="0"/>
              </a:rPr>
              <a:t>db_port</a:t>
            </a:r>
            <a:r>
              <a:rPr lang="en-IN" sz="1600" dirty="0">
                <a:latin typeface="Segoe UI" panose="020B0502040204020203" pitchFamily="34" charset="0"/>
                <a:cs typeface="Segoe UI" panose="020B0502040204020203" pitchFamily="34" charset="0"/>
              </a:rPr>
              <a:t> }}</a:t>
            </a:r>
          </a:p>
          <a:p>
            <a:r>
              <a:rPr lang="en-IN" sz="1600" dirty="0" err="1">
                <a:latin typeface="Segoe UI" panose="020B0502040204020203" pitchFamily="34" charset="0"/>
                <a:cs typeface="Segoe UI" panose="020B0502040204020203" pitchFamily="34" charset="0"/>
              </a:rPr>
              <a:t>db_name</a:t>
            </a:r>
            <a:r>
              <a:rPr lang="en-IN" sz="1600" dirty="0">
                <a:latin typeface="Segoe UI" panose="020B0502040204020203" pitchFamily="34" charset="0"/>
                <a:cs typeface="Segoe UI" panose="020B0502040204020203" pitchFamily="34" charset="0"/>
              </a:rPr>
              <a:t>: {{ </a:t>
            </a:r>
            <a:r>
              <a:rPr lang="en-IN" sz="1600" dirty="0" err="1">
                <a:latin typeface="Segoe UI" panose="020B0502040204020203" pitchFamily="34" charset="0"/>
                <a:cs typeface="Segoe UI" panose="020B0502040204020203" pitchFamily="34" charset="0"/>
              </a:rPr>
              <a:t>db_name</a:t>
            </a:r>
            <a:r>
              <a:rPr lang="en-IN" sz="1600" dirty="0">
                <a:latin typeface="Segoe UI" panose="020B0502040204020203" pitchFamily="34" charset="0"/>
                <a:cs typeface="Segoe UI" panose="020B0502040204020203" pitchFamily="34" charset="0"/>
              </a:rPr>
              <a:t> }}</a:t>
            </a:r>
          </a:p>
          <a:p>
            <a:r>
              <a:rPr lang="en-IN" sz="1600" dirty="0" err="1">
                <a:latin typeface="Segoe UI" panose="020B0502040204020203" pitchFamily="34" charset="0"/>
                <a:cs typeface="Segoe UI" panose="020B0502040204020203" pitchFamily="34" charset="0"/>
              </a:rPr>
              <a:t>db_user</a:t>
            </a:r>
            <a:r>
              <a:rPr lang="en-IN" sz="1600" dirty="0">
                <a:latin typeface="Segoe UI" panose="020B0502040204020203" pitchFamily="34" charset="0"/>
                <a:cs typeface="Segoe UI" panose="020B0502040204020203" pitchFamily="34" charset="0"/>
              </a:rPr>
              <a:t>: {{ </a:t>
            </a:r>
            <a:r>
              <a:rPr lang="en-IN" sz="1600" dirty="0" err="1">
                <a:latin typeface="Segoe UI" panose="020B0502040204020203" pitchFamily="34" charset="0"/>
                <a:cs typeface="Segoe UI" panose="020B0502040204020203" pitchFamily="34" charset="0"/>
              </a:rPr>
              <a:t>db_user</a:t>
            </a:r>
            <a:r>
              <a:rPr lang="en-IN" sz="1600" dirty="0">
                <a:latin typeface="Segoe UI" panose="020B0502040204020203" pitchFamily="34" charset="0"/>
                <a:cs typeface="Segoe UI" panose="020B0502040204020203" pitchFamily="34" charset="0"/>
              </a:rPr>
              <a:t> }}</a:t>
            </a:r>
          </a:p>
          <a:p>
            <a:r>
              <a:rPr lang="en-IN" sz="1600" dirty="0" err="1">
                <a:latin typeface="Segoe UI" panose="020B0502040204020203" pitchFamily="34" charset="0"/>
                <a:cs typeface="Segoe UI" panose="020B0502040204020203" pitchFamily="34" charset="0"/>
              </a:rPr>
              <a:t>db_password</a:t>
            </a:r>
            <a:r>
              <a:rPr lang="en-IN" sz="1600" dirty="0">
                <a:latin typeface="Segoe UI" panose="020B0502040204020203" pitchFamily="34" charset="0"/>
                <a:cs typeface="Segoe UI" panose="020B0502040204020203" pitchFamily="34" charset="0"/>
              </a:rPr>
              <a:t>: {{ </a:t>
            </a:r>
            <a:r>
              <a:rPr lang="en-IN" sz="1600" dirty="0" err="1">
                <a:latin typeface="Segoe UI" panose="020B0502040204020203" pitchFamily="34" charset="0"/>
                <a:cs typeface="Segoe UI" panose="020B0502040204020203" pitchFamily="34" charset="0"/>
              </a:rPr>
              <a:t>db_password</a:t>
            </a:r>
            <a:r>
              <a:rPr lang="en-IN" sz="1600" dirty="0">
                <a:latin typeface="Segoe UI" panose="020B0502040204020203" pitchFamily="34" charset="0"/>
                <a:cs typeface="Segoe UI" panose="020B0502040204020203" pitchFamily="34" charset="0"/>
              </a:rPr>
              <a:t> }}</a:t>
            </a:r>
          </a:p>
        </p:txBody>
      </p:sp>
      <p:pic>
        <p:nvPicPr>
          <p:cNvPr id="13" name="Picture 12"/>
          <p:cNvPicPr>
            <a:picLocks noChangeAspect="1"/>
          </p:cNvPicPr>
          <p:nvPr/>
        </p:nvPicPr>
        <p:blipFill>
          <a:blip r:embed="rId3"/>
          <a:stretch>
            <a:fillRect/>
          </a:stretch>
        </p:blipFill>
        <p:spPr>
          <a:xfrm>
            <a:off x="5956627" y="2056383"/>
            <a:ext cx="4173769" cy="1572824"/>
          </a:xfrm>
          <a:prstGeom prst="rect">
            <a:avLst/>
          </a:prstGeom>
          <a:ln>
            <a:solidFill>
              <a:srgbClr val="C00000"/>
            </a:solidFill>
          </a:ln>
        </p:spPr>
      </p:pic>
      <p:sp>
        <p:nvSpPr>
          <p:cNvPr id="16" name="TextBox 15"/>
          <p:cNvSpPr txBox="1"/>
          <p:nvPr/>
        </p:nvSpPr>
        <p:spPr>
          <a:xfrm>
            <a:off x="10316189" y="1642467"/>
            <a:ext cx="1477819"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a:t>i</a:t>
            </a:r>
            <a:r>
              <a:rPr lang="en-US" b="1" dirty="0" smtClean="0"/>
              <a:t>nventory.ini</a:t>
            </a:r>
            <a:endParaRPr lang="en-IN" b="1" dirty="0"/>
          </a:p>
        </p:txBody>
      </p:sp>
      <p:sp>
        <p:nvSpPr>
          <p:cNvPr id="17" name="TextBox 16"/>
          <p:cNvSpPr txBox="1"/>
          <p:nvPr/>
        </p:nvSpPr>
        <p:spPr>
          <a:xfrm>
            <a:off x="3685546" y="1457801"/>
            <a:ext cx="1477819"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err="1"/>
              <a:t>p</a:t>
            </a:r>
            <a:r>
              <a:rPr lang="en-US" b="1" dirty="0" err="1" smtClean="0"/>
              <a:t>laybook.yml</a:t>
            </a:r>
            <a:endParaRPr lang="en-IN" b="1" dirty="0"/>
          </a:p>
        </p:txBody>
      </p:sp>
      <p:sp>
        <p:nvSpPr>
          <p:cNvPr id="18" name="TextBox 17"/>
          <p:cNvSpPr txBox="1"/>
          <p:nvPr/>
        </p:nvSpPr>
        <p:spPr>
          <a:xfrm>
            <a:off x="9004627" y="4827953"/>
            <a:ext cx="998355"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a:t>c</a:t>
            </a:r>
            <a:r>
              <a:rPr lang="en-US" b="1" dirty="0" smtClean="0"/>
              <a:t>onfig.j2</a:t>
            </a:r>
            <a:endParaRPr lang="en-IN" b="1" dirty="0"/>
          </a:p>
        </p:txBody>
      </p:sp>
    </p:spTree>
    <p:extLst>
      <p:ext uri="{BB962C8B-B14F-4D97-AF65-F5344CB8AC3E}">
        <p14:creationId xmlns:p14="http://schemas.microsoft.com/office/powerpoint/2010/main" val="851092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9568873" cy="584775"/>
          </a:xfrm>
          <a:prstGeom prst="rect">
            <a:avLst/>
          </a:prstGeom>
          <a:noFill/>
        </p:spPr>
        <p:txBody>
          <a:bodyPr wrap="square" rtlCol="0">
            <a:spAutoFit/>
          </a:bodyPr>
          <a:lstStyle/>
          <a:p>
            <a:r>
              <a:rPr lang="en-US" sz="3200" b="1">
                <a:solidFill>
                  <a:schemeClr val="bg1"/>
                </a:solidFill>
                <a:latin typeface="Segoe UI" panose="020B0502040204020203" pitchFamily="34" charset="0"/>
                <a:cs typeface="Segoe UI" panose="020B0502040204020203" pitchFamily="34" charset="0"/>
              </a:rPr>
              <a:t>Q8. Ansible Template Demonstration</a:t>
            </a:r>
            <a:endParaRPr lang="en-US" sz="3200" b="1" dirty="0">
              <a:solidFill>
                <a:schemeClr val="bg1"/>
              </a:solidFill>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3"/>
          <a:stretch>
            <a:fillRect/>
          </a:stretch>
        </p:blipFill>
        <p:spPr>
          <a:xfrm>
            <a:off x="426101" y="983069"/>
            <a:ext cx="11118125" cy="3960685"/>
          </a:xfrm>
          <a:prstGeom prst="rect">
            <a:avLst/>
          </a:prstGeom>
          <a:ln>
            <a:solidFill>
              <a:srgbClr val="C00000"/>
            </a:solidFill>
          </a:ln>
        </p:spPr>
      </p:pic>
      <p:pic>
        <p:nvPicPr>
          <p:cNvPr id="7" name="Picture 6"/>
          <p:cNvPicPr>
            <a:picLocks noChangeAspect="1"/>
          </p:cNvPicPr>
          <p:nvPr/>
        </p:nvPicPr>
        <p:blipFill>
          <a:blip r:embed="rId4"/>
          <a:stretch>
            <a:fillRect/>
          </a:stretch>
        </p:blipFill>
        <p:spPr>
          <a:xfrm>
            <a:off x="5985163" y="4081520"/>
            <a:ext cx="6088363" cy="2677212"/>
          </a:xfrm>
          <a:prstGeom prst="rect">
            <a:avLst/>
          </a:prstGeom>
          <a:ln>
            <a:solidFill>
              <a:srgbClr val="C00000"/>
            </a:solidFill>
          </a:ln>
        </p:spPr>
      </p:pic>
      <p:sp>
        <p:nvSpPr>
          <p:cNvPr id="8" name="Rectangle 7"/>
          <p:cNvSpPr/>
          <p:nvPr/>
        </p:nvSpPr>
        <p:spPr>
          <a:xfrm>
            <a:off x="277091" y="5638898"/>
            <a:ext cx="6130570" cy="276999"/>
          </a:xfrm>
          <a:prstGeom prst="rect">
            <a:avLst/>
          </a:prstGeom>
        </p:spPr>
        <p:txBody>
          <a:bodyPr wrap="square">
            <a:spAutoFit/>
          </a:bodyPr>
          <a:lstStyle/>
          <a:p>
            <a:r>
              <a:rPr lang="en-IN" sz="1200" b="1" dirty="0" err="1">
                <a:latin typeface="Segoe UI" panose="020B0502040204020203" pitchFamily="34" charset="0"/>
                <a:cs typeface="Segoe UI" panose="020B0502040204020203" pitchFamily="34" charset="0"/>
              </a:rPr>
              <a:t>raju@raju-VirtualBox</a:t>
            </a:r>
            <a:r>
              <a:rPr lang="en-IN" sz="1200" b="1" dirty="0">
                <a:latin typeface="Segoe UI" panose="020B0502040204020203" pitchFamily="34" charset="0"/>
                <a:cs typeface="Segoe UI" panose="020B0502040204020203" pitchFamily="34" charset="0"/>
              </a:rPr>
              <a:t>:~/</a:t>
            </a:r>
            <a:r>
              <a:rPr lang="en-IN" sz="1200" b="1" dirty="0" err="1">
                <a:latin typeface="Segoe UI" panose="020B0502040204020203" pitchFamily="34" charset="0"/>
                <a:cs typeface="Segoe UI" panose="020B0502040204020203" pitchFamily="34" charset="0"/>
              </a:rPr>
              <a:t>spm</a:t>
            </a:r>
            <a:r>
              <a:rPr lang="en-IN" sz="1200" b="1" dirty="0">
                <a:latin typeface="Segoe UI" panose="020B0502040204020203" pitchFamily="34" charset="0"/>
                <a:cs typeface="Segoe UI" panose="020B0502040204020203" pitchFamily="34" charset="0"/>
              </a:rPr>
              <a:t>/Ansible/q8/configurations$ vim </a:t>
            </a:r>
            <a:r>
              <a:rPr lang="en-IN" sz="1200" b="1" dirty="0" err="1">
                <a:latin typeface="Segoe UI" panose="020B0502040204020203" pitchFamily="34" charset="0"/>
                <a:cs typeface="Segoe UI" panose="020B0502040204020203" pitchFamily="34" charset="0"/>
              </a:rPr>
              <a:t>app_config.yml</a:t>
            </a:r>
            <a:endParaRPr lang="en-IN" sz="1200" b="1" dirty="0">
              <a:latin typeface="Segoe UI" panose="020B0502040204020203" pitchFamily="34" charset="0"/>
              <a:cs typeface="Segoe UI" panose="020B0502040204020203" pitchFamily="34" charset="0"/>
            </a:endParaRPr>
          </a:p>
        </p:txBody>
      </p:sp>
      <p:sp>
        <p:nvSpPr>
          <p:cNvPr id="9" name="TextBox 8"/>
          <p:cNvSpPr txBox="1"/>
          <p:nvPr/>
        </p:nvSpPr>
        <p:spPr>
          <a:xfrm>
            <a:off x="9493226" y="4921994"/>
            <a:ext cx="1682774"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err="1"/>
              <a:t>a</a:t>
            </a:r>
            <a:r>
              <a:rPr lang="en-US" b="1" dirty="0" err="1" smtClean="0"/>
              <a:t>pp_config.yml</a:t>
            </a:r>
            <a:endParaRPr lang="en-IN" b="1" dirty="0"/>
          </a:p>
        </p:txBody>
      </p:sp>
    </p:spTree>
    <p:extLst>
      <p:ext uri="{BB962C8B-B14F-4D97-AF65-F5344CB8AC3E}">
        <p14:creationId xmlns:p14="http://schemas.microsoft.com/office/powerpoint/2010/main" val="7249476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9568873" cy="584775"/>
          </a:xfrm>
          <a:prstGeom prst="rect">
            <a:avLst/>
          </a:prstGeom>
          <a:noFill/>
        </p:spPr>
        <p:txBody>
          <a:bodyPr wrap="square" rtlCol="0">
            <a:spAutoFit/>
          </a:bodyPr>
          <a:lstStyle/>
          <a:p>
            <a:r>
              <a:rPr lang="en-US" sz="3200" b="1" dirty="0" smtClean="0">
                <a:solidFill>
                  <a:schemeClr val="bg1"/>
                </a:solidFill>
                <a:latin typeface="Segoe UI" panose="020B0502040204020203" pitchFamily="34" charset="0"/>
                <a:cs typeface="Segoe UI" panose="020B0502040204020203" pitchFamily="34" charset="0"/>
              </a:rPr>
              <a:t>Q9. Demonstrating Numerical Loop</a:t>
            </a:r>
            <a:endParaRPr lang="en-IN" sz="3200" b="1" dirty="0">
              <a:solidFill>
                <a:schemeClr val="bg1"/>
              </a:solidFill>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3"/>
          <a:stretch>
            <a:fillRect/>
          </a:stretch>
        </p:blipFill>
        <p:spPr>
          <a:xfrm>
            <a:off x="178638" y="3081642"/>
            <a:ext cx="10053498" cy="3710145"/>
          </a:xfrm>
          <a:prstGeom prst="rect">
            <a:avLst/>
          </a:prstGeom>
          <a:ln>
            <a:solidFill>
              <a:srgbClr val="C00000"/>
            </a:solidFill>
          </a:ln>
        </p:spPr>
      </p:pic>
      <p:sp>
        <p:nvSpPr>
          <p:cNvPr id="8" name="Rectangle 7"/>
          <p:cNvSpPr/>
          <p:nvPr/>
        </p:nvSpPr>
        <p:spPr>
          <a:xfrm>
            <a:off x="178639" y="949733"/>
            <a:ext cx="4337944" cy="2031325"/>
          </a:xfrm>
          <a:prstGeom prst="rect">
            <a:avLst/>
          </a:prstGeom>
          <a:ln>
            <a:solidFill>
              <a:srgbClr val="C00000"/>
            </a:solidFill>
          </a:ln>
        </p:spPr>
        <p:txBody>
          <a:bodyPr wrap="square">
            <a:spAutoFit/>
          </a:bodyPr>
          <a:lstStyle/>
          <a:p>
            <a:r>
              <a:rPr lang="en-IN" sz="1400" dirty="0">
                <a:latin typeface="Segoe UI" panose="020B0502040204020203" pitchFamily="34" charset="0"/>
                <a:cs typeface="Segoe UI" panose="020B0502040204020203" pitchFamily="34" charset="0"/>
              </a:rPr>
              <a:t>---</a:t>
            </a:r>
          </a:p>
          <a:p>
            <a:r>
              <a:rPr lang="en-IN" sz="1400" dirty="0">
                <a:latin typeface="Segoe UI" panose="020B0502040204020203" pitchFamily="34" charset="0"/>
                <a:cs typeface="Segoe UI" panose="020B0502040204020203" pitchFamily="34" charset="0"/>
              </a:rPr>
              <a:t>- name: Demo Playbook for Ansible Numerical Loop</a:t>
            </a:r>
          </a:p>
          <a:p>
            <a:r>
              <a:rPr lang="en-IN" sz="1400" dirty="0">
                <a:latin typeface="Segoe UI" panose="020B0502040204020203" pitchFamily="34" charset="0"/>
                <a:cs typeface="Segoe UI" panose="020B0502040204020203" pitchFamily="34" charset="0"/>
              </a:rPr>
              <a:t>  hosts: localhost</a:t>
            </a:r>
          </a:p>
          <a:p>
            <a:r>
              <a:rPr lang="en-IN" sz="1400" dirty="0">
                <a:latin typeface="Segoe UI" panose="020B0502040204020203" pitchFamily="34" charset="0"/>
                <a:cs typeface="Segoe UI" panose="020B0502040204020203" pitchFamily="34" charset="0"/>
              </a:rPr>
              <a:t>  tasks:</a:t>
            </a:r>
          </a:p>
          <a:p>
            <a:r>
              <a:rPr lang="en-IN" sz="1400" dirty="0">
                <a:latin typeface="Segoe UI" panose="020B0502040204020203" pitchFamily="34" charset="0"/>
                <a:cs typeface="Segoe UI" panose="020B0502040204020203" pitchFamily="34" charset="0"/>
              </a:rPr>
              <a:t>    - name: Create directories with numerical loop</a:t>
            </a:r>
          </a:p>
          <a:p>
            <a:r>
              <a:rPr lang="en-IN" sz="1400" dirty="0">
                <a:latin typeface="Segoe UI" panose="020B0502040204020203" pitchFamily="34" charset="0"/>
                <a:cs typeface="Segoe UI" panose="020B0502040204020203" pitchFamily="34" charset="0"/>
              </a:rPr>
              <a:t>      file:</a:t>
            </a:r>
          </a:p>
          <a:p>
            <a:r>
              <a:rPr lang="en-IN" sz="1400" dirty="0">
                <a:latin typeface="Segoe UI" panose="020B0502040204020203" pitchFamily="34" charset="0"/>
                <a:cs typeface="Segoe UI" panose="020B0502040204020203" pitchFamily="34" charset="0"/>
              </a:rPr>
              <a:t>        path: "~/</a:t>
            </a:r>
            <a:r>
              <a:rPr lang="en-IN" sz="1400" dirty="0" err="1">
                <a:latin typeface="Segoe UI" panose="020B0502040204020203" pitchFamily="34" charset="0"/>
                <a:cs typeface="Segoe UI" panose="020B0502040204020203" pitchFamily="34" charset="0"/>
              </a:rPr>
              <a:t>spm</a:t>
            </a:r>
            <a:r>
              <a:rPr lang="en-IN" sz="1400" dirty="0">
                <a:latin typeface="Segoe UI" panose="020B0502040204020203" pitchFamily="34" charset="0"/>
                <a:cs typeface="Segoe UI" panose="020B0502040204020203" pitchFamily="34" charset="0"/>
              </a:rPr>
              <a:t>/Ansible/q9/</a:t>
            </a:r>
            <a:r>
              <a:rPr lang="en-IN" sz="1400" dirty="0" err="1">
                <a:latin typeface="Segoe UI" panose="020B0502040204020203" pitchFamily="34" charset="0"/>
                <a:cs typeface="Segoe UI" panose="020B0502040204020203" pitchFamily="34" charset="0"/>
              </a:rPr>
              <a:t>demo_dir</a:t>
            </a:r>
            <a:r>
              <a:rPr lang="en-IN" sz="1400" dirty="0">
                <a:latin typeface="Segoe UI" panose="020B0502040204020203" pitchFamily="34" charset="0"/>
                <a:cs typeface="Segoe UI" panose="020B0502040204020203" pitchFamily="34" charset="0"/>
              </a:rPr>
              <a:t>_{{ item }}"</a:t>
            </a:r>
          </a:p>
          <a:p>
            <a:r>
              <a:rPr lang="en-IN" sz="1400" dirty="0">
                <a:latin typeface="Segoe UI" panose="020B0502040204020203" pitchFamily="34" charset="0"/>
                <a:cs typeface="Segoe UI" panose="020B0502040204020203" pitchFamily="34" charset="0"/>
              </a:rPr>
              <a:t>        state: directory</a:t>
            </a:r>
          </a:p>
          <a:p>
            <a:r>
              <a:rPr lang="en-IN" sz="1400" dirty="0">
                <a:latin typeface="Segoe UI" panose="020B0502040204020203" pitchFamily="34" charset="0"/>
                <a:cs typeface="Segoe UI" panose="020B0502040204020203" pitchFamily="34" charset="0"/>
              </a:rPr>
              <a:t>      </a:t>
            </a:r>
            <a:r>
              <a:rPr lang="en-IN" sz="1400" dirty="0" err="1">
                <a:latin typeface="Segoe UI" panose="020B0502040204020203" pitchFamily="34" charset="0"/>
                <a:cs typeface="Segoe UI" panose="020B0502040204020203" pitchFamily="34" charset="0"/>
              </a:rPr>
              <a:t>with_sequence</a:t>
            </a:r>
            <a:r>
              <a:rPr lang="en-IN" sz="1400" dirty="0">
                <a:latin typeface="Segoe UI" panose="020B0502040204020203" pitchFamily="34" charset="0"/>
                <a:cs typeface="Segoe UI" panose="020B0502040204020203" pitchFamily="34" charset="0"/>
              </a:rPr>
              <a:t>: start=1 end=5</a:t>
            </a:r>
          </a:p>
        </p:txBody>
      </p:sp>
      <p:sp>
        <p:nvSpPr>
          <p:cNvPr id="7" name="Rectangle 6"/>
          <p:cNvSpPr/>
          <p:nvPr/>
        </p:nvSpPr>
        <p:spPr>
          <a:xfrm>
            <a:off x="5891784" y="1193953"/>
            <a:ext cx="6096000" cy="923330"/>
          </a:xfrm>
          <a:prstGeom prst="rect">
            <a:avLst/>
          </a:prstGeom>
          <a:ln>
            <a:solidFill>
              <a:srgbClr val="C00000"/>
            </a:solidFill>
          </a:ln>
        </p:spPr>
        <p:txBody>
          <a:bodyPr>
            <a:spAutoFit/>
          </a:bodyPr>
          <a:lstStyle/>
          <a:p>
            <a:r>
              <a:rPr lang="en-IN" dirty="0"/>
              <a:t>[</a:t>
            </a:r>
            <a:r>
              <a:rPr lang="en-IN" dirty="0" err="1"/>
              <a:t>myhosts</a:t>
            </a:r>
            <a:r>
              <a:rPr lang="en-IN" dirty="0"/>
              <a:t>]</a:t>
            </a:r>
          </a:p>
          <a:p>
            <a:r>
              <a:rPr lang="en-IN" dirty="0"/>
              <a:t>localhost </a:t>
            </a:r>
            <a:r>
              <a:rPr lang="en-IN" dirty="0" err="1"/>
              <a:t>ansible_python_interpreter</a:t>
            </a:r>
            <a:r>
              <a:rPr lang="en-IN" dirty="0"/>
              <a:t>=/</a:t>
            </a:r>
            <a:r>
              <a:rPr lang="en-IN" dirty="0" err="1"/>
              <a:t>usr</a:t>
            </a:r>
            <a:r>
              <a:rPr lang="en-IN" dirty="0"/>
              <a:t>/bin/python3</a:t>
            </a:r>
          </a:p>
          <a:p>
            <a:r>
              <a:rPr lang="en-IN" dirty="0"/>
              <a:t>localhost </a:t>
            </a:r>
            <a:r>
              <a:rPr lang="en-IN" dirty="0" err="1"/>
              <a:t>ansible_connection</a:t>
            </a:r>
            <a:r>
              <a:rPr lang="en-IN" dirty="0"/>
              <a:t>=local</a:t>
            </a:r>
          </a:p>
        </p:txBody>
      </p:sp>
      <p:sp>
        <p:nvSpPr>
          <p:cNvPr id="11" name="TextBox 10"/>
          <p:cNvSpPr txBox="1"/>
          <p:nvPr/>
        </p:nvSpPr>
        <p:spPr>
          <a:xfrm>
            <a:off x="9632141" y="1030163"/>
            <a:ext cx="1477819"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a:t>i</a:t>
            </a:r>
            <a:r>
              <a:rPr lang="en-US" b="1" dirty="0" smtClean="0"/>
              <a:t>nventory.ini</a:t>
            </a:r>
            <a:endParaRPr lang="en-IN" b="1" dirty="0"/>
          </a:p>
        </p:txBody>
      </p:sp>
      <p:sp>
        <p:nvSpPr>
          <p:cNvPr id="12" name="TextBox 11"/>
          <p:cNvSpPr txBox="1"/>
          <p:nvPr/>
        </p:nvSpPr>
        <p:spPr>
          <a:xfrm>
            <a:off x="3786133" y="1465052"/>
            <a:ext cx="1477819"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err="1"/>
              <a:t>p</a:t>
            </a:r>
            <a:r>
              <a:rPr lang="en-US" b="1" dirty="0" err="1" smtClean="0"/>
              <a:t>laybook.yml</a:t>
            </a:r>
            <a:endParaRPr lang="en-IN" b="1" dirty="0"/>
          </a:p>
        </p:txBody>
      </p:sp>
    </p:spTree>
    <p:extLst>
      <p:ext uri="{BB962C8B-B14F-4D97-AF65-F5344CB8AC3E}">
        <p14:creationId xmlns:p14="http://schemas.microsoft.com/office/powerpoint/2010/main" val="32717292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4" name="Rectangle 3"/>
          <p:cNvSpPr/>
          <p:nvPr/>
        </p:nvSpPr>
        <p:spPr>
          <a:xfrm>
            <a:off x="277090" y="1019336"/>
            <a:ext cx="7906327" cy="5478423"/>
          </a:xfrm>
          <a:prstGeom prst="rect">
            <a:avLst/>
          </a:prstGeom>
          <a:ln>
            <a:solidFill>
              <a:srgbClr val="C00000"/>
            </a:solidFill>
          </a:ln>
        </p:spPr>
        <p:txBody>
          <a:bodyPr wrap="square">
            <a:spAutoFit/>
          </a:bodyPr>
          <a:lstStyle/>
          <a:p>
            <a:r>
              <a:rPr lang="en-IN" sz="1400" dirty="0">
                <a:latin typeface="Segoe UI" panose="020B0502040204020203" pitchFamily="34" charset="0"/>
                <a:cs typeface="Segoe UI" panose="020B0502040204020203" pitchFamily="34" charset="0"/>
              </a:rPr>
              <a:t>---</a:t>
            </a:r>
          </a:p>
          <a:p>
            <a:r>
              <a:rPr lang="en-IN" sz="1400" dirty="0">
                <a:latin typeface="Segoe UI" panose="020B0502040204020203" pitchFamily="34" charset="0"/>
                <a:cs typeface="Segoe UI" panose="020B0502040204020203" pitchFamily="34" charset="0"/>
              </a:rPr>
              <a:t>- name: Demonstrate Conditionals in Ansible</a:t>
            </a:r>
          </a:p>
          <a:p>
            <a:r>
              <a:rPr lang="en-IN" sz="1400" dirty="0">
                <a:latin typeface="Segoe UI" panose="020B0502040204020203" pitchFamily="34" charset="0"/>
                <a:cs typeface="Segoe UI" panose="020B0502040204020203" pitchFamily="34" charset="0"/>
              </a:rPr>
              <a:t>  hosts: localhost</a:t>
            </a:r>
          </a:p>
          <a:p>
            <a:r>
              <a:rPr lang="en-IN" sz="1400" dirty="0">
                <a:latin typeface="Segoe UI" panose="020B0502040204020203" pitchFamily="34" charset="0"/>
                <a:cs typeface="Segoe UI" panose="020B0502040204020203" pitchFamily="34" charset="0"/>
              </a:rPr>
              <a:t>  </a:t>
            </a:r>
            <a:r>
              <a:rPr lang="en-IN" sz="1400" dirty="0" err="1">
                <a:latin typeface="Segoe UI" panose="020B0502040204020203" pitchFamily="34" charset="0"/>
                <a:cs typeface="Segoe UI" panose="020B0502040204020203" pitchFamily="34" charset="0"/>
              </a:rPr>
              <a:t>gather_facts</a:t>
            </a:r>
            <a:r>
              <a:rPr lang="en-IN" sz="1400" dirty="0">
                <a:latin typeface="Segoe UI" panose="020B0502040204020203" pitchFamily="34" charset="0"/>
                <a:cs typeface="Segoe UI" panose="020B0502040204020203" pitchFamily="34" charset="0"/>
              </a:rPr>
              <a:t>: yes</a:t>
            </a:r>
          </a:p>
          <a:p>
            <a:endParaRPr lang="en-IN" sz="1400" dirty="0">
              <a:latin typeface="Segoe UI" panose="020B0502040204020203" pitchFamily="34" charset="0"/>
              <a:cs typeface="Segoe UI" panose="020B0502040204020203" pitchFamily="34" charset="0"/>
            </a:endParaRPr>
          </a:p>
          <a:p>
            <a:r>
              <a:rPr lang="en-IN" sz="1400" dirty="0">
                <a:latin typeface="Segoe UI" panose="020B0502040204020203" pitchFamily="34" charset="0"/>
                <a:cs typeface="Segoe UI" panose="020B0502040204020203" pitchFamily="34" charset="0"/>
              </a:rPr>
              <a:t>  </a:t>
            </a:r>
            <a:r>
              <a:rPr lang="en-IN" sz="1400" dirty="0" err="1">
                <a:latin typeface="Segoe UI" panose="020B0502040204020203" pitchFamily="34" charset="0"/>
                <a:cs typeface="Segoe UI" panose="020B0502040204020203" pitchFamily="34" charset="0"/>
              </a:rPr>
              <a:t>vars</a:t>
            </a:r>
            <a:r>
              <a:rPr lang="en-IN" sz="1400" dirty="0">
                <a:latin typeface="Segoe UI" panose="020B0502040204020203" pitchFamily="34" charset="0"/>
                <a:cs typeface="Segoe UI" panose="020B0502040204020203" pitchFamily="34" charset="0"/>
              </a:rPr>
              <a:t>:</a:t>
            </a:r>
          </a:p>
          <a:p>
            <a:r>
              <a:rPr lang="en-IN" sz="1400" dirty="0">
                <a:latin typeface="Segoe UI" panose="020B0502040204020203" pitchFamily="34" charset="0"/>
                <a:cs typeface="Segoe UI" panose="020B0502040204020203" pitchFamily="34" charset="0"/>
              </a:rPr>
              <a:t>    </a:t>
            </a:r>
            <a:r>
              <a:rPr lang="en-IN" sz="1400" dirty="0" err="1">
                <a:latin typeface="Segoe UI" panose="020B0502040204020203" pitchFamily="34" charset="0"/>
                <a:cs typeface="Segoe UI" panose="020B0502040204020203" pitchFamily="34" charset="0"/>
              </a:rPr>
              <a:t>package_name</a:t>
            </a:r>
            <a:r>
              <a:rPr lang="en-IN" sz="1400" dirty="0">
                <a:latin typeface="Segoe UI" panose="020B0502040204020203" pitchFamily="34" charset="0"/>
                <a:cs typeface="Segoe UI" panose="020B0502040204020203" pitchFamily="34" charset="0"/>
              </a:rPr>
              <a:t>: "vim"</a:t>
            </a:r>
          </a:p>
          <a:p>
            <a:endParaRPr lang="en-IN" sz="1400" dirty="0">
              <a:latin typeface="Segoe UI" panose="020B0502040204020203" pitchFamily="34" charset="0"/>
              <a:cs typeface="Segoe UI" panose="020B0502040204020203" pitchFamily="34" charset="0"/>
            </a:endParaRPr>
          </a:p>
          <a:p>
            <a:r>
              <a:rPr lang="en-IN" sz="1400" dirty="0">
                <a:latin typeface="Segoe UI" panose="020B0502040204020203" pitchFamily="34" charset="0"/>
                <a:cs typeface="Segoe UI" panose="020B0502040204020203" pitchFamily="34" charset="0"/>
              </a:rPr>
              <a:t>  tasks:</a:t>
            </a:r>
          </a:p>
          <a:p>
            <a:endParaRPr lang="en-IN" sz="1400" dirty="0">
              <a:latin typeface="Segoe UI" panose="020B0502040204020203" pitchFamily="34" charset="0"/>
              <a:cs typeface="Segoe UI" panose="020B0502040204020203" pitchFamily="34" charset="0"/>
            </a:endParaRPr>
          </a:p>
          <a:p>
            <a:r>
              <a:rPr lang="en-IN" sz="1400" dirty="0">
                <a:latin typeface="Segoe UI" panose="020B0502040204020203" pitchFamily="34" charset="0"/>
                <a:cs typeface="Segoe UI" panose="020B0502040204020203" pitchFamily="34" charset="0"/>
              </a:rPr>
              <a:t>    - name: Install a package if it's not already installed</a:t>
            </a:r>
          </a:p>
          <a:p>
            <a:r>
              <a:rPr lang="en-IN" sz="1400" dirty="0">
                <a:latin typeface="Segoe UI" panose="020B0502040204020203" pitchFamily="34" charset="0"/>
                <a:cs typeface="Segoe UI" panose="020B0502040204020203" pitchFamily="34" charset="0"/>
              </a:rPr>
              <a:t>      apt:</a:t>
            </a:r>
          </a:p>
          <a:p>
            <a:r>
              <a:rPr lang="en-IN" sz="1400" dirty="0">
                <a:latin typeface="Segoe UI" panose="020B0502040204020203" pitchFamily="34" charset="0"/>
                <a:cs typeface="Segoe UI" panose="020B0502040204020203" pitchFamily="34" charset="0"/>
              </a:rPr>
              <a:t>        name: "{{ </a:t>
            </a:r>
            <a:r>
              <a:rPr lang="en-IN" sz="1400" dirty="0" err="1">
                <a:latin typeface="Segoe UI" panose="020B0502040204020203" pitchFamily="34" charset="0"/>
                <a:cs typeface="Segoe UI" panose="020B0502040204020203" pitchFamily="34" charset="0"/>
              </a:rPr>
              <a:t>package_name</a:t>
            </a:r>
            <a:r>
              <a:rPr lang="en-IN" sz="1400" dirty="0">
                <a:latin typeface="Segoe UI" panose="020B0502040204020203" pitchFamily="34" charset="0"/>
                <a:cs typeface="Segoe UI" panose="020B0502040204020203" pitchFamily="34" charset="0"/>
              </a:rPr>
              <a:t> }}"</a:t>
            </a:r>
          </a:p>
          <a:p>
            <a:r>
              <a:rPr lang="en-IN" sz="1400" dirty="0">
                <a:latin typeface="Segoe UI" panose="020B0502040204020203" pitchFamily="34" charset="0"/>
                <a:cs typeface="Segoe UI" panose="020B0502040204020203" pitchFamily="34" charset="0"/>
              </a:rPr>
              <a:t>        state: present</a:t>
            </a:r>
          </a:p>
          <a:p>
            <a:r>
              <a:rPr lang="en-IN" sz="1400" dirty="0">
                <a:latin typeface="Segoe UI" panose="020B0502040204020203" pitchFamily="34" charset="0"/>
                <a:cs typeface="Segoe UI" panose="020B0502040204020203" pitchFamily="34" charset="0"/>
              </a:rPr>
              <a:t>      when: </a:t>
            </a:r>
            <a:r>
              <a:rPr lang="en-IN" sz="1400" dirty="0" err="1">
                <a:latin typeface="Segoe UI" panose="020B0502040204020203" pitchFamily="34" charset="0"/>
                <a:cs typeface="Segoe UI" panose="020B0502040204020203" pitchFamily="34" charset="0"/>
              </a:rPr>
              <a:t>ansible_facts</a:t>
            </a:r>
            <a:r>
              <a:rPr lang="en-IN" sz="1400" dirty="0">
                <a:latin typeface="Segoe UI" panose="020B0502040204020203" pitchFamily="34" charset="0"/>
                <a:cs typeface="Segoe UI" panose="020B0502040204020203" pitchFamily="34" charset="0"/>
              </a:rPr>
              <a:t>['</a:t>
            </a:r>
            <a:r>
              <a:rPr lang="en-IN" sz="1400" dirty="0" err="1">
                <a:latin typeface="Segoe UI" panose="020B0502040204020203" pitchFamily="34" charset="0"/>
                <a:cs typeface="Segoe UI" panose="020B0502040204020203" pitchFamily="34" charset="0"/>
              </a:rPr>
              <a:t>os_family</a:t>
            </a:r>
            <a:r>
              <a:rPr lang="en-IN" sz="1400" dirty="0">
                <a:latin typeface="Segoe UI" panose="020B0502040204020203" pitchFamily="34" charset="0"/>
                <a:cs typeface="Segoe UI" panose="020B0502040204020203" pitchFamily="34" charset="0"/>
              </a:rPr>
              <a:t>'] == "</a:t>
            </a:r>
            <a:r>
              <a:rPr lang="en-IN" sz="1400" dirty="0" err="1">
                <a:latin typeface="Segoe UI" panose="020B0502040204020203" pitchFamily="34" charset="0"/>
                <a:cs typeface="Segoe UI" panose="020B0502040204020203" pitchFamily="34" charset="0"/>
              </a:rPr>
              <a:t>Debian</a:t>
            </a:r>
            <a:r>
              <a:rPr lang="en-IN" sz="1400" dirty="0">
                <a:latin typeface="Segoe UI" panose="020B0502040204020203" pitchFamily="34" charset="0"/>
                <a:cs typeface="Segoe UI" panose="020B0502040204020203" pitchFamily="34" charset="0"/>
              </a:rPr>
              <a:t>"</a:t>
            </a:r>
          </a:p>
          <a:p>
            <a:endParaRPr lang="en-IN" sz="1400" dirty="0">
              <a:latin typeface="Segoe UI" panose="020B0502040204020203" pitchFamily="34" charset="0"/>
              <a:cs typeface="Segoe UI" panose="020B0502040204020203" pitchFamily="34" charset="0"/>
            </a:endParaRPr>
          </a:p>
          <a:p>
            <a:r>
              <a:rPr lang="en-IN" sz="1400" dirty="0">
                <a:latin typeface="Segoe UI" panose="020B0502040204020203" pitchFamily="34" charset="0"/>
                <a:cs typeface="Segoe UI" panose="020B0502040204020203" pitchFamily="34" charset="0"/>
              </a:rPr>
              <a:t>    - name: Print message if the package is installed</a:t>
            </a:r>
          </a:p>
          <a:p>
            <a:r>
              <a:rPr lang="en-IN" sz="1400" dirty="0">
                <a:latin typeface="Segoe UI" panose="020B0502040204020203" pitchFamily="34" charset="0"/>
                <a:cs typeface="Segoe UI" panose="020B0502040204020203" pitchFamily="34" charset="0"/>
              </a:rPr>
              <a:t>      debug:</a:t>
            </a:r>
          </a:p>
          <a:p>
            <a:r>
              <a:rPr lang="en-IN" sz="1400" dirty="0">
                <a:latin typeface="Segoe UI" panose="020B0502040204020203" pitchFamily="34" charset="0"/>
                <a:cs typeface="Segoe UI" panose="020B0502040204020203" pitchFamily="34" charset="0"/>
              </a:rPr>
              <a:t>        </a:t>
            </a:r>
            <a:r>
              <a:rPr lang="en-IN" sz="1400" dirty="0" err="1">
                <a:latin typeface="Segoe UI" panose="020B0502040204020203" pitchFamily="34" charset="0"/>
                <a:cs typeface="Segoe UI" panose="020B0502040204020203" pitchFamily="34" charset="0"/>
              </a:rPr>
              <a:t>msg</a:t>
            </a:r>
            <a:r>
              <a:rPr lang="en-IN" sz="1400" dirty="0">
                <a:latin typeface="Segoe UI" panose="020B0502040204020203" pitchFamily="34" charset="0"/>
                <a:cs typeface="Segoe UI" panose="020B0502040204020203" pitchFamily="34" charset="0"/>
              </a:rPr>
              <a:t>: "{{ </a:t>
            </a:r>
            <a:r>
              <a:rPr lang="en-IN" sz="1400" dirty="0" err="1">
                <a:latin typeface="Segoe UI" panose="020B0502040204020203" pitchFamily="34" charset="0"/>
                <a:cs typeface="Segoe UI" panose="020B0502040204020203" pitchFamily="34" charset="0"/>
              </a:rPr>
              <a:t>package_name</a:t>
            </a:r>
            <a:r>
              <a:rPr lang="en-IN" sz="1400" dirty="0">
                <a:latin typeface="Segoe UI" panose="020B0502040204020203" pitchFamily="34" charset="0"/>
                <a:cs typeface="Segoe UI" panose="020B0502040204020203" pitchFamily="34" charset="0"/>
              </a:rPr>
              <a:t> }} is installed on a </a:t>
            </a:r>
            <a:r>
              <a:rPr lang="en-IN" sz="1400" dirty="0" err="1">
                <a:latin typeface="Segoe UI" panose="020B0502040204020203" pitchFamily="34" charset="0"/>
                <a:cs typeface="Segoe UI" panose="020B0502040204020203" pitchFamily="34" charset="0"/>
              </a:rPr>
              <a:t>Debian</a:t>
            </a:r>
            <a:r>
              <a:rPr lang="en-IN" sz="1400" dirty="0">
                <a:latin typeface="Segoe UI" panose="020B0502040204020203" pitchFamily="34" charset="0"/>
                <a:cs typeface="Segoe UI" panose="020B0502040204020203" pitchFamily="34" charset="0"/>
              </a:rPr>
              <a:t>-based system."</a:t>
            </a:r>
          </a:p>
          <a:p>
            <a:r>
              <a:rPr lang="en-IN" sz="1400" dirty="0">
                <a:latin typeface="Segoe UI" panose="020B0502040204020203" pitchFamily="34" charset="0"/>
                <a:cs typeface="Segoe UI" panose="020B0502040204020203" pitchFamily="34" charset="0"/>
              </a:rPr>
              <a:t>      when: </a:t>
            </a:r>
            <a:r>
              <a:rPr lang="en-IN" sz="1400" dirty="0" err="1">
                <a:latin typeface="Segoe UI" panose="020B0502040204020203" pitchFamily="34" charset="0"/>
                <a:cs typeface="Segoe UI" panose="020B0502040204020203" pitchFamily="34" charset="0"/>
              </a:rPr>
              <a:t>ansible_facts</a:t>
            </a:r>
            <a:r>
              <a:rPr lang="en-IN" sz="1400" dirty="0">
                <a:latin typeface="Segoe UI" panose="020B0502040204020203" pitchFamily="34" charset="0"/>
                <a:cs typeface="Segoe UI" panose="020B0502040204020203" pitchFamily="34" charset="0"/>
              </a:rPr>
              <a:t>['</a:t>
            </a:r>
            <a:r>
              <a:rPr lang="en-IN" sz="1400" dirty="0" err="1">
                <a:latin typeface="Segoe UI" panose="020B0502040204020203" pitchFamily="34" charset="0"/>
                <a:cs typeface="Segoe UI" panose="020B0502040204020203" pitchFamily="34" charset="0"/>
              </a:rPr>
              <a:t>os_family</a:t>
            </a:r>
            <a:r>
              <a:rPr lang="en-IN" sz="1400" dirty="0">
                <a:latin typeface="Segoe UI" panose="020B0502040204020203" pitchFamily="34" charset="0"/>
                <a:cs typeface="Segoe UI" panose="020B0502040204020203" pitchFamily="34" charset="0"/>
              </a:rPr>
              <a:t>'] == "</a:t>
            </a:r>
            <a:r>
              <a:rPr lang="en-IN" sz="1400" dirty="0" err="1">
                <a:latin typeface="Segoe UI" panose="020B0502040204020203" pitchFamily="34" charset="0"/>
                <a:cs typeface="Segoe UI" panose="020B0502040204020203" pitchFamily="34" charset="0"/>
              </a:rPr>
              <a:t>Debian</a:t>
            </a:r>
            <a:r>
              <a:rPr lang="en-IN" sz="1400" dirty="0">
                <a:latin typeface="Segoe UI" panose="020B0502040204020203" pitchFamily="34" charset="0"/>
                <a:cs typeface="Segoe UI" panose="020B0502040204020203" pitchFamily="34" charset="0"/>
              </a:rPr>
              <a:t>"</a:t>
            </a:r>
          </a:p>
          <a:p>
            <a:endParaRPr lang="en-IN" sz="1400" dirty="0">
              <a:latin typeface="Segoe UI" panose="020B0502040204020203" pitchFamily="34" charset="0"/>
              <a:cs typeface="Segoe UI" panose="020B0502040204020203" pitchFamily="34" charset="0"/>
            </a:endParaRPr>
          </a:p>
          <a:p>
            <a:r>
              <a:rPr lang="en-IN" sz="1400" dirty="0">
                <a:latin typeface="Segoe UI" panose="020B0502040204020203" pitchFamily="34" charset="0"/>
                <a:cs typeface="Segoe UI" panose="020B0502040204020203" pitchFamily="34" charset="0"/>
              </a:rPr>
              <a:t>    - name: Skip installation and print a message if not </a:t>
            </a:r>
            <a:r>
              <a:rPr lang="en-IN" sz="1400" dirty="0" err="1">
                <a:latin typeface="Segoe UI" panose="020B0502040204020203" pitchFamily="34" charset="0"/>
                <a:cs typeface="Segoe UI" panose="020B0502040204020203" pitchFamily="34" charset="0"/>
              </a:rPr>
              <a:t>Debian</a:t>
            </a:r>
            <a:endParaRPr lang="en-IN" sz="1400" dirty="0">
              <a:latin typeface="Segoe UI" panose="020B0502040204020203" pitchFamily="34" charset="0"/>
              <a:cs typeface="Segoe UI" panose="020B0502040204020203" pitchFamily="34" charset="0"/>
            </a:endParaRPr>
          </a:p>
          <a:p>
            <a:r>
              <a:rPr lang="en-IN" sz="1400" dirty="0">
                <a:latin typeface="Segoe UI" panose="020B0502040204020203" pitchFamily="34" charset="0"/>
                <a:cs typeface="Segoe UI" panose="020B0502040204020203" pitchFamily="34" charset="0"/>
              </a:rPr>
              <a:t>      debug:</a:t>
            </a:r>
          </a:p>
          <a:p>
            <a:r>
              <a:rPr lang="en-IN" sz="1400" dirty="0">
                <a:latin typeface="Segoe UI" panose="020B0502040204020203" pitchFamily="34" charset="0"/>
                <a:cs typeface="Segoe UI" panose="020B0502040204020203" pitchFamily="34" charset="0"/>
              </a:rPr>
              <a:t>        </a:t>
            </a:r>
            <a:r>
              <a:rPr lang="en-IN" sz="1400" dirty="0" err="1">
                <a:latin typeface="Segoe UI" panose="020B0502040204020203" pitchFamily="34" charset="0"/>
                <a:cs typeface="Segoe UI" panose="020B0502040204020203" pitchFamily="34" charset="0"/>
              </a:rPr>
              <a:t>msg</a:t>
            </a:r>
            <a:r>
              <a:rPr lang="en-IN" sz="1400" dirty="0">
                <a:latin typeface="Segoe UI" panose="020B0502040204020203" pitchFamily="34" charset="0"/>
                <a:cs typeface="Segoe UI" panose="020B0502040204020203" pitchFamily="34" charset="0"/>
              </a:rPr>
              <a:t>: "This task is skipped because the host OS is not </a:t>
            </a:r>
            <a:r>
              <a:rPr lang="en-IN" sz="1400" dirty="0" err="1">
                <a:latin typeface="Segoe UI" panose="020B0502040204020203" pitchFamily="34" charset="0"/>
                <a:cs typeface="Segoe UI" panose="020B0502040204020203" pitchFamily="34" charset="0"/>
              </a:rPr>
              <a:t>Debian</a:t>
            </a:r>
            <a:r>
              <a:rPr lang="en-IN" sz="1400" dirty="0">
                <a:latin typeface="Segoe UI" panose="020B0502040204020203" pitchFamily="34" charset="0"/>
                <a:cs typeface="Segoe UI" panose="020B0502040204020203" pitchFamily="34" charset="0"/>
              </a:rPr>
              <a:t>-based."</a:t>
            </a:r>
          </a:p>
          <a:p>
            <a:r>
              <a:rPr lang="en-IN" sz="1400" dirty="0">
                <a:latin typeface="Segoe UI" panose="020B0502040204020203" pitchFamily="34" charset="0"/>
                <a:cs typeface="Segoe UI" panose="020B0502040204020203" pitchFamily="34" charset="0"/>
              </a:rPr>
              <a:t>      when: </a:t>
            </a:r>
            <a:r>
              <a:rPr lang="en-IN" sz="1400" dirty="0" err="1">
                <a:latin typeface="Segoe UI" panose="020B0502040204020203" pitchFamily="34" charset="0"/>
                <a:cs typeface="Segoe UI" panose="020B0502040204020203" pitchFamily="34" charset="0"/>
              </a:rPr>
              <a:t>ansible_facts</a:t>
            </a:r>
            <a:r>
              <a:rPr lang="en-IN" sz="1400" dirty="0">
                <a:latin typeface="Segoe UI" panose="020B0502040204020203" pitchFamily="34" charset="0"/>
                <a:cs typeface="Segoe UI" panose="020B0502040204020203" pitchFamily="34" charset="0"/>
              </a:rPr>
              <a:t>['</a:t>
            </a:r>
            <a:r>
              <a:rPr lang="en-IN" sz="1400" dirty="0" err="1">
                <a:latin typeface="Segoe UI" panose="020B0502040204020203" pitchFamily="34" charset="0"/>
                <a:cs typeface="Segoe UI" panose="020B0502040204020203" pitchFamily="34" charset="0"/>
              </a:rPr>
              <a:t>os_family</a:t>
            </a:r>
            <a:r>
              <a:rPr lang="en-IN" sz="1400" dirty="0">
                <a:latin typeface="Segoe UI" panose="020B0502040204020203" pitchFamily="34" charset="0"/>
                <a:cs typeface="Segoe UI" panose="020B0502040204020203" pitchFamily="34" charset="0"/>
              </a:rPr>
              <a:t>'] != "</a:t>
            </a:r>
            <a:r>
              <a:rPr lang="en-IN" sz="1400" dirty="0" err="1">
                <a:latin typeface="Segoe UI" panose="020B0502040204020203" pitchFamily="34" charset="0"/>
                <a:cs typeface="Segoe UI" panose="020B0502040204020203" pitchFamily="34" charset="0"/>
              </a:rPr>
              <a:t>Debian</a:t>
            </a:r>
            <a:r>
              <a:rPr lang="en-IN" sz="1400" dirty="0">
                <a:latin typeface="Segoe UI" panose="020B0502040204020203" pitchFamily="34" charset="0"/>
                <a:cs typeface="Segoe UI" panose="020B0502040204020203" pitchFamily="34" charset="0"/>
              </a:rPr>
              <a:t>"</a:t>
            </a:r>
          </a:p>
        </p:txBody>
      </p:sp>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9568873" cy="584775"/>
          </a:xfrm>
          <a:prstGeom prst="rect">
            <a:avLst/>
          </a:prstGeom>
          <a:noFill/>
        </p:spPr>
        <p:txBody>
          <a:bodyPr wrap="square" rtlCol="0">
            <a:spAutoFit/>
          </a:bodyPr>
          <a:lstStyle/>
          <a:p>
            <a:r>
              <a:rPr lang="en-US" sz="3200" b="1" dirty="0" smtClean="0">
                <a:solidFill>
                  <a:schemeClr val="bg1"/>
                </a:solidFill>
                <a:latin typeface="Segoe UI" panose="020B0502040204020203" pitchFamily="34" charset="0"/>
                <a:cs typeface="Segoe UI" panose="020B0502040204020203" pitchFamily="34" charset="0"/>
              </a:rPr>
              <a:t>Q10. Demonstrate </a:t>
            </a:r>
            <a:r>
              <a:rPr lang="en-US" sz="3200" b="1" dirty="0">
                <a:solidFill>
                  <a:schemeClr val="bg1"/>
                </a:solidFill>
                <a:latin typeface="Segoe UI" panose="020B0502040204020203" pitchFamily="34" charset="0"/>
                <a:cs typeface="Segoe UI" panose="020B0502040204020203" pitchFamily="34" charset="0"/>
              </a:rPr>
              <a:t>Conditionals in Ansible</a:t>
            </a:r>
            <a:endParaRPr lang="en-IN" sz="3200" b="1" dirty="0">
              <a:solidFill>
                <a:schemeClr val="bg1"/>
              </a:solidFill>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3"/>
          <a:stretch>
            <a:fillRect/>
          </a:stretch>
        </p:blipFill>
        <p:spPr>
          <a:xfrm>
            <a:off x="4682836" y="1019336"/>
            <a:ext cx="7400192" cy="2534872"/>
          </a:xfrm>
          <a:prstGeom prst="rect">
            <a:avLst/>
          </a:prstGeom>
          <a:ln>
            <a:solidFill>
              <a:srgbClr val="C00000"/>
            </a:solidFill>
          </a:ln>
        </p:spPr>
      </p:pic>
      <p:sp>
        <p:nvSpPr>
          <p:cNvPr id="9" name="TextBox 8"/>
          <p:cNvSpPr txBox="1"/>
          <p:nvPr/>
        </p:nvSpPr>
        <p:spPr>
          <a:xfrm>
            <a:off x="9685804" y="4821117"/>
            <a:ext cx="1477819"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a:t>i</a:t>
            </a:r>
            <a:r>
              <a:rPr lang="en-US" b="1" dirty="0" smtClean="0"/>
              <a:t>nventory.ini</a:t>
            </a:r>
            <a:endParaRPr lang="en-IN" b="1" dirty="0"/>
          </a:p>
        </p:txBody>
      </p:sp>
      <p:sp>
        <p:nvSpPr>
          <p:cNvPr id="10" name="TextBox 9"/>
          <p:cNvSpPr txBox="1"/>
          <p:nvPr/>
        </p:nvSpPr>
        <p:spPr>
          <a:xfrm>
            <a:off x="2133837" y="1750129"/>
            <a:ext cx="1477819"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err="1"/>
              <a:t>p</a:t>
            </a:r>
            <a:r>
              <a:rPr lang="en-US" b="1" dirty="0" err="1" smtClean="0"/>
              <a:t>laybook.yml</a:t>
            </a:r>
            <a:endParaRPr lang="en-IN" b="1" dirty="0"/>
          </a:p>
        </p:txBody>
      </p:sp>
      <p:sp>
        <p:nvSpPr>
          <p:cNvPr id="7" name="Rectangle 6"/>
          <p:cNvSpPr/>
          <p:nvPr/>
        </p:nvSpPr>
        <p:spPr>
          <a:xfrm>
            <a:off x="6289964" y="5343289"/>
            <a:ext cx="5793064" cy="1292662"/>
          </a:xfrm>
          <a:prstGeom prst="rect">
            <a:avLst/>
          </a:prstGeom>
          <a:solidFill>
            <a:schemeClr val="accent5">
              <a:lumMod val="20000"/>
              <a:lumOff val="80000"/>
            </a:schemeClr>
          </a:solidFill>
          <a:ln>
            <a:solidFill>
              <a:srgbClr val="C00000"/>
            </a:solidFill>
          </a:ln>
        </p:spPr>
        <p:txBody>
          <a:bodyPr wrap="square">
            <a:spAutoFit/>
          </a:bodyPr>
          <a:lstStyle/>
          <a:p>
            <a:pPr marL="171450" indent="-171450">
              <a:spcBef>
                <a:spcPts val="600"/>
              </a:spcBef>
              <a:buFont typeface="Wingdings" panose="05000000000000000000" pitchFamily="2" charset="2"/>
              <a:buChar char="Ø"/>
            </a:pPr>
            <a:r>
              <a:rPr lang="en-US" sz="1050" b="1" dirty="0">
                <a:latin typeface="Segoe UI" panose="020B0502040204020203" pitchFamily="34" charset="0"/>
                <a:cs typeface="Segoe UI" panose="020B0502040204020203" pitchFamily="34" charset="0"/>
              </a:rPr>
              <a:t>Condition 1: </a:t>
            </a:r>
            <a:r>
              <a:rPr lang="en-US" sz="1050" dirty="0">
                <a:latin typeface="Segoe UI" panose="020B0502040204020203" pitchFamily="34" charset="0"/>
                <a:cs typeface="Segoe UI" panose="020B0502040204020203" pitchFamily="34" charset="0"/>
              </a:rPr>
              <a:t>Installs the vim package only if the OS family is </a:t>
            </a:r>
            <a:r>
              <a:rPr lang="en-US" sz="1050" dirty="0" err="1">
                <a:latin typeface="Segoe UI" panose="020B0502040204020203" pitchFamily="34" charset="0"/>
                <a:cs typeface="Segoe UI" panose="020B0502040204020203" pitchFamily="34" charset="0"/>
              </a:rPr>
              <a:t>Debian</a:t>
            </a:r>
            <a:r>
              <a:rPr lang="en-US" sz="1050" dirty="0" smtClean="0">
                <a:latin typeface="Segoe UI" panose="020B0502040204020203" pitchFamily="34" charset="0"/>
                <a:cs typeface="Segoe UI" panose="020B0502040204020203" pitchFamily="34" charset="0"/>
              </a:rPr>
              <a:t>.</a:t>
            </a:r>
          </a:p>
          <a:p>
            <a:pPr marL="171450" indent="-171450">
              <a:spcBef>
                <a:spcPts val="600"/>
              </a:spcBef>
              <a:buFont typeface="Wingdings" panose="05000000000000000000" pitchFamily="2" charset="2"/>
              <a:buChar char="Ø"/>
            </a:pPr>
            <a:r>
              <a:rPr lang="en-US" sz="1050" b="1" dirty="0" smtClean="0">
                <a:latin typeface="Segoe UI" panose="020B0502040204020203" pitchFamily="34" charset="0"/>
                <a:cs typeface="Segoe UI" panose="020B0502040204020203" pitchFamily="34" charset="0"/>
              </a:rPr>
              <a:t>Condition </a:t>
            </a:r>
            <a:r>
              <a:rPr lang="en-US" sz="1050" b="1" dirty="0">
                <a:latin typeface="Segoe UI" panose="020B0502040204020203" pitchFamily="34" charset="0"/>
                <a:cs typeface="Segoe UI" panose="020B0502040204020203" pitchFamily="34" charset="0"/>
              </a:rPr>
              <a:t>2:</a:t>
            </a:r>
            <a:r>
              <a:rPr lang="en-US" sz="1050" dirty="0">
                <a:latin typeface="Segoe UI" panose="020B0502040204020203" pitchFamily="34" charset="0"/>
                <a:cs typeface="Segoe UI" panose="020B0502040204020203" pitchFamily="34" charset="0"/>
              </a:rPr>
              <a:t> Prints a success message if the package is installed and the OS is </a:t>
            </a:r>
            <a:r>
              <a:rPr lang="en-US" sz="1050" dirty="0" err="1">
                <a:latin typeface="Segoe UI" panose="020B0502040204020203" pitchFamily="34" charset="0"/>
                <a:cs typeface="Segoe UI" panose="020B0502040204020203" pitchFamily="34" charset="0"/>
              </a:rPr>
              <a:t>Debian</a:t>
            </a:r>
            <a:r>
              <a:rPr lang="en-US" sz="1050" dirty="0">
                <a:latin typeface="Segoe UI" panose="020B0502040204020203" pitchFamily="34" charset="0"/>
                <a:cs typeface="Segoe UI" panose="020B0502040204020203" pitchFamily="34" charset="0"/>
              </a:rPr>
              <a:t>-based</a:t>
            </a:r>
            <a:r>
              <a:rPr lang="en-US" sz="1050" dirty="0" smtClean="0">
                <a:latin typeface="Segoe UI" panose="020B0502040204020203" pitchFamily="34" charset="0"/>
                <a:cs typeface="Segoe UI" panose="020B0502040204020203" pitchFamily="34" charset="0"/>
              </a:rPr>
              <a:t>.</a:t>
            </a:r>
          </a:p>
          <a:p>
            <a:pPr marL="171450" indent="-171450">
              <a:spcBef>
                <a:spcPts val="600"/>
              </a:spcBef>
              <a:buFont typeface="Wingdings" panose="05000000000000000000" pitchFamily="2" charset="2"/>
              <a:buChar char="Ø"/>
            </a:pPr>
            <a:r>
              <a:rPr lang="en-US" sz="1050" b="1" dirty="0" smtClean="0">
                <a:latin typeface="Segoe UI" panose="020B0502040204020203" pitchFamily="34" charset="0"/>
                <a:cs typeface="Segoe UI" panose="020B0502040204020203" pitchFamily="34" charset="0"/>
              </a:rPr>
              <a:t>Condition </a:t>
            </a:r>
            <a:r>
              <a:rPr lang="en-US" sz="1050" b="1" dirty="0">
                <a:latin typeface="Segoe UI" panose="020B0502040204020203" pitchFamily="34" charset="0"/>
                <a:cs typeface="Segoe UI" panose="020B0502040204020203" pitchFamily="34" charset="0"/>
              </a:rPr>
              <a:t>3:</a:t>
            </a:r>
            <a:r>
              <a:rPr lang="en-US" sz="1050" dirty="0">
                <a:latin typeface="Segoe UI" panose="020B0502040204020203" pitchFamily="34" charset="0"/>
                <a:cs typeface="Segoe UI" panose="020B0502040204020203" pitchFamily="34" charset="0"/>
              </a:rPr>
              <a:t> Skips the installation and prints a message if the OS is not </a:t>
            </a:r>
            <a:r>
              <a:rPr lang="en-US" sz="1050" dirty="0" err="1">
                <a:latin typeface="Segoe UI" panose="020B0502040204020203" pitchFamily="34" charset="0"/>
                <a:cs typeface="Segoe UI" panose="020B0502040204020203" pitchFamily="34" charset="0"/>
              </a:rPr>
              <a:t>Debian</a:t>
            </a:r>
            <a:r>
              <a:rPr lang="en-US" sz="1050" dirty="0">
                <a:latin typeface="Segoe UI" panose="020B0502040204020203" pitchFamily="34" charset="0"/>
                <a:cs typeface="Segoe UI" panose="020B0502040204020203" pitchFamily="34" charset="0"/>
              </a:rPr>
              <a:t>-based</a:t>
            </a:r>
            <a:r>
              <a:rPr lang="en-US" sz="1050" dirty="0" smtClean="0">
                <a:latin typeface="Segoe UI" panose="020B0502040204020203" pitchFamily="34" charset="0"/>
                <a:cs typeface="Segoe UI" panose="020B0502040204020203" pitchFamily="34" charset="0"/>
              </a:rPr>
              <a:t>.</a:t>
            </a:r>
          </a:p>
          <a:p>
            <a:pPr marL="171450" indent="-171450">
              <a:spcBef>
                <a:spcPts val="600"/>
              </a:spcBef>
              <a:buFont typeface="Wingdings" panose="05000000000000000000" pitchFamily="2" charset="2"/>
              <a:buChar char="Ø"/>
            </a:pPr>
            <a:r>
              <a:rPr lang="en-US" sz="1050" dirty="0" smtClean="0">
                <a:latin typeface="Segoe UI" panose="020B0502040204020203" pitchFamily="34" charset="0"/>
                <a:cs typeface="Segoe UI" panose="020B0502040204020203" pitchFamily="34" charset="0"/>
              </a:rPr>
              <a:t>This </a:t>
            </a:r>
            <a:r>
              <a:rPr lang="en-US" sz="1050" dirty="0">
                <a:latin typeface="Segoe UI" panose="020B0502040204020203" pitchFamily="34" charset="0"/>
                <a:cs typeface="Segoe UI" panose="020B0502040204020203" pitchFamily="34" charset="0"/>
              </a:rPr>
              <a:t>playbook uses </a:t>
            </a:r>
            <a:r>
              <a:rPr lang="en-US" sz="1050" dirty="0" err="1">
                <a:latin typeface="Segoe UI" panose="020B0502040204020203" pitchFamily="34" charset="0"/>
                <a:cs typeface="Segoe UI" panose="020B0502040204020203" pitchFamily="34" charset="0"/>
              </a:rPr>
              <a:t>ansible_facts</a:t>
            </a:r>
            <a:r>
              <a:rPr lang="en-US" sz="1050" dirty="0">
                <a:latin typeface="Segoe UI" panose="020B0502040204020203" pitchFamily="34" charset="0"/>
                <a:cs typeface="Segoe UI" panose="020B0502040204020203" pitchFamily="34" charset="0"/>
              </a:rPr>
              <a:t> to determine the OS family dynamically, making it versatile and realistic.</a:t>
            </a:r>
            <a:endParaRPr lang="en-IN" sz="1050" dirty="0">
              <a:latin typeface="Segoe UI" panose="020B0502040204020203" pitchFamily="34" charset="0"/>
              <a:cs typeface="Segoe UI" panose="020B0502040204020203" pitchFamily="34" charset="0"/>
            </a:endParaRPr>
          </a:p>
        </p:txBody>
      </p:sp>
      <p:sp>
        <p:nvSpPr>
          <p:cNvPr id="12" name="Rectangle 11"/>
          <p:cNvSpPr/>
          <p:nvPr/>
        </p:nvSpPr>
        <p:spPr>
          <a:xfrm>
            <a:off x="6693949" y="3928411"/>
            <a:ext cx="5404289" cy="923330"/>
          </a:xfrm>
          <a:prstGeom prst="rect">
            <a:avLst/>
          </a:prstGeom>
          <a:solidFill>
            <a:schemeClr val="tx2">
              <a:lumMod val="20000"/>
              <a:lumOff val="80000"/>
            </a:schemeClr>
          </a:solidFill>
          <a:ln>
            <a:solidFill>
              <a:srgbClr val="C00000"/>
            </a:solidFill>
          </a:ln>
        </p:spPr>
        <p:txBody>
          <a:bodyPr wrap="square">
            <a:spAutoFit/>
          </a:bodyPr>
          <a:lstStyle/>
          <a:p>
            <a:r>
              <a:rPr lang="en-IN" dirty="0"/>
              <a:t>[</a:t>
            </a:r>
            <a:r>
              <a:rPr lang="en-IN" dirty="0" err="1"/>
              <a:t>myhosts</a:t>
            </a:r>
            <a:r>
              <a:rPr lang="en-IN" dirty="0"/>
              <a:t>]</a:t>
            </a:r>
          </a:p>
          <a:p>
            <a:r>
              <a:rPr lang="en-IN" dirty="0"/>
              <a:t>localhost </a:t>
            </a:r>
            <a:r>
              <a:rPr lang="en-IN" dirty="0" err="1"/>
              <a:t>ansible_python_interpreter</a:t>
            </a:r>
            <a:r>
              <a:rPr lang="en-IN" dirty="0"/>
              <a:t>=/</a:t>
            </a:r>
            <a:r>
              <a:rPr lang="en-IN" dirty="0" err="1"/>
              <a:t>usr</a:t>
            </a:r>
            <a:r>
              <a:rPr lang="en-IN" dirty="0"/>
              <a:t>/bin/python3</a:t>
            </a:r>
          </a:p>
          <a:p>
            <a:r>
              <a:rPr lang="en-IN" dirty="0"/>
              <a:t>localhost </a:t>
            </a:r>
            <a:r>
              <a:rPr lang="en-IN" dirty="0" err="1"/>
              <a:t>ansible_connection</a:t>
            </a:r>
            <a:r>
              <a:rPr lang="en-IN" dirty="0"/>
              <a:t>=local</a:t>
            </a:r>
          </a:p>
        </p:txBody>
      </p:sp>
    </p:spTree>
    <p:extLst>
      <p:ext uri="{BB962C8B-B14F-4D97-AF65-F5344CB8AC3E}">
        <p14:creationId xmlns:p14="http://schemas.microsoft.com/office/powerpoint/2010/main" val="39230431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9568873" cy="584775"/>
          </a:xfrm>
          <a:prstGeom prst="rect">
            <a:avLst/>
          </a:prstGeom>
          <a:noFill/>
        </p:spPr>
        <p:txBody>
          <a:bodyPr wrap="square" rtlCol="0">
            <a:spAutoFit/>
          </a:bodyPr>
          <a:lstStyle/>
          <a:p>
            <a:r>
              <a:rPr lang="en-US" sz="3200" b="1" dirty="0" smtClean="0">
                <a:solidFill>
                  <a:schemeClr val="bg1"/>
                </a:solidFill>
                <a:latin typeface="Segoe UI" panose="020B0502040204020203" pitchFamily="34" charset="0"/>
                <a:cs typeface="Segoe UI" panose="020B0502040204020203" pitchFamily="34" charset="0"/>
              </a:rPr>
              <a:t>Q11. Exploring </a:t>
            </a:r>
            <a:r>
              <a:rPr lang="en-US" sz="3200" b="1" dirty="0">
                <a:solidFill>
                  <a:schemeClr val="bg1"/>
                </a:solidFill>
                <a:latin typeface="Segoe UI" panose="020B0502040204020203" pitchFamily="34" charset="0"/>
                <a:cs typeface="Segoe UI" panose="020B0502040204020203" pitchFamily="34" charset="0"/>
              </a:rPr>
              <a:t>Ansible Facts</a:t>
            </a:r>
            <a:endParaRPr lang="en-IN" sz="3200" b="1" dirty="0">
              <a:solidFill>
                <a:schemeClr val="bg1"/>
              </a:solidFill>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3"/>
          <a:stretch>
            <a:fillRect/>
          </a:stretch>
        </p:blipFill>
        <p:spPr>
          <a:xfrm>
            <a:off x="386498" y="4374304"/>
            <a:ext cx="11055133" cy="2424068"/>
          </a:xfrm>
          <a:prstGeom prst="rect">
            <a:avLst/>
          </a:prstGeom>
          <a:ln>
            <a:solidFill>
              <a:srgbClr val="C00000"/>
            </a:solidFill>
          </a:ln>
        </p:spPr>
      </p:pic>
      <p:sp>
        <p:nvSpPr>
          <p:cNvPr id="4" name="Rectangle 3"/>
          <p:cNvSpPr/>
          <p:nvPr/>
        </p:nvSpPr>
        <p:spPr>
          <a:xfrm>
            <a:off x="178638" y="949733"/>
            <a:ext cx="5458591" cy="3323987"/>
          </a:xfrm>
          <a:prstGeom prst="rect">
            <a:avLst/>
          </a:prstGeom>
          <a:ln>
            <a:solidFill>
              <a:srgbClr val="C00000"/>
            </a:solidFill>
          </a:ln>
        </p:spPr>
        <p:txBody>
          <a:bodyPr wrap="square">
            <a:spAutoFit/>
          </a:bodyPr>
          <a:lstStyle/>
          <a:p>
            <a:r>
              <a:rPr lang="en-IN" sz="1400" dirty="0">
                <a:latin typeface="Segoe UI" panose="020B0502040204020203" pitchFamily="34" charset="0"/>
                <a:cs typeface="Segoe UI" panose="020B0502040204020203" pitchFamily="34" charset="0"/>
              </a:rPr>
              <a:t>---</a:t>
            </a:r>
          </a:p>
          <a:p>
            <a:r>
              <a:rPr lang="en-IN" sz="1400" dirty="0">
                <a:latin typeface="Segoe UI" panose="020B0502040204020203" pitchFamily="34" charset="0"/>
                <a:cs typeface="Segoe UI" panose="020B0502040204020203" pitchFamily="34" charset="0"/>
              </a:rPr>
              <a:t>- name: Demonstrate Ansible Facts</a:t>
            </a:r>
          </a:p>
          <a:p>
            <a:r>
              <a:rPr lang="en-IN" sz="1400" dirty="0">
                <a:latin typeface="Segoe UI" panose="020B0502040204020203" pitchFamily="34" charset="0"/>
                <a:cs typeface="Segoe UI" panose="020B0502040204020203" pitchFamily="34" charset="0"/>
              </a:rPr>
              <a:t>  hosts: localhost</a:t>
            </a:r>
          </a:p>
          <a:p>
            <a:r>
              <a:rPr lang="en-IN" sz="1400" dirty="0">
                <a:latin typeface="Segoe UI" panose="020B0502040204020203" pitchFamily="34" charset="0"/>
                <a:cs typeface="Segoe UI" panose="020B0502040204020203" pitchFamily="34" charset="0"/>
              </a:rPr>
              <a:t>  tasks:</a:t>
            </a:r>
          </a:p>
          <a:p>
            <a:r>
              <a:rPr lang="en-IN" sz="1400" dirty="0">
                <a:latin typeface="Segoe UI" panose="020B0502040204020203" pitchFamily="34" charset="0"/>
                <a:cs typeface="Segoe UI" panose="020B0502040204020203" pitchFamily="34" charset="0"/>
              </a:rPr>
              <a:t>    - name: Display Host Facts</a:t>
            </a:r>
          </a:p>
          <a:p>
            <a:r>
              <a:rPr lang="en-IN" sz="1400" dirty="0">
                <a:latin typeface="Segoe UI" panose="020B0502040204020203" pitchFamily="34" charset="0"/>
                <a:cs typeface="Segoe UI" panose="020B0502040204020203" pitchFamily="34" charset="0"/>
              </a:rPr>
              <a:t>      debug:</a:t>
            </a:r>
          </a:p>
          <a:p>
            <a:r>
              <a:rPr lang="en-IN" sz="1400" dirty="0">
                <a:latin typeface="Segoe UI" panose="020B0502040204020203" pitchFamily="34" charset="0"/>
                <a:cs typeface="Segoe UI" panose="020B0502040204020203" pitchFamily="34" charset="0"/>
              </a:rPr>
              <a:t>        </a:t>
            </a:r>
            <a:r>
              <a:rPr lang="en-IN" sz="1400" dirty="0" err="1">
                <a:latin typeface="Segoe UI" panose="020B0502040204020203" pitchFamily="34" charset="0"/>
                <a:cs typeface="Segoe UI" panose="020B0502040204020203" pitchFamily="34" charset="0"/>
              </a:rPr>
              <a:t>msg</a:t>
            </a:r>
            <a:r>
              <a:rPr lang="en-IN" sz="1400" dirty="0">
                <a:latin typeface="Segoe UI" panose="020B0502040204020203" pitchFamily="34" charset="0"/>
                <a:cs typeface="Segoe UI" panose="020B0502040204020203" pitchFamily="34" charset="0"/>
              </a:rPr>
              <a:t>: |</a:t>
            </a:r>
          </a:p>
          <a:p>
            <a:r>
              <a:rPr lang="en-IN" sz="1400" dirty="0">
                <a:latin typeface="Segoe UI" panose="020B0502040204020203" pitchFamily="34" charset="0"/>
                <a:cs typeface="Segoe UI" panose="020B0502040204020203" pitchFamily="34" charset="0"/>
              </a:rPr>
              <a:t>          Operating System: {{ </a:t>
            </a:r>
            <a:r>
              <a:rPr lang="en-IN" sz="1400" dirty="0" err="1">
                <a:latin typeface="Segoe UI" panose="020B0502040204020203" pitchFamily="34" charset="0"/>
                <a:cs typeface="Segoe UI" panose="020B0502040204020203" pitchFamily="34" charset="0"/>
              </a:rPr>
              <a:t>ansible_facts</a:t>
            </a:r>
            <a:r>
              <a:rPr lang="en-IN" sz="1400" dirty="0">
                <a:latin typeface="Segoe UI" panose="020B0502040204020203" pitchFamily="34" charset="0"/>
                <a:cs typeface="Segoe UI" panose="020B0502040204020203" pitchFamily="34" charset="0"/>
              </a:rPr>
              <a:t>['</a:t>
            </a:r>
            <a:r>
              <a:rPr lang="en-IN" sz="1400" dirty="0" err="1">
                <a:latin typeface="Segoe UI" panose="020B0502040204020203" pitchFamily="34" charset="0"/>
                <a:cs typeface="Segoe UI" panose="020B0502040204020203" pitchFamily="34" charset="0"/>
              </a:rPr>
              <a:t>os_family</a:t>
            </a:r>
            <a:r>
              <a:rPr lang="en-IN" sz="1400" dirty="0">
                <a:latin typeface="Segoe UI" panose="020B0502040204020203" pitchFamily="34" charset="0"/>
                <a:cs typeface="Segoe UI" panose="020B0502040204020203" pitchFamily="34" charset="0"/>
              </a:rPr>
              <a:t>'] }}</a:t>
            </a:r>
          </a:p>
          <a:p>
            <a:r>
              <a:rPr lang="en-IN" sz="1400" dirty="0">
                <a:latin typeface="Segoe UI" panose="020B0502040204020203" pitchFamily="34" charset="0"/>
                <a:cs typeface="Segoe UI" panose="020B0502040204020203" pitchFamily="34" charset="0"/>
              </a:rPr>
              <a:t>          Distribution: {{ </a:t>
            </a:r>
            <a:r>
              <a:rPr lang="en-IN" sz="1400" dirty="0" err="1">
                <a:latin typeface="Segoe UI" panose="020B0502040204020203" pitchFamily="34" charset="0"/>
                <a:cs typeface="Segoe UI" panose="020B0502040204020203" pitchFamily="34" charset="0"/>
              </a:rPr>
              <a:t>ansible_facts</a:t>
            </a:r>
            <a:r>
              <a:rPr lang="en-IN" sz="1400" dirty="0">
                <a:latin typeface="Segoe UI" panose="020B0502040204020203" pitchFamily="34" charset="0"/>
                <a:cs typeface="Segoe UI" panose="020B0502040204020203" pitchFamily="34" charset="0"/>
              </a:rPr>
              <a:t>['distribution'] }}</a:t>
            </a:r>
          </a:p>
          <a:p>
            <a:r>
              <a:rPr lang="en-IN" sz="1400" dirty="0">
                <a:latin typeface="Segoe UI" panose="020B0502040204020203" pitchFamily="34" charset="0"/>
                <a:cs typeface="Segoe UI" panose="020B0502040204020203" pitchFamily="34" charset="0"/>
              </a:rPr>
              <a:t>          Distribution Version: {{ </a:t>
            </a:r>
            <a:r>
              <a:rPr lang="en-IN" sz="1400" dirty="0" err="1">
                <a:latin typeface="Segoe UI" panose="020B0502040204020203" pitchFamily="34" charset="0"/>
                <a:cs typeface="Segoe UI" panose="020B0502040204020203" pitchFamily="34" charset="0"/>
              </a:rPr>
              <a:t>ansible_facts</a:t>
            </a:r>
            <a:r>
              <a:rPr lang="en-IN" sz="1400" dirty="0">
                <a:latin typeface="Segoe UI" panose="020B0502040204020203" pitchFamily="34" charset="0"/>
                <a:cs typeface="Segoe UI" panose="020B0502040204020203" pitchFamily="34" charset="0"/>
              </a:rPr>
              <a:t>['</a:t>
            </a:r>
            <a:r>
              <a:rPr lang="en-IN" sz="1400" dirty="0" err="1">
                <a:latin typeface="Segoe UI" panose="020B0502040204020203" pitchFamily="34" charset="0"/>
                <a:cs typeface="Segoe UI" panose="020B0502040204020203" pitchFamily="34" charset="0"/>
              </a:rPr>
              <a:t>distribution_version</a:t>
            </a:r>
            <a:r>
              <a:rPr lang="en-IN" sz="1400" dirty="0">
                <a:latin typeface="Segoe UI" panose="020B0502040204020203" pitchFamily="34" charset="0"/>
                <a:cs typeface="Segoe UI" panose="020B0502040204020203" pitchFamily="34" charset="0"/>
              </a:rPr>
              <a:t>'] }}</a:t>
            </a:r>
          </a:p>
          <a:p>
            <a:r>
              <a:rPr lang="en-IN" sz="1400" dirty="0">
                <a:latin typeface="Segoe UI" panose="020B0502040204020203" pitchFamily="34" charset="0"/>
                <a:cs typeface="Segoe UI" panose="020B0502040204020203" pitchFamily="34" charset="0"/>
              </a:rPr>
              <a:t>          Kernel: {{ </a:t>
            </a:r>
            <a:r>
              <a:rPr lang="en-IN" sz="1400" dirty="0" err="1">
                <a:latin typeface="Segoe UI" panose="020B0502040204020203" pitchFamily="34" charset="0"/>
                <a:cs typeface="Segoe UI" panose="020B0502040204020203" pitchFamily="34" charset="0"/>
              </a:rPr>
              <a:t>ansible_facts</a:t>
            </a:r>
            <a:r>
              <a:rPr lang="en-IN" sz="1400" dirty="0">
                <a:latin typeface="Segoe UI" panose="020B0502040204020203" pitchFamily="34" charset="0"/>
                <a:cs typeface="Segoe UI" panose="020B0502040204020203" pitchFamily="34" charset="0"/>
              </a:rPr>
              <a:t>['kernel'] }}</a:t>
            </a:r>
          </a:p>
          <a:p>
            <a:r>
              <a:rPr lang="en-IN" sz="1400" dirty="0">
                <a:latin typeface="Segoe UI" panose="020B0502040204020203" pitchFamily="34" charset="0"/>
                <a:cs typeface="Segoe UI" panose="020B0502040204020203" pitchFamily="34" charset="0"/>
              </a:rPr>
              <a:t>          Total Memory: {{ </a:t>
            </a:r>
            <a:r>
              <a:rPr lang="en-IN" sz="1400" dirty="0" err="1">
                <a:latin typeface="Segoe UI" panose="020B0502040204020203" pitchFamily="34" charset="0"/>
                <a:cs typeface="Segoe UI" panose="020B0502040204020203" pitchFamily="34" charset="0"/>
              </a:rPr>
              <a:t>ansible_facts</a:t>
            </a:r>
            <a:r>
              <a:rPr lang="en-IN" sz="1400" dirty="0">
                <a:latin typeface="Segoe UI" panose="020B0502040204020203" pitchFamily="34" charset="0"/>
                <a:cs typeface="Segoe UI" panose="020B0502040204020203" pitchFamily="34" charset="0"/>
              </a:rPr>
              <a:t>['</a:t>
            </a:r>
            <a:r>
              <a:rPr lang="en-IN" sz="1400" dirty="0" err="1">
                <a:latin typeface="Segoe UI" panose="020B0502040204020203" pitchFamily="34" charset="0"/>
                <a:cs typeface="Segoe UI" panose="020B0502040204020203" pitchFamily="34" charset="0"/>
              </a:rPr>
              <a:t>memtotal_mb</a:t>
            </a:r>
            <a:r>
              <a:rPr lang="en-IN" sz="1400" dirty="0">
                <a:latin typeface="Segoe UI" panose="020B0502040204020203" pitchFamily="34" charset="0"/>
                <a:cs typeface="Segoe UI" panose="020B0502040204020203" pitchFamily="34" charset="0"/>
              </a:rPr>
              <a:t>'] }} MB</a:t>
            </a:r>
          </a:p>
          <a:p>
            <a:r>
              <a:rPr lang="en-IN" sz="1400" dirty="0">
                <a:latin typeface="Segoe UI" panose="020B0502040204020203" pitchFamily="34" charset="0"/>
                <a:cs typeface="Segoe UI" panose="020B0502040204020203" pitchFamily="34" charset="0"/>
              </a:rPr>
              <a:t>          Number of CPUs: {{ </a:t>
            </a:r>
            <a:r>
              <a:rPr lang="en-IN" sz="1400" dirty="0" err="1">
                <a:latin typeface="Segoe UI" panose="020B0502040204020203" pitchFamily="34" charset="0"/>
                <a:cs typeface="Segoe UI" panose="020B0502040204020203" pitchFamily="34" charset="0"/>
              </a:rPr>
              <a:t>ansible_facts</a:t>
            </a:r>
            <a:r>
              <a:rPr lang="en-IN" sz="1400" dirty="0">
                <a:latin typeface="Segoe UI" panose="020B0502040204020203" pitchFamily="34" charset="0"/>
                <a:cs typeface="Segoe UI" panose="020B0502040204020203" pitchFamily="34" charset="0"/>
              </a:rPr>
              <a:t>['</a:t>
            </a:r>
            <a:r>
              <a:rPr lang="en-IN" sz="1400" dirty="0" err="1">
                <a:latin typeface="Segoe UI" panose="020B0502040204020203" pitchFamily="34" charset="0"/>
                <a:cs typeface="Segoe UI" panose="020B0502040204020203" pitchFamily="34" charset="0"/>
              </a:rPr>
              <a:t>processor_cores</a:t>
            </a:r>
            <a:r>
              <a:rPr lang="en-IN" sz="1400" dirty="0">
                <a:latin typeface="Segoe UI" panose="020B0502040204020203" pitchFamily="34" charset="0"/>
                <a:cs typeface="Segoe UI" panose="020B0502040204020203" pitchFamily="34" charset="0"/>
              </a:rPr>
              <a:t>'] }}</a:t>
            </a:r>
          </a:p>
          <a:p>
            <a:r>
              <a:rPr lang="en-IN" sz="1400" dirty="0">
                <a:latin typeface="Segoe UI" panose="020B0502040204020203" pitchFamily="34" charset="0"/>
                <a:cs typeface="Segoe UI" panose="020B0502040204020203" pitchFamily="34" charset="0"/>
              </a:rPr>
              <a:t>          Hostname: {{ </a:t>
            </a:r>
            <a:r>
              <a:rPr lang="en-IN" sz="1400" dirty="0" err="1">
                <a:latin typeface="Segoe UI" panose="020B0502040204020203" pitchFamily="34" charset="0"/>
                <a:cs typeface="Segoe UI" panose="020B0502040204020203" pitchFamily="34" charset="0"/>
              </a:rPr>
              <a:t>ansible_facts</a:t>
            </a:r>
            <a:r>
              <a:rPr lang="en-IN" sz="1400" dirty="0">
                <a:latin typeface="Segoe UI" panose="020B0502040204020203" pitchFamily="34" charset="0"/>
                <a:cs typeface="Segoe UI" panose="020B0502040204020203" pitchFamily="34" charset="0"/>
              </a:rPr>
              <a:t>['hostname'] }}</a:t>
            </a:r>
          </a:p>
          <a:p>
            <a:r>
              <a:rPr lang="en-IN" sz="1400" dirty="0">
                <a:latin typeface="Segoe UI" panose="020B0502040204020203" pitchFamily="34" charset="0"/>
                <a:cs typeface="Segoe UI" panose="020B0502040204020203" pitchFamily="34" charset="0"/>
              </a:rPr>
              <a:t>          IP Address: {{ </a:t>
            </a:r>
            <a:r>
              <a:rPr lang="en-IN" sz="1400" dirty="0" err="1">
                <a:latin typeface="Segoe UI" panose="020B0502040204020203" pitchFamily="34" charset="0"/>
                <a:cs typeface="Segoe UI" panose="020B0502040204020203" pitchFamily="34" charset="0"/>
              </a:rPr>
              <a:t>ansible_facts</a:t>
            </a:r>
            <a:r>
              <a:rPr lang="en-IN" sz="1400" dirty="0">
                <a:latin typeface="Segoe UI" panose="020B0502040204020203" pitchFamily="34" charset="0"/>
                <a:cs typeface="Segoe UI" panose="020B0502040204020203" pitchFamily="34" charset="0"/>
              </a:rPr>
              <a:t>['default_ipv4']['address'] }}</a:t>
            </a:r>
          </a:p>
        </p:txBody>
      </p:sp>
      <p:sp>
        <p:nvSpPr>
          <p:cNvPr id="8" name="Rectangle 7"/>
          <p:cNvSpPr/>
          <p:nvPr/>
        </p:nvSpPr>
        <p:spPr>
          <a:xfrm>
            <a:off x="5806943" y="1806695"/>
            <a:ext cx="6096000" cy="923330"/>
          </a:xfrm>
          <a:prstGeom prst="rect">
            <a:avLst/>
          </a:prstGeom>
          <a:ln>
            <a:solidFill>
              <a:srgbClr val="C00000"/>
            </a:solidFill>
          </a:ln>
        </p:spPr>
        <p:txBody>
          <a:bodyPr>
            <a:spAutoFit/>
          </a:bodyPr>
          <a:lstStyle/>
          <a:p>
            <a:r>
              <a:rPr lang="en-IN" dirty="0"/>
              <a:t>[</a:t>
            </a:r>
            <a:r>
              <a:rPr lang="en-IN" dirty="0" err="1"/>
              <a:t>myhosts</a:t>
            </a:r>
            <a:r>
              <a:rPr lang="en-IN" dirty="0"/>
              <a:t>]</a:t>
            </a:r>
          </a:p>
          <a:p>
            <a:r>
              <a:rPr lang="en-IN" dirty="0"/>
              <a:t>localhost </a:t>
            </a:r>
            <a:r>
              <a:rPr lang="en-IN" dirty="0" err="1"/>
              <a:t>ansible_python_interpreter</a:t>
            </a:r>
            <a:r>
              <a:rPr lang="en-IN" dirty="0"/>
              <a:t>=/</a:t>
            </a:r>
            <a:r>
              <a:rPr lang="en-IN" dirty="0" err="1"/>
              <a:t>usr</a:t>
            </a:r>
            <a:r>
              <a:rPr lang="en-IN" dirty="0"/>
              <a:t>/bin/python3</a:t>
            </a:r>
          </a:p>
          <a:p>
            <a:r>
              <a:rPr lang="en-IN" dirty="0"/>
              <a:t>localhost </a:t>
            </a:r>
            <a:r>
              <a:rPr lang="en-IN" dirty="0" err="1"/>
              <a:t>ansible_connection</a:t>
            </a:r>
            <a:r>
              <a:rPr lang="en-IN" dirty="0"/>
              <a:t>=local</a:t>
            </a:r>
          </a:p>
        </p:txBody>
      </p:sp>
      <p:sp>
        <p:nvSpPr>
          <p:cNvPr id="9" name="TextBox 8"/>
          <p:cNvSpPr txBox="1"/>
          <p:nvPr/>
        </p:nvSpPr>
        <p:spPr>
          <a:xfrm>
            <a:off x="9547300" y="1642905"/>
            <a:ext cx="1477819"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a:t>i</a:t>
            </a:r>
            <a:r>
              <a:rPr lang="en-US" b="1" dirty="0" smtClean="0"/>
              <a:t>nventory.ini</a:t>
            </a:r>
            <a:endParaRPr lang="en-IN" b="1" dirty="0"/>
          </a:p>
        </p:txBody>
      </p:sp>
      <p:sp>
        <p:nvSpPr>
          <p:cNvPr id="10" name="TextBox 9"/>
          <p:cNvSpPr txBox="1"/>
          <p:nvPr/>
        </p:nvSpPr>
        <p:spPr>
          <a:xfrm>
            <a:off x="3786133" y="1465052"/>
            <a:ext cx="1477819"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err="1"/>
              <a:t>p</a:t>
            </a:r>
            <a:r>
              <a:rPr lang="en-US" b="1" dirty="0" err="1" smtClean="0"/>
              <a:t>laybook.yml</a:t>
            </a:r>
            <a:endParaRPr lang="en-IN" b="1" dirty="0"/>
          </a:p>
        </p:txBody>
      </p:sp>
    </p:spTree>
    <p:extLst>
      <p:ext uri="{BB962C8B-B14F-4D97-AF65-F5344CB8AC3E}">
        <p14:creationId xmlns:p14="http://schemas.microsoft.com/office/powerpoint/2010/main" val="29798630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9568873" cy="584775"/>
          </a:xfrm>
          <a:prstGeom prst="rect">
            <a:avLst/>
          </a:prstGeom>
          <a:noFill/>
        </p:spPr>
        <p:txBody>
          <a:bodyPr wrap="square" rtlCol="0">
            <a:spAutoFit/>
          </a:bodyPr>
          <a:lstStyle/>
          <a:p>
            <a:r>
              <a:rPr lang="en-US" sz="3200" b="1">
                <a:solidFill>
                  <a:schemeClr val="bg1"/>
                </a:solidFill>
                <a:latin typeface="Segoe UI" panose="020B0502040204020203" pitchFamily="34" charset="0"/>
                <a:cs typeface="Segoe UI" panose="020B0502040204020203" pitchFamily="34" charset="0"/>
              </a:rPr>
              <a:t>Q12. Disk Space Monitoring with Ansible</a:t>
            </a:r>
            <a:endParaRPr lang="en-IN" sz="3200" b="1" dirty="0">
              <a:solidFill>
                <a:schemeClr val="bg1"/>
              </a:solidFill>
              <a:latin typeface="Segoe UI" panose="020B0502040204020203" pitchFamily="34" charset="0"/>
              <a:cs typeface="Segoe UI" panose="020B0502040204020203" pitchFamily="34" charset="0"/>
            </a:endParaRPr>
          </a:p>
        </p:txBody>
      </p:sp>
      <p:pic>
        <p:nvPicPr>
          <p:cNvPr id="3" name="Picture 2"/>
          <p:cNvPicPr>
            <a:picLocks noChangeAspect="1"/>
          </p:cNvPicPr>
          <p:nvPr/>
        </p:nvPicPr>
        <p:blipFill>
          <a:blip r:embed="rId3"/>
          <a:stretch>
            <a:fillRect/>
          </a:stretch>
        </p:blipFill>
        <p:spPr>
          <a:xfrm>
            <a:off x="178638" y="3943417"/>
            <a:ext cx="6761019" cy="2675424"/>
          </a:xfrm>
          <a:prstGeom prst="rect">
            <a:avLst/>
          </a:prstGeom>
          <a:ln>
            <a:solidFill>
              <a:srgbClr val="C00000"/>
            </a:solidFill>
          </a:ln>
        </p:spPr>
      </p:pic>
      <p:sp>
        <p:nvSpPr>
          <p:cNvPr id="4" name="Rectangle 3"/>
          <p:cNvSpPr/>
          <p:nvPr/>
        </p:nvSpPr>
        <p:spPr>
          <a:xfrm>
            <a:off x="178638" y="949733"/>
            <a:ext cx="7127326" cy="2893100"/>
          </a:xfrm>
          <a:prstGeom prst="rect">
            <a:avLst/>
          </a:prstGeom>
          <a:ln>
            <a:solidFill>
              <a:srgbClr val="C00000"/>
            </a:solidFill>
          </a:ln>
        </p:spPr>
        <p:txBody>
          <a:bodyPr wrap="square">
            <a:spAutoFit/>
          </a:bodyPr>
          <a:lstStyle/>
          <a:p>
            <a:r>
              <a:rPr lang="en-IN" sz="1400" dirty="0">
                <a:latin typeface="Segoe UI" panose="020B0502040204020203" pitchFamily="34" charset="0"/>
                <a:cs typeface="Segoe UI" panose="020B0502040204020203" pitchFamily="34" charset="0"/>
              </a:rPr>
              <a:t>---</a:t>
            </a:r>
          </a:p>
          <a:p>
            <a:r>
              <a:rPr lang="en-IN" sz="1400" dirty="0">
                <a:latin typeface="Segoe UI" panose="020B0502040204020203" pitchFamily="34" charset="0"/>
                <a:cs typeface="Segoe UI" panose="020B0502040204020203" pitchFamily="34" charset="0"/>
              </a:rPr>
              <a:t>- name: Check Disk Usage and Alert</a:t>
            </a:r>
          </a:p>
          <a:p>
            <a:r>
              <a:rPr lang="en-IN" sz="1400" dirty="0">
                <a:latin typeface="Segoe UI" panose="020B0502040204020203" pitchFamily="34" charset="0"/>
                <a:cs typeface="Segoe UI" panose="020B0502040204020203" pitchFamily="34" charset="0"/>
              </a:rPr>
              <a:t>  hosts: localhost</a:t>
            </a:r>
          </a:p>
          <a:p>
            <a:r>
              <a:rPr lang="en-IN" sz="1400" dirty="0">
                <a:latin typeface="Segoe UI" panose="020B0502040204020203" pitchFamily="34" charset="0"/>
                <a:cs typeface="Segoe UI" panose="020B0502040204020203" pitchFamily="34" charset="0"/>
              </a:rPr>
              <a:t>  become: false</a:t>
            </a:r>
          </a:p>
          <a:p>
            <a:r>
              <a:rPr lang="en-IN" sz="1400" dirty="0">
                <a:latin typeface="Segoe UI" panose="020B0502040204020203" pitchFamily="34" charset="0"/>
                <a:cs typeface="Segoe UI" panose="020B0502040204020203" pitchFamily="34" charset="0"/>
              </a:rPr>
              <a:t>  tasks:</a:t>
            </a:r>
          </a:p>
          <a:p>
            <a:r>
              <a:rPr lang="en-IN" sz="1400" dirty="0">
                <a:latin typeface="Segoe UI" panose="020B0502040204020203" pitchFamily="34" charset="0"/>
                <a:cs typeface="Segoe UI" panose="020B0502040204020203" pitchFamily="34" charset="0"/>
              </a:rPr>
              <a:t>    - name: Check available disk space</a:t>
            </a:r>
          </a:p>
          <a:p>
            <a:r>
              <a:rPr lang="en-IN" sz="1400" dirty="0">
                <a:latin typeface="Segoe UI" panose="020B0502040204020203" pitchFamily="34" charset="0"/>
                <a:cs typeface="Segoe UI" panose="020B0502040204020203" pitchFamily="34" charset="0"/>
              </a:rPr>
              <a:t>      shell: </a:t>
            </a:r>
            <a:r>
              <a:rPr lang="en-IN" sz="1400" dirty="0" err="1">
                <a:latin typeface="Segoe UI" panose="020B0502040204020203" pitchFamily="34" charset="0"/>
                <a:cs typeface="Segoe UI" panose="020B0502040204020203" pitchFamily="34" charset="0"/>
              </a:rPr>
              <a:t>df</a:t>
            </a:r>
            <a:r>
              <a:rPr lang="en-IN" sz="1400" dirty="0">
                <a:latin typeface="Segoe UI" panose="020B0502040204020203" pitchFamily="34" charset="0"/>
                <a:cs typeface="Segoe UI" panose="020B0502040204020203" pitchFamily="34" charset="0"/>
              </a:rPr>
              <a:t> -h | </a:t>
            </a:r>
            <a:r>
              <a:rPr lang="en-IN" sz="1400" dirty="0" err="1">
                <a:latin typeface="Segoe UI" panose="020B0502040204020203" pitchFamily="34" charset="0"/>
                <a:cs typeface="Segoe UI" panose="020B0502040204020203" pitchFamily="34" charset="0"/>
              </a:rPr>
              <a:t>grep</a:t>
            </a:r>
            <a:r>
              <a:rPr lang="en-IN" sz="1400" dirty="0">
                <a:latin typeface="Segoe UI" panose="020B0502040204020203" pitchFamily="34" charset="0"/>
                <a:cs typeface="Segoe UI" panose="020B0502040204020203" pitchFamily="34" charset="0"/>
              </a:rPr>
              <a:t> '/dev/sda3' | </a:t>
            </a:r>
            <a:r>
              <a:rPr lang="en-IN" sz="1400" dirty="0" err="1">
                <a:latin typeface="Segoe UI" panose="020B0502040204020203" pitchFamily="34" charset="0"/>
                <a:cs typeface="Segoe UI" panose="020B0502040204020203" pitchFamily="34" charset="0"/>
              </a:rPr>
              <a:t>awk</a:t>
            </a:r>
            <a:r>
              <a:rPr lang="en-IN" sz="1400" dirty="0">
                <a:latin typeface="Segoe UI" panose="020B0502040204020203" pitchFamily="34" charset="0"/>
                <a:cs typeface="Segoe UI" panose="020B0502040204020203" pitchFamily="34" charset="0"/>
              </a:rPr>
              <a:t> '{print $5}' | </a:t>
            </a:r>
            <a:r>
              <a:rPr lang="en-IN" sz="1400" dirty="0" err="1">
                <a:latin typeface="Segoe UI" panose="020B0502040204020203" pitchFamily="34" charset="0"/>
                <a:cs typeface="Segoe UI" panose="020B0502040204020203" pitchFamily="34" charset="0"/>
              </a:rPr>
              <a:t>sed</a:t>
            </a:r>
            <a:r>
              <a:rPr lang="en-IN" sz="1400" dirty="0">
                <a:latin typeface="Segoe UI" panose="020B0502040204020203" pitchFamily="34" charset="0"/>
                <a:cs typeface="Segoe UI" panose="020B0502040204020203" pitchFamily="34" charset="0"/>
              </a:rPr>
              <a:t> 's/%//'</a:t>
            </a:r>
          </a:p>
          <a:p>
            <a:r>
              <a:rPr lang="en-IN" sz="1400" dirty="0">
                <a:latin typeface="Segoe UI" panose="020B0502040204020203" pitchFamily="34" charset="0"/>
                <a:cs typeface="Segoe UI" panose="020B0502040204020203" pitchFamily="34" charset="0"/>
              </a:rPr>
              <a:t>      register: </a:t>
            </a:r>
            <a:r>
              <a:rPr lang="en-IN" sz="1400" dirty="0" err="1">
                <a:latin typeface="Segoe UI" panose="020B0502040204020203" pitchFamily="34" charset="0"/>
                <a:cs typeface="Segoe UI" panose="020B0502040204020203" pitchFamily="34" charset="0"/>
              </a:rPr>
              <a:t>disk_usage</a:t>
            </a:r>
            <a:endParaRPr lang="en-IN" sz="1400" dirty="0">
              <a:latin typeface="Segoe UI" panose="020B0502040204020203" pitchFamily="34" charset="0"/>
              <a:cs typeface="Segoe UI" panose="020B0502040204020203" pitchFamily="34" charset="0"/>
            </a:endParaRPr>
          </a:p>
          <a:p>
            <a:endParaRPr lang="en-IN" sz="1400" dirty="0">
              <a:latin typeface="Segoe UI" panose="020B0502040204020203" pitchFamily="34" charset="0"/>
              <a:cs typeface="Segoe UI" panose="020B0502040204020203" pitchFamily="34" charset="0"/>
            </a:endParaRPr>
          </a:p>
          <a:p>
            <a:r>
              <a:rPr lang="en-IN" sz="1400" dirty="0">
                <a:latin typeface="Segoe UI" panose="020B0502040204020203" pitchFamily="34" charset="0"/>
                <a:cs typeface="Segoe UI" panose="020B0502040204020203" pitchFamily="34" charset="0"/>
              </a:rPr>
              <a:t>    - name: Alert if disk space is low</a:t>
            </a:r>
          </a:p>
          <a:p>
            <a:r>
              <a:rPr lang="en-IN" sz="1400" dirty="0">
                <a:latin typeface="Segoe UI" panose="020B0502040204020203" pitchFamily="34" charset="0"/>
                <a:cs typeface="Segoe UI" panose="020B0502040204020203" pitchFamily="34" charset="0"/>
              </a:rPr>
              <a:t>      debug:</a:t>
            </a:r>
          </a:p>
          <a:p>
            <a:r>
              <a:rPr lang="en-IN" sz="1400" dirty="0">
                <a:latin typeface="Segoe UI" panose="020B0502040204020203" pitchFamily="34" charset="0"/>
                <a:cs typeface="Segoe UI" panose="020B0502040204020203" pitchFamily="34" charset="0"/>
              </a:rPr>
              <a:t>        </a:t>
            </a:r>
            <a:r>
              <a:rPr lang="en-IN" sz="1400" dirty="0" err="1">
                <a:latin typeface="Segoe UI" panose="020B0502040204020203" pitchFamily="34" charset="0"/>
                <a:cs typeface="Segoe UI" panose="020B0502040204020203" pitchFamily="34" charset="0"/>
              </a:rPr>
              <a:t>msg</a:t>
            </a:r>
            <a:r>
              <a:rPr lang="en-IN" sz="1400" dirty="0">
                <a:latin typeface="Segoe UI" panose="020B0502040204020203" pitchFamily="34" charset="0"/>
                <a:cs typeface="Segoe UI" panose="020B0502040204020203" pitchFamily="34" charset="0"/>
              </a:rPr>
              <a:t>: "Warning: Disk usage is above 80%! Current usage is {{ </a:t>
            </a:r>
            <a:r>
              <a:rPr lang="en-IN" sz="1400" dirty="0" err="1">
                <a:latin typeface="Segoe UI" panose="020B0502040204020203" pitchFamily="34" charset="0"/>
                <a:cs typeface="Segoe UI" panose="020B0502040204020203" pitchFamily="34" charset="0"/>
              </a:rPr>
              <a:t>disk_usage.stdout</a:t>
            </a:r>
            <a:r>
              <a:rPr lang="en-IN" sz="1400" dirty="0">
                <a:latin typeface="Segoe UI" panose="020B0502040204020203" pitchFamily="34" charset="0"/>
                <a:cs typeface="Segoe UI" panose="020B0502040204020203" pitchFamily="34" charset="0"/>
              </a:rPr>
              <a:t> }}%."</a:t>
            </a:r>
          </a:p>
          <a:p>
            <a:r>
              <a:rPr lang="en-IN" sz="1400" dirty="0">
                <a:latin typeface="Segoe UI" panose="020B0502040204020203" pitchFamily="34" charset="0"/>
                <a:cs typeface="Segoe UI" panose="020B0502040204020203" pitchFamily="34" charset="0"/>
              </a:rPr>
              <a:t>      when: </a:t>
            </a:r>
            <a:r>
              <a:rPr lang="en-IN" sz="1400" dirty="0" err="1">
                <a:latin typeface="Segoe UI" panose="020B0502040204020203" pitchFamily="34" charset="0"/>
                <a:cs typeface="Segoe UI" panose="020B0502040204020203" pitchFamily="34" charset="0"/>
              </a:rPr>
              <a:t>disk_usage.stdout</a:t>
            </a:r>
            <a:r>
              <a:rPr lang="en-IN" sz="1400" dirty="0">
                <a:latin typeface="Segoe UI" panose="020B0502040204020203" pitchFamily="34" charset="0"/>
                <a:cs typeface="Segoe UI" panose="020B0502040204020203" pitchFamily="34" charset="0"/>
              </a:rPr>
              <a:t> | </a:t>
            </a:r>
            <a:r>
              <a:rPr lang="en-IN" sz="1400" dirty="0" err="1">
                <a:latin typeface="Segoe UI" panose="020B0502040204020203" pitchFamily="34" charset="0"/>
                <a:cs typeface="Segoe UI" panose="020B0502040204020203" pitchFamily="34" charset="0"/>
              </a:rPr>
              <a:t>int</a:t>
            </a:r>
            <a:r>
              <a:rPr lang="en-IN" sz="1400" dirty="0">
                <a:latin typeface="Segoe UI" panose="020B0502040204020203" pitchFamily="34" charset="0"/>
                <a:cs typeface="Segoe UI" panose="020B0502040204020203" pitchFamily="34" charset="0"/>
              </a:rPr>
              <a:t> &gt; 80</a:t>
            </a:r>
          </a:p>
        </p:txBody>
      </p:sp>
      <p:pic>
        <p:nvPicPr>
          <p:cNvPr id="7" name="Picture 6"/>
          <p:cNvPicPr>
            <a:picLocks noChangeAspect="1"/>
          </p:cNvPicPr>
          <p:nvPr/>
        </p:nvPicPr>
        <p:blipFill>
          <a:blip r:embed="rId4"/>
          <a:stretch>
            <a:fillRect/>
          </a:stretch>
        </p:blipFill>
        <p:spPr>
          <a:xfrm>
            <a:off x="7394563" y="1501598"/>
            <a:ext cx="4593221" cy="1721196"/>
          </a:xfrm>
          <a:prstGeom prst="rect">
            <a:avLst/>
          </a:prstGeom>
          <a:ln>
            <a:solidFill>
              <a:srgbClr val="C00000"/>
            </a:solidFill>
          </a:ln>
        </p:spPr>
      </p:pic>
      <p:sp>
        <p:nvSpPr>
          <p:cNvPr id="9" name="Rectangle 8"/>
          <p:cNvSpPr/>
          <p:nvPr/>
        </p:nvSpPr>
        <p:spPr>
          <a:xfrm>
            <a:off x="7109270" y="4495282"/>
            <a:ext cx="4611675" cy="738664"/>
          </a:xfrm>
          <a:prstGeom prst="rect">
            <a:avLst/>
          </a:prstGeom>
          <a:ln>
            <a:solidFill>
              <a:srgbClr val="C00000"/>
            </a:solidFill>
          </a:ln>
        </p:spPr>
        <p:txBody>
          <a:bodyPr wrap="square">
            <a:spAutoFit/>
          </a:bodyPr>
          <a:lstStyle/>
          <a:p>
            <a:r>
              <a:rPr lang="en-IN" sz="1400" dirty="0">
                <a:latin typeface="Segoe UI" panose="020B0502040204020203" pitchFamily="34" charset="0"/>
                <a:cs typeface="Segoe UI" panose="020B0502040204020203" pitchFamily="34" charset="0"/>
              </a:rPr>
              <a:t>[</a:t>
            </a:r>
            <a:r>
              <a:rPr lang="en-IN" sz="1400" dirty="0" err="1">
                <a:latin typeface="Segoe UI" panose="020B0502040204020203" pitchFamily="34" charset="0"/>
                <a:cs typeface="Segoe UI" panose="020B0502040204020203" pitchFamily="34" charset="0"/>
              </a:rPr>
              <a:t>myhosts</a:t>
            </a:r>
            <a:r>
              <a:rPr lang="en-IN" sz="1400" dirty="0">
                <a:latin typeface="Segoe UI" panose="020B0502040204020203" pitchFamily="34" charset="0"/>
                <a:cs typeface="Segoe UI" panose="020B0502040204020203" pitchFamily="34" charset="0"/>
              </a:rPr>
              <a:t>]</a:t>
            </a:r>
          </a:p>
          <a:p>
            <a:r>
              <a:rPr lang="en-IN" sz="1400" dirty="0">
                <a:latin typeface="Segoe UI" panose="020B0502040204020203" pitchFamily="34" charset="0"/>
                <a:cs typeface="Segoe UI" panose="020B0502040204020203" pitchFamily="34" charset="0"/>
              </a:rPr>
              <a:t>localhost </a:t>
            </a:r>
            <a:r>
              <a:rPr lang="en-IN" sz="1400" dirty="0" err="1">
                <a:latin typeface="Segoe UI" panose="020B0502040204020203" pitchFamily="34" charset="0"/>
                <a:cs typeface="Segoe UI" panose="020B0502040204020203" pitchFamily="34" charset="0"/>
              </a:rPr>
              <a:t>ansible_python_interpreter</a:t>
            </a:r>
            <a:r>
              <a:rPr lang="en-IN" sz="1400" dirty="0">
                <a:latin typeface="Segoe UI" panose="020B0502040204020203" pitchFamily="34" charset="0"/>
                <a:cs typeface="Segoe UI" panose="020B0502040204020203" pitchFamily="34" charset="0"/>
              </a:rPr>
              <a:t>=/</a:t>
            </a:r>
            <a:r>
              <a:rPr lang="en-IN" sz="1400" dirty="0" err="1">
                <a:latin typeface="Segoe UI" panose="020B0502040204020203" pitchFamily="34" charset="0"/>
                <a:cs typeface="Segoe UI" panose="020B0502040204020203" pitchFamily="34" charset="0"/>
              </a:rPr>
              <a:t>usr</a:t>
            </a:r>
            <a:r>
              <a:rPr lang="en-IN" sz="1400" dirty="0">
                <a:latin typeface="Segoe UI" panose="020B0502040204020203" pitchFamily="34" charset="0"/>
                <a:cs typeface="Segoe UI" panose="020B0502040204020203" pitchFamily="34" charset="0"/>
              </a:rPr>
              <a:t>/bin/python3</a:t>
            </a:r>
          </a:p>
          <a:p>
            <a:r>
              <a:rPr lang="en-IN" sz="1400" dirty="0">
                <a:latin typeface="Segoe UI" panose="020B0502040204020203" pitchFamily="34" charset="0"/>
                <a:cs typeface="Segoe UI" panose="020B0502040204020203" pitchFamily="34" charset="0"/>
              </a:rPr>
              <a:t>localhost </a:t>
            </a:r>
            <a:r>
              <a:rPr lang="en-IN" sz="1400" dirty="0" err="1">
                <a:latin typeface="Segoe UI" panose="020B0502040204020203" pitchFamily="34" charset="0"/>
                <a:cs typeface="Segoe UI" panose="020B0502040204020203" pitchFamily="34" charset="0"/>
              </a:rPr>
              <a:t>ansible_connection</a:t>
            </a:r>
            <a:r>
              <a:rPr lang="en-IN" sz="1400" dirty="0">
                <a:latin typeface="Segoe UI" panose="020B0502040204020203" pitchFamily="34" charset="0"/>
                <a:cs typeface="Segoe UI" panose="020B0502040204020203" pitchFamily="34" charset="0"/>
              </a:rPr>
              <a:t>=local</a:t>
            </a:r>
          </a:p>
        </p:txBody>
      </p:sp>
      <p:sp>
        <p:nvSpPr>
          <p:cNvPr id="10" name="TextBox 9"/>
          <p:cNvSpPr txBox="1"/>
          <p:nvPr/>
        </p:nvSpPr>
        <p:spPr>
          <a:xfrm>
            <a:off x="8401991" y="5347492"/>
            <a:ext cx="1477819"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a:t>i</a:t>
            </a:r>
            <a:r>
              <a:rPr lang="en-US" b="1" dirty="0" smtClean="0"/>
              <a:t>nventory.ini</a:t>
            </a:r>
            <a:endParaRPr lang="en-IN" b="1" dirty="0"/>
          </a:p>
        </p:txBody>
      </p:sp>
      <p:sp>
        <p:nvSpPr>
          <p:cNvPr id="11" name="TextBox 10"/>
          <p:cNvSpPr txBox="1"/>
          <p:nvPr/>
        </p:nvSpPr>
        <p:spPr>
          <a:xfrm>
            <a:off x="5461838" y="1132266"/>
            <a:ext cx="1477819"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err="1"/>
              <a:t>p</a:t>
            </a:r>
            <a:r>
              <a:rPr lang="en-US" b="1" dirty="0" err="1" smtClean="0"/>
              <a:t>laybook.yml</a:t>
            </a:r>
            <a:endParaRPr lang="en-IN" b="1" dirty="0"/>
          </a:p>
        </p:txBody>
      </p:sp>
    </p:spTree>
    <p:extLst>
      <p:ext uri="{BB962C8B-B14F-4D97-AF65-F5344CB8AC3E}">
        <p14:creationId xmlns:p14="http://schemas.microsoft.com/office/powerpoint/2010/main" val="18931652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9568873" cy="584775"/>
          </a:xfrm>
          <a:prstGeom prst="rect">
            <a:avLst/>
          </a:prstGeom>
          <a:noFill/>
        </p:spPr>
        <p:txBody>
          <a:bodyPr wrap="square" rtlCol="0">
            <a:spAutoFit/>
          </a:bodyPr>
          <a:lstStyle/>
          <a:p>
            <a:r>
              <a:rPr lang="en-US" sz="3200" b="1">
                <a:solidFill>
                  <a:schemeClr val="bg1"/>
                </a:solidFill>
                <a:latin typeface="Segoe UI" panose="020B0502040204020203" pitchFamily="34" charset="0"/>
                <a:cs typeface="Segoe UI" panose="020B0502040204020203" pitchFamily="34" charset="0"/>
              </a:rPr>
              <a:t>Q13. Disk Space Monitoring with Email Alert</a:t>
            </a:r>
            <a:endParaRPr lang="en-IN" sz="3200" b="1" dirty="0">
              <a:solidFill>
                <a:schemeClr val="bg1"/>
              </a:solidFill>
              <a:latin typeface="Segoe UI" panose="020B0502040204020203" pitchFamily="34" charset="0"/>
              <a:cs typeface="Segoe UI" panose="020B0502040204020203" pitchFamily="34" charset="0"/>
            </a:endParaRPr>
          </a:p>
        </p:txBody>
      </p:sp>
      <p:sp>
        <p:nvSpPr>
          <p:cNvPr id="2" name="Rectangle 1"/>
          <p:cNvSpPr/>
          <p:nvPr/>
        </p:nvSpPr>
        <p:spPr>
          <a:xfrm>
            <a:off x="178638" y="949733"/>
            <a:ext cx="8352149" cy="5632311"/>
          </a:xfrm>
          <a:prstGeom prst="rect">
            <a:avLst/>
          </a:prstGeom>
          <a:ln>
            <a:solidFill>
              <a:srgbClr val="C00000"/>
            </a:solidFill>
          </a:ln>
        </p:spPr>
        <p:txBody>
          <a:bodyPr wrap="square">
            <a:spAutoFit/>
          </a:bodyPr>
          <a:lstStyle/>
          <a:p>
            <a:r>
              <a:rPr lang="en-IN" dirty="0"/>
              <a:t>---</a:t>
            </a:r>
          </a:p>
          <a:p>
            <a:r>
              <a:rPr lang="en-IN" dirty="0"/>
              <a:t>- name: Disk Space Monitoring and Email Alert</a:t>
            </a:r>
          </a:p>
          <a:p>
            <a:r>
              <a:rPr lang="en-IN" dirty="0"/>
              <a:t>  hosts: localhost</a:t>
            </a:r>
          </a:p>
          <a:p>
            <a:r>
              <a:rPr lang="en-IN" dirty="0"/>
              <a:t>  become: false</a:t>
            </a:r>
          </a:p>
          <a:p>
            <a:r>
              <a:rPr lang="en-IN" dirty="0"/>
              <a:t>  tasks:</a:t>
            </a:r>
          </a:p>
          <a:p>
            <a:r>
              <a:rPr lang="en-IN" dirty="0"/>
              <a:t>    - name: Check available disk space</a:t>
            </a:r>
          </a:p>
          <a:p>
            <a:r>
              <a:rPr lang="en-IN" dirty="0"/>
              <a:t>      shell: </a:t>
            </a:r>
            <a:r>
              <a:rPr lang="en-IN" dirty="0" err="1"/>
              <a:t>df</a:t>
            </a:r>
            <a:r>
              <a:rPr lang="en-IN" dirty="0"/>
              <a:t> -h | </a:t>
            </a:r>
            <a:r>
              <a:rPr lang="en-IN" dirty="0" err="1"/>
              <a:t>grep</a:t>
            </a:r>
            <a:r>
              <a:rPr lang="en-IN" dirty="0"/>
              <a:t> /dev/sda3 | </a:t>
            </a:r>
            <a:r>
              <a:rPr lang="en-IN" dirty="0" err="1"/>
              <a:t>awk</a:t>
            </a:r>
            <a:r>
              <a:rPr lang="en-IN" dirty="0"/>
              <a:t> '{print $5}' | </a:t>
            </a:r>
            <a:r>
              <a:rPr lang="en-IN" dirty="0" err="1"/>
              <a:t>sed</a:t>
            </a:r>
            <a:r>
              <a:rPr lang="en-IN" dirty="0"/>
              <a:t> 's/%//'</a:t>
            </a:r>
          </a:p>
          <a:p>
            <a:r>
              <a:rPr lang="en-IN" dirty="0"/>
              <a:t>      register: </a:t>
            </a:r>
            <a:r>
              <a:rPr lang="en-IN" dirty="0" err="1"/>
              <a:t>disk_usage</a:t>
            </a:r>
            <a:endParaRPr lang="en-IN" dirty="0"/>
          </a:p>
          <a:p>
            <a:endParaRPr lang="en-IN" dirty="0"/>
          </a:p>
          <a:p>
            <a:r>
              <a:rPr lang="en-IN" dirty="0"/>
              <a:t>    - name: Send email if disk space is low</a:t>
            </a:r>
          </a:p>
          <a:p>
            <a:r>
              <a:rPr lang="en-IN" dirty="0"/>
              <a:t>      mail:</a:t>
            </a:r>
          </a:p>
          <a:p>
            <a:r>
              <a:rPr lang="en-IN" dirty="0"/>
              <a:t>        host: smtp.gmail.com</a:t>
            </a:r>
          </a:p>
          <a:p>
            <a:r>
              <a:rPr lang="en-IN" dirty="0"/>
              <a:t>        port: 587</a:t>
            </a:r>
          </a:p>
          <a:p>
            <a:r>
              <a:rPr lang="en-IN" dirty="0"/>
              <a:t>        username: "drbalat.raju@gmail.com"</a:t>
            </a:r>
          </a:p>
          <a:p>
            <a:r>
              <a:rPr lang="en-IN" dirty="0"/>
              <a:t>        password: "</a:t>
            </a:r>
            <a:r>
              <a:rPr lang="en-IN" dirty="0" err="1"/>
              <a:t>ooaf</a:t>
            </a:r>
            <a:r>
              <a:rPr lang="en-IN" dirty="0"/>
              <a:t> </a:t>
            </a:r>
            <a:r>
              <a:rPr lang="en-IN" dirty="0" err="1"/>
              <a:t>wqnd</a:t>
            </a:r>
            <a:r>
              <a:rPr lang="en-IN" dirty="0"/>
              <a:t> </a:t>
            </a:r>
            <a:r>
              <a:rPr lang="en-IN" dirty="0" err="1"/>
              <a:t>tksp</a:t>
            </a:r>
            <a:r>
              <a:rPr lang="en-IN" dirty="0"/>
              <a:t> </a:t>
            </a:r>
            <a:r>
              <a:rPr lang="en-IN" dirty="0" err="1"/>
              <a:t>fmta</a:t>
            </a:r>
            <a:r>
              <a:rPr lang="en-IN" dirty="0"/>
              <a:t>"</a:t>
            </a:r>
          </a:p>
          <a:p>
            <a:r>
              <a:rPr lang="en-IN" dirty="0"/>
              <a:t>        to: "b.thangaraju@iiitb.ac.in"</a:t>
            </a:r>
          </a:p>
          <a:p>
            <a:r>
              <a:rPr lang="en-IN" dirty="0"/>
              <a:t>        subject: "Warning: Disk usage is above 80%!"</a:t>
            </a:r>
          </a:p>
          <a:p>
            <a:r>
              <a:rPr lang="en-IN" dirty="0"/>
              <a:t>        body: "Current disk usage is {{ </a:t>
            </a:r>
            <a:r>
              <a:rPr lang="en-IN" dirty="0" err="1"/>
              <a:t>disk_usage.stdout</a:t>
            </a:r>
            <a:r>
              <a:rPr lang="en-IN" dirty="0"/>
              <a:t> }}%. Immediate action is needed."</a:t>
            </a:r>
          </a:p>
          <a:p>
            <a:r>
              <a:rPr lang="en-IN" dirty="0"/>
              <a:t>        secure: </a:t>
            </a:r>
            <a:r>
              <a:rPr lang="en-IN" dirty="0" err="1"/>
              <a:t>starttls</a:t>
            </a:r>
            <a:endParaRPr lang="en-IN" dirty="0"/>
          </a:p>
          <a:p>
            <a:r>
              <a:rPr lang="en-IN" dirty="0"/>
              <a:t>      when: </a:t>
            </a:r>
            <a:r>
              <a:rPr lang="en-IN" dirty="0" err="1"/>
              <a:t>disk_usage.stdout</a:t>
            </a:r>
            <a:r>
              <a:rPr lang="en-IN" dirty="0"/>
              <a:t> | </a:t>
            </a:r>
            <a:r>
              <a:rPr lang="en-IN" dirty="0" err="1"/>
              <a:t>int</a:t>
            </a:r>
            <a:r>
              <a:rPr lang="en-IN" dirty="0"/>
              <a:t> &gt; 80</a:t>
            </a:r>
          </a:p>
        </p:txBody>
      </p:sp>
      <p:sp>
        <p:nvSpPr>
          <p:cNvPr id="7" name="Rectangle 6"/>
          <p:cNvSpPr/>
          <p:nvPr/>
        </p:nvSpPr>
        <p:spPr>
          <a:xfrm>
            <a:off x="7461596" y="1327876"/>
            <a:ext cx="4611675" cy="738664"/>
          </a:xfrm>
          <a:prstGeom prst="rect">
            <a:avLst/>
          </a:prstGeom>
          <a:solidFill>
            <a:schemeClr val="tx2">
              <a:lumMod val="20000"/>
              <a:lumOff val="80000"/>
            </a:schemeClr>
          </a:solidFill>
          <a:ln>
            <a:solidFill>
              <a:srgbClr val="C00000"/>
            </a:solidFill>
          </a:ln>
        </p:spPr>
        <p:txBody>
          <a:bodyPr wrap="square">
            <a:spAutoFit/>
          </a:bodyPr>
          <a:lstStyle/>
          <a:p>
            <a:r>
              <a:rPr lang="en-IN" sz="1400" dirty="0">
                <a:latin typeface="Segoe UI" panose="020B0502040204020203" pitchFamily="34" charset="0"/>
                <a:cs typeface="Segoe UI" panose="020B0502040204020203" pitchFamily="34" charset="0"/>
              </a:rPr>
              <a:t>[</a:t>
            </a:r>
            <a:r>
              <a:rPr lang="en-IN" sz="1400" dirty="0" err="1">
                <a:latin typeface="Segoe UI" panose="020B0502040204020203" pitchFamily="34" charset="0"/>
                <a:cs typeface="Segoe UI" panose="020B0502040204020203" pitchFamily="34" charset="0"/>
              </a:rPr>
              <a:t>myhosts</a:t>
            </a:r>
            <a:r>
              <a:rPr lang="en-IN" sz="1400" dirty="0">
                <a:latin typeface="Segoe UI" panose="020B0502040204020203" pitchFamily="34" charset="0"/>
                <a:cs typeface="Segoe UI" panose="020B0502040204020203" pitchFamily="34" charset="0"/>
              </a:rPr>
              <a:t>]</a:t>
            </a:r>
          </a:p>
          <a:p>
            <a:r>
              <a:rPr lang="en-IN" sz="1400" dirty="0">
                <a:latin typeface="Segoe UI" panose="020B0502040204020203" pitchFamily="34" charset="0"/>
                <a:cs typeface="Segoe UI" panose="020B0502040204020203" pitchFamily="34" charset="0"/>
              </a:rPr>
              <a:t>localhost </a:t>
            </a:r>
            <a:r>
              <a:rPr lang="en-IN" sz="1400" dirty="0" err="1">
                <a:latin typeface="Segoe UI" panose="020B0502040204020203" pitchFamily="34" charset="0"/>
                <a:cs typeface="Segoe UI" panose="020B0502040204020203" pitchFamily="34" charset="0"/>
              </a:rPr>
              <a:t>ansible_python_interpreter</a:t>
            </a:r>
            <a:r>
              <a:rPr lang="en-IN" sz="1400" dirty="0">
                <a:latin typeface="Segoe UI" panose="020B0502040204020203" pitchFamily="34" charset="0"/>
                <a:cs typeface="Segoe UI" panose="020B0502040204020203" pitchFamily="34" charset="0"/>
              </a:rPr>
              <a:t>=/</a:t>
            </a:r>
            <a:r>
              <a:rPr lang="en-IN" sz="1400" dirty="0" err="1">
                <a:latin typeface="Segoe UI" panose="020B0502040204020203" pitchFamily="34" charset="0"/>
                <a:cs typeface="Segoe UI" panose="020B0502040204020203" pitchFamily="34" charset="0"/>
              </a:rPr>
              <a:t>usr</a:t>
            </a:r>
            <a:r>
              <a:rPr lang="en-IN" sz="1400" dirty="0">
                <a:latin typeface="Segoe UI" panose="020B0502040204020203" pitchFamily="34" charset="0"/>
                <a:cs typeface="Segoe UI" panose="020B0502040204020203" pitchFamily="34" charset="0"/>
              </a:rPr>
              <a:t>/bin/python3</a:t>
            </a:r>
          </a:p>
          <a:p>
            <a:r>
              <a:rPr lang="en-IN" sz="1400" dirty="0">
                <a:latin typeface="Segoe UI" panose="020B0502040204020203" pitchFamily="34" charset="0"/>
                <a:cs typeface="Segoe UI" panose="020B0502040204020203" pitchFamily="34" charset="0"/>
              </a:rPr>
              <a:t>localhost </a:t>
            </a:r>
            <a:r>
              <a:rPr lang="en-IN" sz="1400" dirty="0" err="1">
                <a:latin typeface="Segoe UI" panose="020B0502040204020203" pitchFamily="34" charset="0"/>
                <a:cs typeface="Segoe UI" panose="020B0502040204020203" pitchFamily="34" charset="0"/>
              </a:rPr>
              <a:t>ansible_connection</a:t>
            </a:r>
            <a:r>
              <a:rPr lang="en-IN" sz="1400" dirty="0">
                <a:latin typeface="Segoe UI" panose="020B0502040204020203" pitchFamily="34" charset="0"/>
                <a:cs typeface="Segoe UI" panose="020B0502040204020203" pitchFamily="34" charset="0"/>
              </a:rPr>
              <a:t>=local</a:t>
            </a:r>
          </a:p>
        </p:txBody>
      </p:sp>
      <p:sp>
        <p:nvSpPr>
          <p:cNvPr id="8" name="TextBox 7"/>
          <p:cNvSpPr txBox="1"/>
          <p:nvPr/>
        </p:nvSpPr>
        <p:spPr>
          <a:xfrm>
            <a:off x="9493226" y="2175935"/>
            <a:ext cx="1477819"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a:t>i</a:t>
            </a:r>
            <a:r>
              <a:rPr lang="en-US" b="1" dirty="0" smtClean="0"/>
              <a:t>nventory.ini</a:t>
            </a:r>
            <a:endParaRPr lang="en-IN" b="1" dirty="0"/>
          </a:p>
        </p:txBody>
      </p:sp>
      <p:sp>
        <p:nvSpPr>
          <p:cNvPr id="9" name="TextBox 8"/>
          <p:cNvSpPr txBox="1"/>
          <p:nvPr/>
        </p:nvSpPr>
        <p:spPr>
          <a:xfrm>
            <a:off x="6096000" y="4507062"/>
            <a:ext cx="1477819"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err="1"/>
              <a:t>p</a:t>
            </a:r>
            <a:r>
              <a:rPr lang="en-US" b="1" dirty="0" err="1" smtClean="0"/>
              <a:t>laybook.yml</a:t>
            </a:r>
            <a:endParaRPr lang="en-IN" b="1" dirty="0"/>
          </a:p>
        </p:txBody>
      </p:sp>
    </p:spTree>
    <p:extLst>
      <p:ext uri="{BB962C8B-B14F-4D97-AF65-F5344CB8AC3E}">
        <p14:creationId xmlns:p14="http://schemas.microsoft.com/office/powerpoint/2010/main" val="3906289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10" name="Google Shape;1210;gc96debfe75_2_5238"/>
          <p:cNvSpPr txBox="1"/>
          <p:nvPr/>
        </p:nvSpPr>
        <p:spPr>
          <a:xfrm>
            <a:off x="257577" y="215238"/>
            <a:ext cx="5910000" cy="697600"/>
          </a:xfrm>
          <a:prstGeom prst="rect">
            <a:avLst/>
          </a:prstGeom>
          <a:noFill/>
          <a:ln>
            <a:noFill/>
          </a:ln>
        </p:spPr>
        <p:txBody>
          <a:bodyPr spcFirstLastPara="1" wrap="square" lIns="121900" tIns="60933" rIns="121900" bIns="60933" anchor="t" anchorCtr="0">
            <a:noAutofit/>
          </a:bodyPr>
          <a:lstStyle/>
          <a:p>
            <a:pPr>
              <a:buClr>
                <a:srgbClr val="000000"/>
              </a:buClr>
              <a:buSzPts val="2800"/>
            </a:pPr>
            <a:r>
              <a:rPr lang="en" sz="4000" b="1" dirty="0" smtClean="0">
                <a:solidFill>
                  <a:schemeClr val="lt1"/>
                </a:solidFill>
                <a:latin typeface="Proxima Nova"/>
                <a:ea typeface="Proxima Nova"/>
                <a:cs typeface="Proxima Nova"/>
                <a:sym typeface="Proxima Nova"/>
              </a:rPr>
              <a:t>Agenda</a:t>
            </a:r>
            <a:endParaRPr sz="3733" b="1" dirty="0">
              <a:solidFill>
                <a:schemeClr val="lt1"/>
              </a:solidFill>
              <a:latin typeface="Proxima Nova"/>
              <a:ea typeface="Proxima Nova"/>
              <a:cs typeface="Proxima Nova"/>
              <a:sym typeface="Proxima Nova"/>
            </a:endParaRPr>
          </a:p>
        </p:txBody>
      </p:sp>
      <p:sp>
        <p:nvSpPr>
          <p:cNvPr id="1211" name="Google Shape;1211;gc96debfe75_2_5238"/>
          <p:cNvSpPr txBox="1">
            <a:spLocks noGrp="1"/>
          </p:cNvSpPr>
          <p:nvPr>
            <p:ph type="sldNum" idx="12"/>
          </p:nvPr>
        </p:nvSpPr>
        <p:spPr>
          <a:xfrm>
            <a:off x="8623300" y="6356351"/>
            <a:ext cx="2743200" cy="3652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2</a:t>
            </a:fld>
            <a:endParaRPr/>
          </a:p>
        </p:txBody>
      </p:sp>
      <p:sp>
        <p:nvSpPr>
          <p:cNvPr id="3" name="Rectangle 2"/>
          <p:cNvSpPr/>
          <p:nvPr/>
        </p:nvSpPr>
        <p:spPr>
          <a:xfrm>
            <a:off x="350984" y="1189928"/>
            <a:ext cx="11323780" cy="4939814"/>
          </a:xfrm>
          <a:prstGeom prst="rect">
            <a:avLst/>
          </a:prstGeom>
        </p:spPr>
        <p:txBody>
          <a:bodyPr wrap="square">
            <a:spAutoFit/>
          </a:bodyPr>
          <a:lstStyle/>
          <a:p>
            <a:pPr marL="342900" indent="-342900">
              <a:spcBef>
                <a:spcPts val="600"/>
              </a:spcBef>
              <a:buFont typeface="+mj-lt"/>
              <a:buAutoNum type="arabicPeriod"/>
            </a:pPr>
            <a:r>
              <a:rPr lang="en-US" sz="2000" b="1" dirty="0" smtClean="0">
                <a:solidFill>
                  <a:schemeClr val="bg1"/>
                </a:solidFill>
                <a:latin typeface="Segoe UI" panose="020B0502040204020203" pitchFamily="34" charset="0"/>
                <a:cs typeface="Segoe UI" panose="020B0502040204020203" pitchFamily="34" charset="0"/>
              </a:rPr>
              <a:t>Installation </a:t>
            </a:r>
            <a:r>
              <a:rPr lang="en-US" sz="2000" b="1" dirty="0">
                <a:solidFill>
                  <a:schemeClr val="bg1"/>
                </a:solidFill>
                <a:latin typeface="Segoe UI" panose="020B0502040204020203" pitchFamily="34" charset="0"/>
                <a:cs typeface="Segoe UI" panose="020B0502040204020203" pitchFamily="34" charset="0"/>
              </a:rPr>
              <a:t>and setup on an Ubuntu system.</a:t>
            </a:r>
          </a:p>
          <a:p>
            <a:pPr marL="342900" indent="-342900">
              <a:spcBef>
                <a:spcPts val="600"/>
              </a:spcBef>
              <a:buFont typeface="+mj-lt"/>
              <a:buAutoNum type="arabicPeriod"/>
            </a:pPr>
            <a:r>
              <a:rPr lang="en-US" sz="2000" b="1" dirty="0" smtClean="0">
                <a:solidFill>
                  <a:schemeClr val="bg1"/>
                </a:solidFill>
                <a:latin typeface="Segoe UI" panose="020B0502040204020203" pitchFamily="34" charset="0"/>
                <a:cs typeface="Segoe UI" panose="020B0502040204020203" pitchFamily="34" charset="0"/>
              </a:rPr>
              <a:t>Inventory Management: </a:t>
            </a:r>
            <a:r>
              <a:rPr lang="en-US" sz="2000" dirty="0" smtClean="0">
                <a:solidFill>
                  <a:schemeClr val="bg1"/>
                </a:solidFill>
                <a:latin typeface="Segoe UI" panose="020B0502040204020203" pitchFamily="34" charset="0"/>
                <a:cs typeface="Segoe UI" panose="020B0502040204020203" pitchFamily="34" charset="0"/>
              </a:rPr>
              <a:t>Creating </a:t>
            </a:r>
            <a:r>
              <a:rPr lang="en-US" sz="2000" dirty="0">
                <a:solidFill>
                  <a:schemeClr val="bg1"/>
                </a:solidFill>
                <a:latin typeface="Segoe UI" panose="020B0502040204020203" pitchFamily="34" charset="0"/>
                <a:cs typeface="Segoe UI" panose="020B0502040204020203" pitchFamily="34" charset="0"/>
              </a:rPr>
              <a:t>inventory files for host and container communication.</a:t>
            </a:r>
          </a:p>
          <a:p>
            <a:pPr marL="342900" indent="-342900">
              <a:spcBef>
                <a:spcPts val="600"/>
              </a:spcBef>
              <a:buFont typeface="+mj-lt"/>
              <a:buAutoNum type="arabicPeriod"/>
            </a:pPr>
            <a:r>
              <a:rPr lang="en-US" sz="2000" b="1" dirty="0">
                <a:solidFill>
                  <a:schemeClr val="bg1"/>
                </a:solidFill>
                <a:latin typeface="Segoe UI" panose="020B0502040204020203" pitchFamily="34" charset="0"/>
                <a:cs typeface="Segoe UI" panose="020B0502040204020203" pitchFamily="34" charset="0"/>
              </a:rPr>
              <a:t>Writing Your First </a:t>
            </a:r>
            <a:r>
              <a:rPr lang="en-US" sz="2000" b="1" dirty="0" smtClean="0">
                <a:solidFill>
                  <a:schemeClr val="bg1"/>
                </a:solidFill>
                <a:latin typeface="Segoe UI" panose="020B0502040204020203" pitchFamily="34" charset="0"/>
                <a:cs typeface="Segoe UI" panose="020B0502040204020203" pitchFamily="34" charset="0"/>
              </a:rPr>
              <a:t>Playbook: </a:t>
            </a:r>
            <a:r>
              <a:rPr lang="en-US" sz="2000" dirty="0" smtClean="0">
                <a:solidFill>
                  <a:schemeClr val="bg1"/>
                </a:solidFill>
                <a:latin typeface="Segoe UI" panose="020B0502040204020203" pitchFamily="34" charset="0"/>
                <a:cs typeface="Segoe UI" panose="020B0502040204020203" pitchFamily="34" charset="0"/>
              </a:rPr>
              <a:t>Creating </a:t>
            </a:r>
            <a:r>
              <a:rPr lang="en-US" sz="2000" dirty="0">
                <a:solidFill>
                  <a:schemeClr val="bg1"/>
                </a:solidFill>
                <a:latin typeface="Segoe UI" panose="020B0502040204020203" pitchFamily="34" charset="0"/>
                <a:cs typeface="Segoe UI" panose="020B0502040204020203" pitchFamily="34" charset="0"/>
              </a:rPr>
              <a:t>and executing simple Ansible playbooks.</a:t>
            </a:r>
          </a:p>
          <a:p>
            <a:pPr marL="342900" indent="-342900">
              <a:spcBef>
                <a:spcPts val="600"/>
              </a:spcBef>
              <a:buFont typeface="+mj-lt"/>
              <a:buAutoNum type="arabicPeriod"/>
            </a:pPr>
            <a:r>
              <a:rPr lang="en-US" sz="2000" b="1" dirty="0">
                <a:solidFill>
                  <a:schemeClr val="bg1"/>
                </a:solidFill>
                <a:latin typeface="Segoe UI" panose="020B0502040204020203" pitchFamily="34" charset="0"/>
                <a:cs typeface="Segoe UI" panose="020B0502040204020203" pitchFamily="34" charset="0"/>
              </a:rPr>
              <a:t>File </a:t>
            </a:r>
            <a:r>
              <a:rPr lang="en-US" sz="2000" b="1" dirty="0" smtClean="0">
                <a:solidFill>
                  <a:schemeClr val="bg1"/>
                </a:solidFill>
                <a:latin typeface="Segoe UI" panose="020B0502040204020203" pitchFamily="34" charset="0"/>
                <a:cs typeface="Segoe UI" panose="020B0502040204020203" pitchFamily="34" charset="0"/>
              </a:rPr>
              <a:t>Management: </a:t>
            </a:r>
            <a:r>
              <a:rPr lang="en-US" sz="2000" dirty="0" smtClean="0">
                <a:solidFill>
                  <a:schemeClr val="bg1"/>
                </a:solidFill>
                <a:latin typeface="Segoe UI" panose="020B0502040204020203" pitchFamily="34" charset="0"/>
                <a:cs typeface="Segoe UI" panose="020B0502040204020203" pitchFamily="34" charset="0"/>
              </a:rPr>
              <a:t>Creating </a:t>
            </a:r>
            <a:r>
              <a:rPr lang="en-US" sz="2000" dirty="0">
                <a:solidFill>
                  <a:schemeClr val="bg1"/>
                </a:solidFill>
                <a:latin typeface="Segoe UI" panose="020B0502040204020203" pitchFamily="34" charset="0"/>
                <a:cs typeface="Segoe UI" panose="020B0502040204020203" pitchFamily="34" charset="0"/>
              </a:rPr>
              <a:t>different Linux file types using Ansible.</a:t>
            </a:r>
          </a:p>
          <a:p>
            <a:pPr marL="342900" indent="-342900">
              <a:spcBef>
                <a:spcPts val="600"/>
              </a:spcBef>
              <a:buFont typeface="+mj-lt"/>
              <a:buAutoNum type="arabicPeriod"/>
            </a:pPr>
            <a:r>
              <a:rPr lang="en-US" sz="2000" b="1" dirty="0">
                <a:solidFill>
                  <a:schemeClr val="bg1"/>
                </a:solidFill>
                <a:latin typeface="Segoe UI" panose="020B0502040204020203" pitchFamily="34" charset="0"/>
                <a:cs typeface="Segoe UI" panose="020B0502040204020203" pitchFamily="34" charset="0"/>
              </a:rPr>
              <a:t>Container </a:t>
            </a:r>
            <a:r>
              <a:rPr lang="en-US" sz="2000" b="1" dirty="0" smtClean="0">
                <a:solidFill>
                  <a:schemeClr val="bg1"/>
                </a:solidFill>
                <a:latin typeface="Segoe UI" panose="020B0502040204020203" pitchFamily="34" charset="0"/>
                <a:cs typeface="Segoe UI" panose="020B0502040204020203" pitchFamily="34" charset="0"/>
              </a:rPr>
              <a:t>Management: </a:t>
            </a:r>
            <a:r>
              <a:rPr lang="en-US" sz="2000" dirty="0" smtClean="0">
                <a:solidFill>
                  <a:schemeClr val="bg1"/>
                </a:solidFill>
                <a:latin typeface="Segoe UI" panose="020B0502040204020203" pitchFamily="34" charset="0"/>
                <a:cs typeface="Segoe UI" panose="020B0502040204020203" pitchFamily="34" charset="0"/>
              </a:rPr>
              <a:t>Setting </a:t>
            </a:r>
            <a:r>
              <a:rPr lang="en-US" sz="2000" dirty="0">
                <a:solidFill>
                  <a:schemeClr val="bg1"/>
                </a:solidFill>
                <a:latin typeface="Segoe UI" panose="020B0502040204020203" pitchFamily="34" charset="0"/>
                <a:cs typeface="Segoe UI" panose="020B0502040204020203" pitchFamily="34" charset="0"/>
              </a:rPr>
              <a:t>up and managing containers with Ansible.</a:t>
            </a:r>
          </a:p>
          <a:p>
            <a:pPr marL="342900" indent="-342900">
              <a:spcBef>
                <a:spcPts val="600"/>
              </a:spcBef>
              <a:buFont typeface="+mj-lt"/>
              <a:buAutoNum type="arabicPeriod"/>
            </a:pPr>
            <a:r>
              <a:rPr lang="en-US" sz="2000" b="1" dirty="0">
                <a:solidFill>
                  <a:schemeClr val="bg1"/>
                </a:solidFill>
                <a:latin typeface="Segoe UI" panose="020B0502040204020203" pitchFamily="34" charset="0"/>
                <a:cs typeface="Segoe UI" panose="020B0502040204020203" pitchFamily="34" charset="0"/>
              </a:rPr>
              <a:t>Variable </a:t>
            </a:r>
            <a:r>
              <a:rPr lang="en-US" sz="2000" b="1" dirty="0" smtClean="0">
                <a:solidFill>
                  <a:schemeClr val="bg1"/>
                </a:solidFill>
                <a:latin typeface="Segoe UI" panose="020B0502040204020203" pitchFamily="34" charset="0"/>
                <a:cs typeface="Segoe UI" panose="020B0502040204020203" pitchFamily="34" charset="0"/>
              </a:rPr>
              <a:t>Management: </a:t>
            </a:r>
            <a:r>
              <a:rPr lang="en-US" sz="2000" dirty="0" smtClean="0">
                <a:solidFill>
                  <a:schemeClr val="bg1"/>
                </a:solidFill>
                <a:latin typeface="Segoe UI" panose="020B0502040204020203" pitchFamily="34" charset="0"/>
                <a:cs typeface="Segoe UI" panose="020B0502040204020203" pitchFamily="34" charset="0"/>
              </a:rPr>
              <a:t>Demonstrating </a:t>
            </a:r>
            <a:r>
              <a:rPr lang="en-US" sz="2000" dirty="0">
                <a:solidFill>
                  <a:schemeClr val="bg1"/>
                </a:solidFill>
                <a:latin typeface="Segoe UI" panose="020B0502040204020203" pitchFamily="34" charset="0"/>
                <a:cs typeface="Segoe UI" panose="020B0502040204020203" pitchFamily="34" charset="0"/>
              </a:rPr>
              <a:t>different variable types in playbooks.</a:t>
            </a:r>
          </a:p>
          <a:p>
            <a:pPr marL="342900" indent="-342900">
              <a:spcBef>
                <a:spcPts val="600"/>
              </a:spcBef>
              <a:buFont typeface="+mj-lt"/>
              <a:buAutoNum type="arabicPeriod"/>
            </a:pPr>
            <a:r>
              <a:rPr lang="en-US" sz="2000" b="1" dirty="0">
                <a:solidFill>
                  <a:schemeClr val="bg1"/>
                </a:solidFill>
                <a:latin typeface="Segoe UI" panose="020B0502040204020203" pitchFamily="34" charset="0"/>
                <a:cs typeface="Segoe UI" panose="020B0502040204020203" pitchFamily="34" charset="0"/>
              </a:rPr>
              <a:t>Using </a:t>
            </a:r>
            <a:r>
              <a:rPr lang="en-US" sz="2000" b="1" dirty="0" smtClean="0">
                <a:solidFill>
                  <a:schemeClr val="bg1"/>
                </a:solidFill>
                <a:latin typeface="Segoe UI" panose="020B0502040204020203" pitchFamily="34" charset="0"/>
                <a:cs typeface="Segoe UI" panose="020B0502040204020203" pitchFamily="34" charset="0"/>
              </a:rPr>
              <a:t>Templates: </a:t>
            </a:r>
            <a:r>
              <a:rPr lang="en-US" sz="2000" dirty="0" smtClean="0">
                <a:solidFill>
                  <a:schemeClr val="bg1"/>
                </a:solidFill>
                <a:latin typeface="Segoe UI" panose="020B0502040204020203" pitchFamily="34" charset="0"/>
                <a:cs typeface="Segoe UI" panose="020B0502040204020203" pitchFamily="34" charset="0"/>
              </a:rPr>
              <a:t>Generating </a:t>
            </a:r>
            <a:r>
              <a:rPr lang="en-US" sz="2000" dirty="0">
                <a:solidFill>
                  <a:schemeClr val="bg1"/>
                </a:solidFill>
                <a:latin typeface="Segoe UI" panose="020B0502040204020203" pitchFamily="34" charset="0"/>
                <a:cs typeface="Segoe UI" panose="020B0502040204020203" pitchFamily="34" charset="0"/>
              </a:rPr>
              <a:t>dynamic configuration files with templates.</a:t>
            </a:r>
          </a:p>
          <a:p>
            <a:pPr marL="342900" indent="-342900">
              <a:spcBef>
                <a:spcPts val="600"/>
              </a:spcBef>
              <a:buFont typeface="+mj-lt"/>
              <a:buAutoNum type="arabicPeriod"/>
            </a:pPr>
            <a:r>
              <a:rPr lang="en-US" sz="2000" b="1" dirty="0">
                <a:solidFill>
                  <a:schemeClr val="bg1"/>
                </a:solidFill>
                <a:latin typeface="Segoe UI" panose="020B0502040204020203" pitchFamily="34" charset="0"/>
                <a:cs typeface="Segoe UI" panose="020B0502040204020203" pitchFamily="34" charset="0"/>
              </a:rPr>
              <a:t>Numerical Loops and </a:t>
            </a:r>
            <a:r>
              <a:rPr lang="en-US" sz="2000" b="1" dirty="0" smtClean="0">
                <a:solidFill>
                  <a:schemeClr val="bg1"/>
                </a:solidFill>
                <a:latin typeface="Segoe UI" panose="020B0502040204020203" pitchFamily="34" charset="0"/>
                <a:cs typeface="Segoe UI" panose="020B0502040204020203" pitchFamily="34" charset="0"/>
              </a:rPr>
              <a:t>Conditionals: </a:t>
            </a:r>
            <a:r>
              <a:rPr lang="en-US" sz="2000" dirty="0" smtClean="0">
                <a:solidFill>
                  <a:schemeClr val="bg1"/>
                </a:solidFill>
                <a:latin typeface="Segoe UI" panose="020B0502040204020203" pitchFamily="34" charset="0"/>
                <a:cs typeface="Segoe UI" panose="020B0502040204020203" pitchFamily="34" charset="0"/>
              </a:rPr>
              <a:t>Automating </a:t>
            </a:r>
            <a:r>
              <a:rPr lang="en-US" sz="2000" dirty="0">
                <a:solidFill>
                  <a:schemeClr val="bg1"/>
                </a:solidFill>
                <a:latin typeface="Segoe UI" panose="020B0502040204020203" pitchFamily="34" charset="0"/>
                <a:cs typeface="Segoe UI" panose="020B0502040204020203" pitchFamily="34" charset="0"/>
              </a:rPr>
              <a:t>tasks with loops and conditional logic.</a:t>
            </a:r>
          </a:p>
          <a:p>
            <a:pPr marL="342900" indent="-342900">
              <a:spcBef>
                <a:spcPts val="600"/>
              </a:spcBef>
              <a:buFont typeface="+mj-lt"/>
              <a:buAutoNum type="arabicPeriod"/>
            </a:pPr>
            <a:r>
              <a:rPr lang="en-US" sz="2000" b="1" dirty="0">
                <a:solidFill>
                  <a:schemeClr val="bg1"/>
                </a:solidFill>
                <a:latin typeface="Segoe UI" panose="020B0502040204020203" pitchFamily="34" charset="0"/>
                <a:cs typeface="Segoe UI" panose="020B0502040204020203" pitchFamily="34" charset="0"/>
              </a:rPr>
              <a:t>Advanced </a:t>
            </a:r>
            <a:r>
              <a:rPr lang="en-US" sz="2000" b="1" dirty="0" smtClean="0">
                <a:solidFill>
                  <a:schemeClr val="bg1"/>
                </a:solidFill>
                <a:latin typeface="Segoe UI" panose="020B0502040204020203" pitchFamily="34" charset="0"/>
                <a:cs typeface="Segoe UI" panose="020B0502040204020203" pitchFamily="34" charset="0"/>
              </a:rPr>
              <a:t>Features: </a:t>
            </a:r>
            <a:r>
              <a:rPr lang="en-US" sz="2000" dirty="0" smtClean="0">
                <a:solidFill>
                  <a:schemeClr val="bg1"/>
                </a:solidFill>
                <a:latin typeface="Segoe UI" panose="020B0502040204020203" pitchFamily="34" charset="0"/>
                <a:cs typeface="Segoe UI" panose="020B0502040204020203" pitchFamily="34" charset="0"/>
              </a:rPr>
              <a:t>Exploring </a:t>
            </a:r>
            <a:r>
              <a:rPr lang="en-US" sz="2000" dirty="0">
                <a:solidFill>
                  <a:schemeClr val="bg1"/>
                </a:solidFill>
                <a:latin typeface="Segoe UI" panose="020B0502040204020203" pitchFamily="34" charset="0"/>
                <a:cs typeface="Segoe UI" panose="020B0502040204020203" pitchFamily="34" charset="0"/>
              </a:rPr>
              <a:t>Ansible facts and vault for secure data storage.</a:t>
            </a:r>
          </a:p>
          <a:p>
            <a:pPr marL="342900" indent="-342900">
              <a:spcBef>
                <a:spcPts val="600"/>
              </a:spcBef>
              <a:buFont typeface="+mj-lt"/>
              <a:buAutoNum type="arabicPeriod"/>
            </a:pPr>
            <a:r>
              <a:rPr lang="en-US" sz="2000" b="1" dirty="0">
                <a:solidFill>
                  <a:schemeClr val="bg1"/>
                </a:solidFill>
                <a:latin typeface="Segoe UI" panose="020B0502040204020203" pitchFamily="34" charset="0"/>
                <a:cs typeface="Segoe UI" panose="020B0502040204020203" pitchFamily="34" charset="0"/>
              </a:rPr>
              <a:t>Roles and </a:t>
            </a:r>
            <a:r>
              <a:rPr lang="en-US" sz="2000" b="1" dirty="0" smtClean="0">
                <a:solidFill>
                  <a:schemeClr val="bg1"/>
                </a:solidFill>
                <a:latin typeface="Segoe UI" panose="020B0502040204020203" pitchFamily="34" charset="0"/>
                <a:cs typeface="Segoe UI" panose="020B0502040204020203" pitchFamily="34" charset="0"/>
              </a:rPr>
              <a:t>Handlers: </a:t>
            </a:r>
            <a:r>
              <a:rPr lang="en-US" sz="2000" dirty="0" smtClean="0">
                <a:solidFill>
                  <a:schemeClr val="bg1"/>
                </a:solidFill>
                <a:latin typeface="Segoe UI" panose="020B0502040204020203" pitchFamily="34" charset="0"/>
                <a:cs typeface="Segoe UI" panose="020B0502040204020203" pitchFamily="34" charset="0"/>
              </a:rPr>
              <a:t>Modularizing </a:t>
            </a:r>
            <a:r>
              <a:rPr lang="en-US" sz="2000" dirty="0">
                <a:solidFill>
                  <a:schemeClr val="bg1"/>
                </a:solidFill>
                <a:latin typeface="Segoe UI" panose="020B0502040204020203" pitchFamily="34" charset="0"/>
                <a:cs typeface="Segoe UI" panose="020B0502040204020203" pitchFamily="34" charset="0"/>
              </a:rPr>
              <a:t>playbooks with roles and using handlers for task execution.</a:t>
            </a:r>
          </a:p>
          <a:p>
            <a:pPr marL="342900" indent="-342900">
              <a:spcBef>
                <a:spcPts val="600"/>
              </a:spcBef>
              <a:buFont typeface="+mj-lt"/>
              <a:buAutoNum type="arabicPeriod"/>
            </a:pPr>
            <a:r>
              <a:rPr lang="en-US" sz="2000" b="1" dirty="0">
                <a:solidFill>
                  <a:schemeClr val="bg1"/>
                </a:solidFill>
                <a:latin typeface="Segoe UI" panose="020B0502040204020203" pitchFamily="34" charset="0"/>
                <a:cs typeface="Segoe UI" panose="020B0502040204020203" pitchFamily="34" charset="0"/>
              </a:rPr>
              <a:t>Disk Monitoring and </a:t>
            </a:r>
            <a:r>
              <a:rPr lang="en-US" sz="2000" b="1" dirty="0" smtClean="0">
                <a:solidFill>
                  <a:schemeClr val="bg1"/>
                </a:solidFill>
                <a:latin typeface="Segoe UI" panose="020B0502040204020203" pitchFamily="34" charset="0"/>
                <a:cs typeface="Segoe UI" panose="020B0502040204020203" pitchFamily="34" charset="0"/>
              </a:rPr>
              <a:t>Alerts: </a:t>
            </a:r>
            <a:r>
              <a:rPr lang="en-US" sz="2000" dirty="0" smtClean="0">
                <a:solidFill>
                  <a:schemeClr val="bg1"/>
                </a:solidFill>
                <a:latin typeface="Segoe UI" panose="020B0502040204020203" pitchFamily="34" charset="0"/>
                <a:cs typeface="Segoe UI" panose="020B0502040204020203" pitchFamily="34" charset="0"/>
              </a:rPr>
              <a:t>Monitoring </a:t>
            </a:r>
            <a:r>
              <a:rPr lang="en-US" sz="2000" dirty="0">
                <a:solidFill>
                  <a:schemeClr val="bg1"/>
                </a:solidFill>
                <a:latin typeface="Segoe UI" panose="020B0502040204020203" pitchFamily="34" charset="0"/>
                <a:cs typeface="Segoe UI" panose="020B0502040204020203" pitchFamily="34" charset="0"/>
              </a:rPr>
              <a:t>disk space and sending alerts via email.</a:t>
            </a:r>
          </a:p>
          <a:p>
            <a:pPr marL="342900" indent="-342900">
              <a:spcBef>
                <a:spcPts val="600"/>
              </a:spcBef>
              <a:buFont typeface="+mj-lt"/>
              <a:buAutoNum type="arabicPeriod"/>
            </a:pPr>
            <a:r>
              <a:rPr lang="en-US" sz="2000" b="1" dirty="0">
                <a:solidFill>
                  <a:schemeClr val="bg1"/>
                </a:solidFill>
                <a:latin typeface="Segoe UI" panose="020B0502040204020203" pitchFamily="34" charset="0"/>
                <a:cs typeface="Segoe UI" panose="020B0502040204020203" pitchFamily="34" charset="0"/>
              </a:rPr>
              <a:t>Mini </a:t>
            </a:r>
            <a:r>
              <a:rPr lang="en-US" sz="2000" b="1" dirty="0" smtClean="0">
                <a:solidFill>
                  <a:schemeClr val="bg1"/>
                </a:solidFill>
                <a:latin typeface="Segoe UI" panose="020B0502040204020203" pitchFamily="34" charset="0"/>
                <a:cs typeface="Segoe UI" panose="020B0502040204020203" pitchFamily="34" charset="0"/>
              </a:rPr>
              <a:t>Project: </a:t>
            </a:r>
            <a:r>
              <a:rPr lang="en-US" sz="2000" dirty="0" smtClean="0">
                <a:solidFill>
                  <a:schemeClr val="bg1"/>
                </a:solidFill>
                <a:latin typeface="Segoe UI" panose="020B0502040204020203" pitchFamily="34" charset="0"/>
                <a:cs typeface="Segoe UI" panose="020B0502040204020203" pitchFamily="34" charset="0"/>
              </a:rPr>
              <a:t>Automating </a:t>
            </a:r>
            <a:r>
              <a:rPr lang="en-US" sz="2000" dirty="0">
                <a:solidFill>
                  <a:schemeClr val="bg1"/>
                </a:solidFill>
                <a:latin typeface="Segoe UI" panose="020B0502040204020203" pitchFamily="34" charset="0"/>
                <a:cs typeface="Segoe UI" panose="020B0502040204020203" pitchFamily="34" charset="0"/>
              </a:rPr>
              <a:t>the development, testing, and deployment of a "Hello World" C program using Docker and Ansible.</a:t>
            </a:r>
          </a:p>
        </p:txBody>
      </p:sp>
    </p:spTree>
    <p:extLst>
      <p:ext uri="{BB962C8B-B14F-4D97-AF65-F5344CB8AC3E}">
        <p14:creationId xmlns:p14="http://schemas.microsoft.com/office/powerpoint/2010/main" val="7986711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9568873" cy="584775"/>
          </a:xfrm>
          <a:prstGeom prst="rect">
            <a:avLst/>
          </a:prstGeom>
          <a:noFill/>
        </p:spPr>
        <p:txBody>
          <a:bodyPr wrap="square" rtlCol="0">
            <a:spAutoFit/>
          </a:bodyPr>
          <a:lstStyle/>
          <a:p>
            <a:r>
              <a:rPr lang="en-US" sz="3200" b="1">
                <a:solidFill>
                  <a:schemeClr val="bg1"/>
                </a:solidFill>
                <a:latin typeface="Segoe UI" panose="020B0502040204020203" pitchFamily="34" charset="0"/>
                <a:cs typeface="Segoe UI" panose="020B0502040204020203" pitchFamily="34" charset="0"/>
              </a:rPr>
              <a:t>Q13. Disk Space Monitoring with Email Alert</a:t>
            </a:r>
            <a:endParaRPr lang="en-IN" sz="3200" b="1" dirty="0">
              <a:solidFill>
                <a:schemeClr val="bg1"/>
              </a:solidFill>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3"/>
          <a:stretch>
            <a:fillRect/>
          </a:stretch>
        </p:blipFill>
        <p:spPr>
          <a:xfrm>
            <a:off x="178638" y="4025246"/>
            <a:ext cx="11488765" cy="2692679"/>
          </a:xfrm>
          <a:prstGeom prst="rect">
            <a:avLst/>
          </a:prstGeom>
          <a:ln>
            <a:solidFill>
              <a:srgbClr val="C00000"/>
            </a:solidFill>
          </a:ln>
        </p:spPr>
      </p:pic>
      <p:pic>
        <p:nvPicPr>
          <p:cNvPr id="3" name="Picture 2"/>
          <p:cNvPicPr>
            <a:picLocks noChangeAspect="1"/>
          </p:cNvPicPr>
          <p:nvPr/>
        </p:nvPicPr>
        <p:blipFill>
          <a:blip r:embed="rId4"/>
          <a:stretch>
            <a:fillRect/>
          </a:stretch>
        </p:blipFill>
        <p:spPr>
          <a:xfrm>
            <a:off x="1442301" y="1089540"/>
            <a:ext cx="8050492" cy="2771916"/>
          </a:xfrm>
          <a:prstGeom prst="rect">
            <a:avLst/>
          </a:prstGeom>
          <a:ln>
            <a:solidFill>
              <a:srgbClr val="C00000"/>
            </a:solidFill>
          </a:ln>
        </p:spPr>
      </p:pic>
    </p:spTree>
    <p:extLst>
      <p:ext uri="{BB962C8B-B14F-4D97-AF65-F5344CB8AC3E}">
        <p14:creationId xmlns:p14="http://schemas.microsoft.com/office/powerpoint/2010/main" val="1364972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9568873" cy="584775"/>
          </a:xfrm>
          <a:prstGeom prst="rect">
            <a:avLst/>
          </a:prstGeom>
          <a:noFill/>
        </p:spPr>
        <p:txBody>
          <a:bodyPr wrap="square" rtlCol="0">
            <a:spAutoFit/>
          </a:bodyPr>
          <a:lstStyle/>
          <a:p>
            <a:r>
              <a:rPr lang="en-US" sz="3200" b="1">
                <a:solidFill>
                  <a:schemeClr val="bg1"/>
                </a:solidFill>
                <a:latin typeface="Segoe UI" panose="020B0502040204020203" pitchFamily="34" charset="0"/>
                <a:cs typeface="Segoe UI" panose="020B0502040204020203" pitchFamily="34" charset="0"/>
              </a:rPr>
              <a:t>Q14. Demonstrate ignore_errors in Ansible</a:t>
            </a:r>
            <a:endParaRPr lang="en-IN" sz="3200" b="1" dirty="0">
              <a:solidFill>
                <a:schemeClr val="bg1"/>
              </a:solidFill>
              <a:latin typeface="Segoe UI" panose="020B0502040204020203" pitchFamily="34" charset="0"/>
              <a:cs typeface="Segoe UI" panose="020B0502040204020203" pitchFamily="34" charset="0"/>
            </a:endParaRPr>
          </a:p>
        </p:txBody>
      </p:sp>
      <p:sp>
        <p:nvSpPr>
          <p:cNvPr id="2" name="Rectangle 1"/>
          <p:cNvSpPr/>
          <p:nvPr/>
        </p:nvSpPr>
        <p:spPr>
          <a:xfrm>
            <a:off x="178638" y="1250108"/>
            <a:ext cx="6696363" cy="4801314"/>
          </a:xfrm>
          <a:prstGeom prst="rect">
            <a:avLst/>
          </a:prstGeom>
          <a:ln>
            <a:solidFill>
              <a:srgbClr val="C00000"/>
            </a:solidFill>
          </a:ln>
        </p:spPr>
        <p:txBody>
          <a:bodyPr wrap="square">
            <a:spAutoFit/>
          </a:bodyPr>
          <a:lstStyle/>
          <a:p>
            <a:r>
              <a:rPr lang="en-US" dirty="0"/>
              <a:t>---</a:t>
            </a:r>
          </a:p>
          <a:p>
            <a:r>
              <a:rPr lang="en-US" dirty="0"/>
              <a:t>- name: Playbook to demonstrate </a:t>
            </a:r>
            <a:r>
              <a:rPr lang="en-US" dirty="0" err="1"/>
              <a:t>ignore_errors</a:t>
            </a:r>
            <a:endParaRPr lang="en-US" dirty="0"/>
          </a:p>
          <a:p>
            <a:r>
              <a:rPr lang="en-US" dirty="0"/>
              <a:t>  hosts: localhost</a:t>
            </a:r>
          </a:p>
          <a:p>
            <a:r>
              <a:rPr lang="en-US" dirty="0"/>
              <a:t>  </a:t>
            </a:r>
            <a:r>
              <a:rPr lang="en-US" dirty="0" err="1"/>
              <a:t>gather_facts</a:t>
            </a:r>
            <a:r>
              <a:rPr lang="en-US" dirty="0"/>
              <a:t>: no</a:t>
            </a:r>
          </a:p>
          <a:p>
            <a:r>
              <a:rPr lang="en-US" dirty="0"/>
              <a:t>  tasks:</a:t>
            </a:r>
          </a:p>
          <a:p>
            <a:r>
              <a:rPr lang="en-US" dirty="0"/>
              <a:t>    - name: Try to remove a non-existent file</a:t>
            </a:r>
          </a:p>
          <a:p>
            <a:r>
              <a:rPr lang="en-US" dirty="0"/>
              <a:t>      command: </a:t>
            </a:r>
            <a:r>
              <a:rPr lang="en-US" dirty="0" err="1"/>
              <a:t>rm</a:t>
            </a:r>
            <a:r>
              <a:rPr lang="en-US" dirty="0"/>
              <a:t> /home/</a:t>
            </a:r>
            <a:r>
              <a:rPr lang="en-US" dirty="0" err="1"/>
              <a:t>raju</a:t>
            </a:r>
            <a:r>
              <a:rPr lang="en-US" dirty="0"/>
              <a:t>/</a:t>
            </a:r>
            <a:r>
              <a:rPr lang="en-US" dirty="0" err="1"/>
              <a:t>spm</a:t>
            </a:r>
            <a:r>
              <a:rPr lang="en-US" dirty="0"/>
              <a:t>/Ansible/q14/</a:t>
            </a:r>
            <a:r>
              <a:rPr lang="en-US" dirty="0" err="1"/>
              <a:t>non_existent_file</a:t>
            </a:r>
            <a:endParaRPr lang="en-US" dirty="0"/>
          </a:p>
          <a:p>
            <a:r>
              <a:rPr lang="en-US" dirty="0"/>
              <a:t>      </a:t>
            </a:r>
            <a:r>
              <a:rPr lang="en-US" dirty="0" err="1"/>
              <a:t>ignore_errors</a:t>
            </a:r>
            <a:r>
              <a:rPr lang="en-US" dirty="0"/>
              <a:t>: yes</a:t>
            </a:r>
          </a:p>
          <a:p>
            <a:endParaRPr lang="en-US" dirty="0"/>
          </a:p>
          <a:p>
            <a:r>
              <a:rPr lang="en-US" dirty="0"/>
              <a:t>    - name: Display a message regardless of the previous task's success</a:t>
            </a:r>
          </a:p>
          <a:p>
            <a:r>
              <a:rPr lang="en-US" dirty="0"/>
              <a:t>      debug:</a:t>
            </a:r>
          </a:p>
          <a:p>
            <a:r>
              <a:rPr lang="en-US" dirty="0"/>
              <a:t>        </a:t>
            </a:r>
            <a:r>
              <a:rPr lang="en-US" dirty="0" err="1"/>
              <a:t>msg</a:t>
            </a:r>
            <a:r>
              <a:rPr lang="en-US" dirty="0"/>
              <a:t>: "Continuing playbook execution even after failure."</a:t>
            </a:r>
          </a:p>
          <a:p>
            <a:endParaRPr lang="en-US" dirty="0"/>
          </a:p>
          <a:p>
            <a:r>
              <a:rPr lang="en-US" dirty="0"/>
              <a:t>    - name: Create a directory as the next step</a:t>
            </a:r>
          </a:p>
          <a:p>
            <a:r>
              <a:rPr lang="en-US" dirty="0"/>
              <a:t>      file:</a:t>
            </a:r>
          </a:p>
          <a:p>
            <a:r>
              <a:rPr lang="en-US" dirty="0"/>
              <a:t>        path: /home/</a:t>
            </a:r>
            <a:r>
              <a:rPr lang="en-US" dirty="0" err="1"/>
              <a:t>raju</a:t>
            </a:r>
            <a:r>
              <a:rPr lang="en-US" dirty="0"/>
              <a:t>/</a:t>
            </a:r>
            <a:r>
              <a:rPr lang="en-US" dirty="0" err="1"/>
              <a:t>spm</a:t>
            </a:r>
            <a:r>
              <a:rPr lang="en-US" dirty="0"/>
              <a:t>/Ansible/q14/</a:t>
            </a:r>
            <a:r>
              <a:rPr lang="en-US" dirty="0" err="1"/>
              <a:t>example_directory</a:t>
            </a:r>
            <a:endParaRPr lang="en-US" dirty="0"/>
          </a:p>
          <a:p>
            <a:r>
              <a:rPr lang="en-US" dirty="0"/>
              <a:t>        state: directory</a:t>
            </a:r>
          </a:p>
        </p:txBody>
      </p:sp>
      <p:sp>
        <p:nvSpPr>
          <p:cNvPr id="7" name="Rectangle 6"/>
          <p:cNvSpPr/>
          <p:nvPr/>
        </p:nvSpPr>
        <p:spPr>
          <a:xfrm>
            <a:off x="6991927" y="1734275"/>
            <a:ext cx="5118330" cy="830997"/>
          </a:xfrm>
          <a:prstGeom prst="rect">
            <a:avLst/>
          </a:prstGeom>
          <a:solidFill>
            <a:schemeClr val="tx2">
              <a:lumMod val="20000"/>
              <a:lumOff val="80000"/>
            </a:schemeClr>
          </a:solidFill>
          <a:ln>
            <a:solidFill>
              <a:srgbClr val="C00000"/>
            </a:solidFill>
          </a:ln>
        </p:spPr>
        <p:txBody>
          <a:bodyPr wrap="square">
            <a:spAutoFit/>
          </a:bodyPr>
          <a:lstStyle/>
          <a:p>
            <a:r>
              <a:rPr lang="en-IN" sz="1600" dirty="0">
                <a:latin typeface="Segoe UI" panose="020B0502040204020203" pitchFamily="34" charset="0"/>
                <a:cs typeface="Segoe UI" panose="020B0502040204020203" pitchFamily="34" charset="0"/>
              </a:rPr>
              <a:t>[</a:t>
            </a:r>
            <a:r>
              <a:rPr lang="en-IN" sz="1600" dirty="0" err="1">
                <a:latin typeface="Segoe UI" panose="020B0502040204020203" pitchFamily="34" charset="0"/>
                <a:cs typeface="Segoe UI" panose="020B0502040204020203" pitchFamily="34" charset="0"/>
              </a:rPr>
              <a:t>myhosts</a:t>
            </a:r>
            <a:r>
              <a:rPr lang="en-IN" sz="1600" dirty="0">
                <a:latin typeface="Segoe UI" panose="020B0502040204020203" pitchFamily="34" charset="0"/>
                <a:cs typeface="Segoe UI" panose="020B0502040204020203" pitchFamily="34" charset="0"/>
              </a:rPr>
              <a:t>]</a:t>
            </a:r>
          </a:p>
          <a:p>
            <a:r>
              <a:rPr lang="en-IN" sz="1600" dirty="0">
                <a:latin typeface="Segoe UI" panose="020B0502040204020203" pitchFamily="34" charset="0"/>
                <a:cs typeface="Segoe UI" panose="020B0502040204020203" pitchFamily="34" charset="0"/>
              </a:rPr>
              <a:t>localhost </a:t>
            </a:r>
            <a:r>
              <a:rPr lang="en-IN" sz="1600" dirty="0" err="1">
                <a:latin typeface="Segoe UI" panose="020B0502040204020203" pitchFamily="34" charset="0"/>
                <a:cs typeface="Segoe UI" panose="020B0502040204020203" pitchFamily="34" charset="0"/>
              </a:rPr>
              <a:t>ansible_python_interpreter</a:t>
            </a:r>
            <a:r>
              <a:rPr lang="en-IN" sz="1600" dirty="0">
                <a:latin typeface="Segoe UI" panose="020B0502040204020203" pitchFamily="34" charset="0"/>
                <a:cs typeface="Segoe UI" panose="020B0502040204020203" pitchFamily="34" charset="0"/>
              </a:rPr>
              <a:t>=/</a:t>
            </a:r>
            <a:r>
              <a:rPr lang="en-IN" sz="1600" dirty="0" err="1">
                <a:latin typeface="Segoe UI" panose="020B0502040204020203" pitchFamily="34" charset="0"/>
                <a:cs typeface="Segoe UI" panose="020B0502040204020203" pitchFamily="34" charset="0"/>
              </a:rPr>
              <a:t>usr</a:t>
            </a:r>
            <a:r>
              <a:rPr lang="en-IN" sz="1600" dirty="0">
                <a:latin typeface="Segoe UI" panose="020B0502040204020203" pitchFamily="34" charset="0"/>
                <a:cs typeface="Segoe UI" panose="020B0502040204020203" pitchFamily="34" charset="0"/>
              </a:rPr>
              <a:t>/bin/python3</a:t>
            </a:r>
          </a:p>
          <a:p>
            <a:r>
              <a:rPr lang="en-IN" sz="1600" dirty="0">
                <a:latin typeface="Segoe UI" panose="020B0502040204020203" pitchFamily="34" charset="0"/>
                <a:cs typeface="Segoe UI" panose="020B0502040204020203" pitchFamily="34" charset="0"/>
              </a:rPr>
              <a:t>localhost </a:t>
            </a:r>
            <a:r>
              <a:rPr lang="en-IN" sz="1600" dirty="0" err="1">
                <a:latin typeface="Segoe UI" panose="020B0502040204020203" pitchFamily="34" charset="0"/>
                <a:cs typeface="Segoe UI" panose="020B0502040204020203" pitchFamily="34" charset="0"/>
              </a:rPr>
              <a:t>ansible_connection</a:t>
            </a:r>
            <a:r>
              <a:rPr lang="en-IN" sz="1600" dirty="0">
                <a:latin typeface="Segoe UI" panose="020B0502040204020203" pitchFamily="34" charset="0"/>
                <a:cs typeface="Segoe UI" panose="020B0502040204020203" pitchFamily="34" charset="0"/>
              </a:rPr>
              <a:t>=local</a:t>
            </a:r>
          </a:p>
        </p:txBody>
      </p:sp>
      <p:sp>
        <p:nvSpPr>
          <p:cNvPr id="8" name="TextBox 7"/>
          <p:cNvSpPr txBox="1"/>
          <p:nvPr/>
        </p:nvSpPr>
        <p:spPr>
          <a:xfrm>
            <a:off x="8591959" y="2611482"/>
            <a:ext cx="1640177" cy="400110"/>
          </a:xfrm>
          <a:prstGeom prst="rect">
            <a:avLst/>
          </a:prstGeom>
          <a:solidFill>
            <a:schemeClr val="accent6">
              <a:lumMod val="20000"/>
              <a:lumOff val="80000"/>
            </a:schemeClr>
          </a:solidFill>
          <a:ln>
            <a:solidFill>
              <a:srgbClr val="C00000"/>
            </a:solidFill>
          </a:ln>
        </p:spPr>
        <p:txBody>
          <a:bodyPr wrap="square" rtlCol="0">
            <a:spAutoFit/>
          </a:bodyPr>
          <a:lstStyle/>
          <a:p>
            <a:r>
              <a:rPr lang="en-US" sz="2000" b="1" dirty="0"/>
              <a:t>i</a:t>
            </a:r>
            <a:r>
              <a:rPr lang="en-US" sz="2000" b="1" dirty="0" smtClean="0"/>
              <a:t>nventory.ini</a:t>
            </a:r>
            <a:endParaRPr lang="en-IN" sz="2000" b="1" dirty="0"/>
          </a:p>
        </p:txBody>
      </p:sp>
      <p:sp>
        <p:nvSpPr>
          <p:cNvPr id="9" name="TextBox 8"/>
          <p:cNvSpPr txBox="1"/>
          <p:nvPr/>
        </p:nvSpPr>
        <p:spPr>
          <a:xfrm>
            <a:off x="2049000" y="6169607"/>
            <a:ext cx="1477819"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err="1"/>
              <a:t>p</a:t>
            </a:r>
            <a:r>
              <a:rPr lang="en-US" b="1" dirty="0" err="1" smtClean="0"/>
              <a:t>laybook.yml</a:t>
            </a:r>
            <a:endParaRPr lang="en-IN" b="1" dirty="0"/>
          </a:p>
        </p:txBody>
      </p:sp>
    </p:spTree>
    <p:extLst>
      <p:ext uri="{BB962C8B-B14F-4D97-AF65-F5344CB8AC3E}">
        <p14:creationId xmlns:p14="http://schemas.microsoft.com/office/powerpoint/2010/main" val="3042781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9568873" cy="584775"/>
          </a:xfrm>
          <a:prstGeom prst="rect">
            <a:avLst/>
          </a:prstGeom>
          <a:noFill/>
        </p:spPr>
        <p:txBody>
          <a:bodyPr wrap="square" rtlCol="0">
            <a:spAutoFit/>
          </a:bodyPr>
          <a:lstStyle/>
          <a:p>
            <a:r>
              <a:rPr lang="en-US" sz="3200" b="1">
                <a:solidFill>
                  <a:schemeClr val="bg1"/>
                </a:solidFill>
                <a:latin typeface="Segoe UI" panose="020B0502040204020203" pitchFamily="34" charset="0"/>
                <a:cs typeface="Segoe UI" panose="020B0502040204020203" pitchFamily="34" charset="0"/>
              </a:rPr>
              <a:t>Q14. Demonstrate ignore_errors in Ansible</a:t>
            </a:r>
            <a:endParaRPr lang="en-IN" sz="3200" b="1" dirty="0">
              <a:solidFill>
                <a:schemeClr val="bg1"/>
              </a:solidFill>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3"/>
          <a:stretch>
            <a:fillRect/>
          </a:stretch>
        </p:blipFill>
        <p:spPr>
          <a:xfrm>
            <a:off x="360218" y="1279558"/>
            <a:ext cx="11065355" cy="4958692"/>
          </a:xfrm>
          <a:prstGeom prst="rect">
            <a:avLst/>
          </a:prstGeom>
          <a:ln>
            <a:solidFill>
              <a:srgbClr val="C00000"/>
            </a:solidFill>
          </a:ln>
        </p:spPr>
      </p:pic>
    </p:spTree>
    <p:extLst>
      <p:ext uri="{BB962C8B-B14F-4D97-AF65-F5344CB8AC3E}">
        <p14:creationId xmlns:p14="http://schemas.microsoft.com/office/powerpoint/2010/main" val="12979026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9568873" cy="584775"/>
          </a:xfrm>
          <a:prstGeom prst="rect">
            <a:avLst/>
          </a:prstGeom>
          <a:noFill/>
        </p:spPr>
        <p:txBody>
          <a:bodyPr wrap="square" rtlCol="0">
            <a:spAutoFit/>
          </a:bodyPr>
          <a:lstStyle/>
          <a:p>
            <a:r>
              <a:rPr lang="en-US" sz="3200" b="1">
                <a:solidFill>
                  <a:schemeClr val="bg1"/>
                </a:solidFill>
                <a:latin typeface="Segoe UI" panose="020B0502040204020203" pitchFamily="34" charset="0"/>
                <a:cs typeface="Segoe UI" panose="020B0502040204020203" pitchFamily="34" charset="0"/>
              </a:rPr>
              <a:t>Q15. Implement Ansible Roles</a:t>
            </a:r>
            <a:endParaRPr lang="en-IN" sz="3200" b="1" dirty="0">
              <a:solidFill>
                <a:schemeClr val="bg1"/>
              </a:solidFill>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3"/>
          <a:stretch>
            <a:fillRect/>
          </a:stretch>
        </p:blipFill>
        <p:spPr>
          <a:xfrm>
            <a:off x="259996" y="1056522"/>
            <a:ext cx="5502117" cy="2712955"/>
          </a:xfrm>
          <a:prstGeom prst="rect">
            <a:avLst/>
          </a:prstGeom>
          <a:ln>
            <a:solidFill>
              <a:srgbClr val="C00000"/>
            </a:solidFill>
          </a:ln>
        </p:spPr>
      </p:pic>
      <p:sp>
        <p:nvSpPr>
          <p:cNvPr id="3" name="Rectangle 2"/>
          <p:cNvSpPr/>
          <p:nvPr/>
        </p:nvSpPr>
        <p:spPr>
          <a:xfrm>
            <a:off x="5985163" y="1056522"/>
            <a:ext cx="5828146" cy="3046988"/>
          </a:xfrm>
          <a:prstGeom prst="rect">
            <a:avLst/>
          </a:prstGeom>
          <a:ln>
            <a:solidFill>
              <a:srgbClr val="C00000"/>
            </a:solidFill>
          </a:ln>
        </p:spPr>
        <p:txBody>
          <a:bodyPr wrap="square">
            <a:spAutoFit/>
          </a:bodyPr>
          <a:lstStyle/>
          <a:p>
            <a:r>
              <a:rPr lang="en-US" sz="1600" dirty="0">
                <a:latin typeface="Segoe UI" panose="020B0502040204020203" pitchFamily="34" charset="0"/>
                <a:cs typeface="Segoe UI" panose="020B0502040204020203" pitchFamily="34" charset="0"/>
              </a:rPr>
              <a:t>#/</a:t>
            </a:r>
            <a:r>
              <a:rPr lang="en-US" sz="1600" dirty="0" smtClean="0">
                <a:latin typeface="Segoe UI" panose="020B0502040204020203" pitchFamily="34" charset="0"/>
                <a:cs typeface="Segoe UI" panose="020B0502040204020203" pitchFamily="34" charset="0"/>
              </a:rPr>
              <a:t>home/</a:t>
            </a:r>
            <a:r>
              <a:rPr lang="en-US" sz="1600" dirty="0" err="1" smtClean="0">
                <a:latin typeface="Segoe UI" panose="020B0502040204020203" pitchFamily="34" charset="0"/>
                <a:cs typeface="Segoe UI" panose="020B0502040204020203" pitchFamily="34" charset="0"/>
              </a:rPr>
              <a:t>raju</a:t>
            </a:r>
            <a:r>
              <a:rPr lang="en-US" sz="1600" dirty="0" smtClean="0">
                <a:latin typeface="Segoe UI" panose="020B0502040204020203" pitchFamily="34" charset="0"/>
                <a:cs typeface="Segoe UI" panose="020B0502040204020203" pitchFamily="34" charset="0"/>
              </a:rPr>
              <a:t>/</a:t>
            </a:r>
            <a:r>
              <a:rPr lang="en-US" sz="1600" dirty="0" err="1" smtClean="0">
                <a:latin typeface="Segoe UI" panose="020B0502040204020203" pitchFamily="34" charset="0"/>
                <a:cs typeface="Segoe UI" panose="020B0502040204020203" pitchFamily="34" charset="0"/>
              </a:rPr>
              <a:t>spm</a:t>
            </a:r>
            <a:r>
              <a:rPr lang="en-US" sz="1600" dirty="0" smtClean="0">
                <a:latin typeface="Segoe UI" panose="020B0502040204020203" pitchFamily="34" charset="0"/>
                <a:cs typeface="Segoe UI" panose="020B0502040204020203" pitchFamily="34" charset="0"/>
              </a:rPr>
              <a:t>/Ansible/q15/roles/common/tasks/</a:t>
            </a:r>
            <a:r>
              <a:rPr lang="en-US" sz="1600" dirty="0" err="1" smtClean="0">
                <a:latin typeface="Segoe UI" panose="020B0502040204020203" pitchFamily="34" charset="0"/>
                <a:cs typeface="Segoe UI" panose="020B0502040204020203" pitchFamily="34" charset="0"/>
              </a:rPr>
              <a:t>main.yml</a:t>
            </a:r>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a:t>
            </a:r>
          </a:p>
          <a:p>
            <a:r>
              <a:rPr lang="en-US" sz="1600" dirty="0">
                <a:latin typeface="Segoe UI" panose="020B0502040204020203" pitchFamily="34" charset="0"/>
                <a:cs typeface="Segoe UI" panose="020B0502040204020203" pitchFamily="34" charset="0"/>
              </a:rPr>
              <a:t>- name: Ensure the NTP package is installed</a:t>
            </a:r>
          </a:p>
          <a:p>
            <a:r>
              <a:rPr lang="en-US" sz="1600" dirty="0">
                <a:latin typeface="Segoe UI" panose="020B0502040204020203" pitchFamily="34" charset="0"/>
                <a:cs typeface="Segoe UI" panose="020B0502040204020203" pitchFamily="34" charset="0"/>
              </a:rPr>
              <a:t>  apt:</a:t>
            </a:r>
          </a:p>
          <a:p>
            <a:r>
              <a:rPr lang="en-US" sz="1600" dirty="0">
                <a:latin typeface="Segoe UI" panose="020B0502040204020203" pitchFamily="34" charset="0"/>
                <a:cs typeface="Segoe UI" panose="020B0502040204020203" pitchFamily="34" charset="0"/>
              </a:rPr>
              <a:t>    name: </a:t>
            </a:r>
            <a:r>
              <a:rPr lang="en-US" sz="1600" dirty="0" err="1">
                <a:latin typeface="Segoe UI" panose="020B0502040204020203" pitchFamily="34" charset="0"/>
                <a:cs typeface="Segoe UI" panose="020B0502040204020203" pitchFamily="34" charset="0"/>
              </a:rPr>
              <a:t>ntp</a:t>
            </a:r>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state: present</a:t>
            </a:r>
          </a:p>
          <a:p>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name: Ensure the NTP service is started and enabled</a:t>
            </a:r>
          </a:p>
          <a:p>
            <a:r>
              <a:rPr lang="en-US" sz="1600" dirty="0">
                <a:latin typeface="Segoe UI" panose="020B0502040204020203" pitchFamily="34" charset="0"/>
                <a:cs typeface="Segoe UI" panose="020B0502040204020203" pitchFamily="34" charset="0"/>
              </a:rPr>
              <a:t>  service:</a:t>
            </a:r>
          </a:p>
          <a:p>
            <a:r>
              <a:rPr lang="en-US" sz="1600" dirty="0">
                <a:latin typeface="Segoe UI" panose="020B0502040204020203" pitchFamily="34" charset="0"/>
                <a:cs typeface="Segoe UI" panose="020B0502040204020203" pitchFamily="34" charset="0"/>
              </a:rPr>
              <a:t>    name: </a:t>
            </a:r>
            <a:r>
              <a:rPr lang="en-US" sz="1600" dirty="0" err="1">
                <a:latin typeface="Segoe UI" panose="020B0502040204020203" pitchFamily="34" charset="0"/>
                <a:cs typeface="Segoe UI" panose="020B0502040204020203" pitchFamily="34" charset="0"/>
              </a:rPr>
              <a:t>ntp</a:t>
            </a:r>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state: started</a:t>
            </a:r>
          </a:p>
          <a:p>
            <a:r>
              <a:rPr lang="en-US" sz="1600" dirty="0">
                <a:latin typeface="Segoe UI" panose="020B0502040204020203" pitchFamily="34" charset="0"/>
                <a:cs typeface="Segoe UI" panose="020B0502040204020203" pitchFamily="34" charset="0"/>
              </a:rPr>
              <a:t>    enabled: yes</a:t>
            </a:r>
          </a:p>
        </p:txBody>
      </p:sp>
      <p:sp>
        <p:nvSpPr>
          <p:cNvPr id="4" name="Rectangle 3"/>
          <p:cNvSpPr/>
          <p:nvPr/>
        </p:nvSpPr>
        <p:spPr>
          <a:xfrm>
            <a:off x="259996" y="4227756"/>
            <a:ext cx="6096000" cy="1631216"/>
          </a:xfrm>
          <a:prstGeom prst="rect">
            <a:avLst/>
          </a:prstGeom>
          <a:ln>
            <a:solidFill>
              <a:srgbClr val="C00000"/>
            </a:solidFill>
          </a:ln>
        </p:spPr>
        <p:txBody>
          <a:bodyPr>
            <a:spAutoFit/>
          </a:bodyPr>
          <a:lstStyle/>
          <a:p>
            <a:r>
              <a:rPr lang="en-US" sz="1600" dirty="0">
                <a:latin typeface="Segoe UI" panose="020B0502040204020203" pitchFamily="34" charset="0"/>
                <a:cs typeface="Segoe UI" panose="020B0502040204020203" pitchFamily="34" charset="0"/>
              </a:rPr>
              <a:t>#/home/</a:t>
            </a:r>
            <a:r>
              <a:rPr lang="en-US" sz="1600" dirty="0" err="1">
                <a:latin typeface="Segoe UI" panose="020B0502040204020203" pitchFamily="34" charset="0"/>
                <a:cs typeface="Segoe UI" panose="020B0502040204020203" pitchFamily="34" charset="0"/>
              </a:rPr>
              <a:t>raju</a:t>
            </a:r>
            <a:r>
              <a:rPr lang="en-US" sz="1600" dirty="0">
                <a:latin typeface="Segoe UI" panose="020B0502040204020203" pitchFamily="34" charset="0"/>
                <a:cs typeface="Segoe UI" panose="020B0502040204020203" pitchFamily="34" charset="0"/>
              </a:rPr>
              <a:t>/</a:t>
            </a:r>
            <a:r>
              <a:rPr lang="en-US" sz="1600" dirty="0" err="1">
                <a:latin typeface="Segoe UI" panose="020B0502040204020203" pitchFamily="34" charset="0"/>
                <a:cs typeface="Segoe UI" panose="020B0502040204020203" pitchFamily="34" charset="0"/>
              </a:rPr>
              <a:t>spm</a:t>
            </a:r>
            <a:r>
              <a:rPr lang="en-US" sz="1600" dirty="0">
                <a:latin typeface="Segoe UI" panose="020B0502040204020203" pitchFamily="34" charset="0"/>
                <a:cs typeface="Segoe UI" panose="020B0502040204020203" pitchFamily="34" charset="0"/>
              </a:rPr>
              <a:t>/Ansible/q15/roles/common/handlers/</a:t>
            </a:r>
            <a:r>
              <a:rPr lang="en-US" sz="1600" dirty="0" err="1">
                <a:latin typeface="Segoe UI" panose="020B0502040204020203" pitchFamily="34" charset="0"/>
                <a:cs typeface="Segoe UI" panose="020B0502040204020203" pitchFamily="34" charset="0"/>
              </a:rPr>
              <a:t>main.yml</a:t>
            </a:r>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a:t>
            </a:r>
          </a:p>
          <a:p>
            <a:r>
              <a:rPr lang="en-US" sz="1600" dirty="0">
                <a:latin typeface="Segoe UI" panose="020B0502040204020203" pitchFamily="34" charset="0"/>
                <a:cs typeface="Segoe UI" panose="020B0502040204020203" pitchFamily="34" charset="0"/>
              </a:rPr>
              <a:t>- name: Restart NTP Service</a:t>
            </a:r>
          </a:p>
          <a:p>
            <a:r>
              <a:rPr lang="en-US" sz="1600" dirty="0">
                <a:latin typeface="Segoe UI" panose="020B0502040204020203" pitchFamily="34" charset="0"/>
                <a:cs typeface="Segoe UI" panose="020B0502040204020203" pitchFamily="34" charset="0"/>
              </a:rPr>
              <a:t>  service:</a:t>
            </a:r>
          </a:p>
          <a:p>
            <a:r>
              <a:rPr lang="en-US" sz="1600" dirty="0">
                <a:latin typeface="Segoe UI" panose="020B0502040204020203" pitchFamily="34" charset="0"/>
                <a:cs typeface="Segoe UI" panose="020B0502040204020203" pitchFamily="34" charset="0"/>
              </a:rPr>
              <a:t>    name: </a:t>
            </a:r>
            <a:r>
              <a:rPr lang="en-US" sz="1600" dirty="0" err="1">
                <a:latin typeface="Segoe UI" panose="020B0502040204020203" pitchFamily="34" charset="0"/>
                <a:cs typeface="Segoe UI" panose="020B0502040204020203" pitchFamily="34" charset="0"/>
              </a:rPr>
              <a:t>ntp</a:t>
            </a:r>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state: restarted</a:t>
            </a:r>
          </a:p>
        </p:txBody>
      </p:sp>
      <p:sp>
        <p:nvSpPr>
          <p:cNvPr id="7" name="Rectangle 6"/>
          <p:cNvSpPr/>
          <p:nvPr/>
        </p:nvSpPr>
        <p:spPr>
          <a:xfrm>
            <a:off x="259996" y="5886364"/>
            <a:ext cx="7221082" cy="861774"/>
          </a:xfrm>
          <a:prstGeom prst="rect">
            <a:avLst/>
          </a:prstGeom>
          <a:ln>
            <a:solidFill>
              <a:srgbClr val="C00000"/>
            </a:solidFill>
          </a:ln>
        </p:spPr>
        <p:txBody>
          <a:bodyPr wrap="square">
            <a:spAutoFit/>
          </a:bodyPr>
          <a:lstStyle/>
          <a:p>
            <a:r>
              <a:rPr lang="en-IN" sz="1600" dirty="0">
                <a:latin typeface="Segoe UI" panose="020B0502040204020203" pitchFamily="34" charset="0"/>
                <a:cs typeface="Segoe UI" panose="020B0502040204020203" pitchFamily="34" charset="0"/>
              </a:rPr>
              <a:t>[</a:t>
            </a:r>
            <a:r>
              <a:rPr lang="en-IN" sz="1600" dirty="0" err="1">
                <a:latin typeface="Segoe UI" panose="020B0502040204020203" pitchFamily="34" charset="0"/>
                <a:cs typeface="Segoe UI" panose="020B0502040204020203" pitchFamily="34" charset="0"/>
              </a:rPr>
              <a:t>myhosts</a:t>
            </a:r>
            <a:r>
              <a:rPr lang="en-IN" sz="1600" dirty="0">
                <a:latin typeface="Segoe UI" panose="020B0502040204020203" pitchFamily="34" charset="0"/>
                <a:cs typeface="Segoe UI" panose="020B0502040204020203" pitchFamily="34" charset="0"/>
              </a:rPr>
              <a:t>]</a:t>
            </a:r>
          </a:p>
          <a:p>
            <a:r>
              <a:rPr lang="en-IN" sz="1600" dirty="0">
                <a:latin typeface="Segoe UI" panose="020B0502040204020203" pitchFamily="34" charset="0"/>
                <a:cs typeface="Segoe UI" panose="020B0502040204020203" pitchFamily="34" charset="0"/>
              </a:rPr>
              <a:t>localhost </a:t>
            </a:r>
            <a:r>
              <a:rPr lang="en-IN" sz="1600" dirty="0" err="1">
                <a:latin typeface="Segoe UI" panose="020B0502040204020203" pitchFamily="34" charset="0"/>
                <a:cs typeface="Segoe UI" panose="020B0502040204020203" pitchFamily="34" charset="0"/>
              </a:rPr>
              <a:t>ansible_python_interpreter</a:t>
            </a:r>
            <a:r>
              <a:rPr lang="en-IN" sz="1600" dirty="0">
                <a:latin typeface="Segoe UI" panose="020B0502040204020203" pitchFamily="34" charset="0"/>
                <a:cs typeface="Segoe UI" panose="020B0502040204020203" pitchFamily="34" charset="0"/>
              </a:rPr>
              <a:t>=/</a:t>
            </a:r>
            <a:r>
              <a:rPr lang="en-IN" sz="1600" dirty="0" err="1">
                <a:latin typeface="Segoe UI" panose="020B0502040204020203" pitchFamily="34" charset="0"/>
                <a:cs typeface="Segoe UI" panose="020B0502040204020203" pitchFamily="34" charset="0"/>
              </a:rPr>
              <a:t>usr</a:t>
            </a:r>
            <a:r>
              <a:rPr lang="en-IN" sz="1600" dirty="0">
                <a:latin typeface="Segoe UI" panose="020B0502040204020203" pitchFamily="34" charset="0"/>
                <a:cs typeface="Segoe UI" panose="020B0502040204020203" pitchFamily="34" charset="0"/>
              </a:rPr>
              <a:t>/bin/python3</a:t>
            </a:r>
          </a:p>
          <a:p>
            <a:r>
              <a:rPr lang="en-IN" sz="1600" dirty="0">
                <a:latin typeface="Segoe UI" panose="020B0502040204020203" pitchFamily="34" charset="0"/>
                <a:cs typeface="Segoe UI" panose="020B0502040204020203" pitchFamily="34" charset="0"/>
              </a:rPr>
              <a:t>localhost </a:t>
            </a:r>
            <a:r>
              <a:rPr lang="en-IN" sz="1600" dirty="0" err="1">
                <a:latin typeface="Segoe UI" panose="020B0502040204020203" pitchFamily="34" charset="0"/>
                <a:cs typeface="Segoe UI" panose="020B0502040204020203" pitchFamily="34" charset="0"/>
              </a:rPr>
              <a:t>ansible_ssh_user</a:t>
            </a:r>
            <a:r>
              <a:rPr lang="en-IN" sz="1600" dirty="0">
                <a:latin typeface="Segoe UI" panose="020B0502040204020203" pitchFamily="34" charset="0"/>
                <a:cs typeface="Segoe UI" panose="020B0502040204020203" pitchFamily="34" charset="0"/>
              </a:rPr>
              <a:t>=</a:t>
            </a:r>
            <a:r>
              <a:rPr lang="en-IN" sz="1600" dirty="0" err="1">
                <a:latin typeface="Segoe UI" panose="020B0502040204020203" pitchFamily="34" charset="0"/>
                <a:cs typeface="Segoe UI" panose="020B0502040204020203" pitchFamily="34" charset="0"/>
              </a:rPr>
              <a:t>raju</a:t>
            </a:r>
            <a:r>
              <a:rPr lang="en-IN" sz="1600" dirty="0">
                <a:latin typeface="Segoe UI" panose="020B0502040204020203" pitchFamily="34" charset="0"/>
                <a:cs typeface="Segoe UI" panose="020B0502040204020203" pitchFamily="34" charset="0"/>
              </a:rPr>
              <a:t> </a:t>
            </a:r>
            <a:r>
              <a:rPr lang="en-IN" sz="1600" dirty="0" err="1">
                <a:latin typeface="Segoe UI" panose="020B0502040204020203" pitchFamily="34" charset="0"/>
                <a:cs typeface="Segoe UI" panose="020B0502040204020203" pitchFamily="34" charset="0"/>
              </a:rPr>
              <a:t>ansible_ssh_pass</a:t>
            </a:r>
            <a:r>
              <a:rPr lang="en-IN" sz="1600" dirty="0">
                <a:latin typeface="Segoe UI" panose="020B0502040204020203" pitchFamily="34" charset="0"/>
                <a:cs typeface="Segoe UI" panose="020B0502040204020203" pitchFamily="34" charset="0"/>
              </a:rPr>
              <a:t>=</a:t>
            </a:r>
            <a:r>
              <a:rPr lang="en-IN" sz="1600" dirty="0" err="1">
                <a:latin typeface="Segoe UI" panose="020B0502040204020203" pitchFamily="34" charset="0"/>
                <a:cs typeface="Segoe UI" panose="020B0502040204020203" pitchFamily="34" charset="0"/>
              </a:rPr>
              <a:t>raju</a:t>
            </a:r>
            <a:r>
              <a:rPr lang="en-IN" sz="1600" dirty="0">
                <a:latin typeface="Segoe UI" panose="020B0502040204020203" pitchFamily="34" charset="0"/>
                <a:cs typeface="Segoe UI" panose="020B0502040204020203" pitchFamily="34" charset="0"/>
              </a:rPr>
              <a:t> </a:t>
            </a:r>
            <a:r>
              <a:rPr lang="en-IN" sz="1600" dirty="0" err="1">
                <a:latin typeface="Segoe UI" panose="020B0502040204020203" pitchFamily="34" charset="0"/>
                <a:cs typeface="Segoe UI" panose="020B0502040204020203" pitchFamily="34" charset="0"/>
              </a:rPr>
              <a:t>ansible_sudo_pass</a:t>
            </a:r>
            <a:r>
              <a:rPr lang="en-IN" sz="1600" dirty="0">
                <a:latin typeface="Segoe UI" panose="020B0502040204020203" pitchFamily="34" charset="0"/>
                <a:cs typeface="Segoe UI" panose="020B0502040204020203" pitchFamily="34" charset="0"/>
              </a:rPr>
              <a:t>=</a:t>
            </a:r>
            <a:r>
              <a:rPr lang="en-IN" sz="1600" dirty="0" err="1">
                <a:latin typeface="Segoe UI" panose="020B0502040204020203" pitchFamily="34" charset="0"/>
                <a:cs typeface="Segoe UI" panose="020B0502040204020203" pitchFamily="34" charset="0"/>
              </a:rPr>
              <a:t>raju</a:t>
            </a:r>
            <a:endParaRPr lang="en-IN" sz="1600" dirty="0">
              <a:latin typeface="Segoe UI" panose="020B0502040204020203" pitchFamily="34" charset="0"/>
              <a:cs typeface="Segoe UI" panose="020B0502040204020203" pitchFamily="34" charset="0"/>
            </a:endParaRPr>
          </a:p>
        </p:txBody>
      </p:sp>
      <p:sp>
        <p:nvSpPr>
          <p:cNvPr id="8" name="Rectangle 7"/>
          <p:cNvSpPr/>
          <p:nvPr/>
        </p:nvSpPr>
        <p:spPr>
          <a:xfrm>
            <a:off x="6530471" y="4179329"/>
            <a:ext cx="5457313" cy="1631216"/>
          </a:xfrm>
          <a:prstGeom prst="rect">
            <a:avLst/>
          </a:prstGeom>
          <a:ln>
            <a:solidFill>
              <a:srgbClr val="C00000"/>
            </a:solidFill>
          </a:ln>
        </p:spPr>
        <p:txBody>
          <a:bodyPr wrap="square">
            <a:spAutoFit/>
          </a:bodyPr>
          <a:lstStyle/>
          <a:p>
            <a:r>
              <a:rPr lang="en-US" sz="1600" dirty="0">
                <a:latin typeface="Segoe UI" panose="020B0502040204020203" pitchFamily="34" charset="0"/>
                <a:cs typeface="Segoe UI" panose="020B0502040204020203" pitchFamily="34" charset="0"/>
              </a:rPr>
              <a:t>---</a:t>
            </a:r>
          </a:p>
          <a:p>
            <a:r>
              <a:rPr lang="en-US" sz="1600" dirty="0">
                <a:latin typeface="Segoe UI" panose="020B0502040204020203" pitchFamily="34" charset="0"/>
                <a:cs typeface="Segoe UI" panose="020B0502040204020203" pitchFamily="34" charset="0"/>
              </a:rPr>
              <a:t>- name: Example Playbook with Roles</a:t>
            </a:r>
          </a:p>
          <a:p>
            <a:r>
              <a:rPr lang="en-US" sz="1600" dirty="0">
                <a:latin typeface="Segoe UI" panose="020B0502040204020203" pitchFamily="34" charset="0"/>
                <a:cs typeface="Segoe UI" panose="020B0502040204020203" pitchFamily="34" charset="0"/>
              </a:rPr>
              <a:t>  hosts: </a:t>
            </a:r>
            <a:r>
              <a:rPr lang="en-US" sz="1600" dirty="0" err="1">
                <a:latin typeface="Segoe UI" panose="020B0502040204020203" pitchFamily="34" charset="0"/>
                <a:cs typeface="Segoe UI" panose="020B0502040204020203" pitchFamily="34" charset="0"/>
              </a:rPr>
              <a:t>myhosts</a:t>
            </a:r>
            <a:endParaRPr lang="en-US" sz="1600" dirty="0">
              <a:latin typeface="Segoe UI" panose="020B0502040204020203" pitchFamily="34" charset="0"/>
              <a:cs typeface="Segoe UI" panose="020B0502040204020203" pitchFamily="34" charset="0"/>
            </a:endParaRPr>
          </a:p>
          <a:p>
            <a:r>
              <a:rPr lang="en-US" sz="1600" dirty="0">
                <a:latin typeface="Segoe UI" panose="020B0502040204020203" pitchFamily="34" charset="0"/>
                <a:cs typeface="Segoe UI" panose="020B0502040204020203" pitchFamily="34" charset="0"/>
              </a:rPr>
              <a:t>  become: true  # Run tasks with elevated privileges (</a:t>
            </a:r>
            <a:r>
              <a:rPr lang="en-US" sz="1600" dirty="0" err="1">
                <a:latin typeface="Segoe UI" panose="020B0502040204020203" pitchFamily="34" charset="0"/>
                <a:cs typeface="Segoe UI" panose="020B0502040204020203" pitchFamily="34" charset="0"/>
              </a:rPr>
              <a:t>sudo</a:t>
            </a:r>
            <a:r>
              <a:rPr lang="en-US" sz="1600" dirty="0">
                <a:latin typeface="Segoe UI" panose="020B0502040204020203" pitchFamily="34" charset="0"/>
                <a:cs typeface="Segoe UI" panose="020B0502040204020203" pitchFamily="34" charset="0"/>
              </a:rPr>
              <a:t>)</a:t>
            </a:r>
          </a:p>
          <a:p>
            <a:r>
              <a:rPr lang="en-US" sz="1600" dirty="0">
                <a:latin typeface="Segoe UI" panose="020B0502040204020203" pitchFamily="34" charset="0"/>
                <a:cs typeface="Segoe UI" panose="020B0502040204020203" pitchFamily="34" charset="0"/>
              </a:rPr>
              <a:t>  roles:</a:t>
            </a:r>
          </a:p>
          <a:p>
            <a:r>
              <a:rPr lang="en-US" sz="1600" dirty="0">
                <a:latin typeface="Segoe UI" panose="020B0502040204020203" pitchFamily="34" charset="0"/>
                <a:cs typeface="Segoe UI" panose="020B0502040204020203" pitchFamily="34" charset="0"/>
              </a:rPr>
              <a:t>    - common</a:t>
            </a:r>
          </a:p>
        </p:txBody>
      </p:sp>
      <p:sp>
        <p:nvSpPr>
          <p:cNvPr id="10" name="TextBox 9"/>
          <p:cNvSpPr txBox="1"/>
          <p:nvPr/>
        </p:nvSpPr>
        <p:spPr>
          <a:xfrm>
            <a:off x="7409705" y="6117196"/>
            <a:ext cx="1640177" cy="400110"/>
          </a:xfrm>
          <a:prstGeom prst="rect">
            <a:avLst/>
          </a:prstGeom>
          <a:solidFill>
            <a:schemeClr val="accent6">
              <a:lumMod val="20000"/>
              <a:lumOff val="80000"/>
            </a:schemeClr>
          </a:solidFill>
          <a:ln>
            <a:solidFill>
              <a:srgbClr val="C00000"/>
            </a:solidFill>
          </a:ln>
        </p:spPr>
        <p:txBody>
          <a:bodyPr wrap="square" rtlCol="0">
            <a:spAutoFit/>
          </a:bodyPr>
          <a:lstStyle/>
          <a:p>
            <a:r>
              <a:rPr lang="en-US" sz="2000" b="1" dirty="0"/>
              <a:t>i</a:t>
            </a:r>
            <a:r>
              <a:rPr lang="en-US" sz="2000" b="1" dirty="0" smtClean="0"/>
              <a:t>nventory.ini</a:t>
            </a:r>
            <a:endParaRPr lang="en-IN" sz="2000" b="1" dirty="0"/>
          </a:p>
        </p:txBody>
      </p:sp>
      <p:sp>
        <p:nvSpPr>
          <p:cNvPr id="11" name="TextBox 10"/>
          <p:cNvSpPr txBox="1"/>
          <p:nvPr/>
        </p:nvSpPr>
        <p:spPr>
          <a:xfrm>
            <a:off x="9992273" y="5594539"/>
            <a:ext cx="1477819"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err="1"/>
              <a:t>p</a:t>
            </a:r>
            <a:r>
              <a:rPr lang="en-US" b="1" dirty="0" err="1" smtClean="0"/>
              <a:t>laybook.yml</a:t>
            </a:r>
            <a:endParaRPr lang="en-IN" b="1" dirty="0"/>
          </a:p>
        </p:txBody>
      </p:sp>
    </p:spTree>
    <p:extLst>
      <p:ext uri="{BB962C8B-B14F-4D97-AF65-F5344CB8AC3E}">
        <p14:creationId xmlns:p14="http://schemas.microsoft.com/office/powerpoint/2010/main" val="13521932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9568873" cy="584775"/>
          </a:xfrm>
          <a:prstGeom prst="rect">
            <a:avLst/>
          </a:prstGeom>
          <a:noFill/>
        </p:spPr>
        <p:txBody>
          <a:bodyPr wrap="square" rtlCol="0">
            <a:spAutoFit/>
          </a:bodyPr>
          <a:lstStyle/>
          <a:p>
            <a:r>
              <a:rPr lang="en-US" sz="3200" b="1">
                <a:solidFill>
                  <a:schemeClr val="bg1"/>
                </a:solidFill>
                <a:latin typeface="Segoe UI" panose="020B0502040204020203" pitchFamily="34" charset="0"/>
                <a:cs typeface="Segoe UI" panose="020B0502040204020203" pitchFamily="34" charset="0"/>
              </a:rPr>
              <a:t>Q15. Implement Ansible Roles</a:t>
            </a:r>
            <a:endParaRPr lang="en-IN" sz="3200" b="1" dirty="0">
              <a:solidFill>
                <a:schemeClr val="bg1"/>
              </a:solidFill>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3"/>
          <a:stretch>
            <a:fillRect/>
          </a:stretch>
        </p:blipFill>
        <p:spPr>
          <a:xfrm>
            <a:off x="719313" y="916991"/>
            <a:ext cx="9922100" cy="3284505"/>
          </a:xfrm>
          <a:prstGeom prst="rect">
            <a:avLst/>
          </a:prstGeom>
          <a:ln>
            <a:solidFill>
              <a:srgbClr val="C00000"/>
            </a:solidFill>
          </a:ln>
        </p:spPr>
      </p:pic>
      <p:pic>
        <p:nvPicPr>
          <p:cNvPr id="3" name="Picture 2"/>
          <p:cNvPicPr>
            <a:picLocks noChangeAspect="1"/>
          </p:cNvPicPr>
          <p:nvPr/>
        </p:nvPicPr>
        <p:blipFill>
          <a:blip r:embed="rId4"/>
          <a:stretch>
            <a:fillRect/>
          </a:stretch>
        </p:blipFill>
        <p:spPr>
          <a:xfrm>
            <a:off x="719313" y="4269338"/>
            <a:ext cx="9922100" cy="2424872"/>
          </a:xfrm>
          <a:prstGeom prst="rect">
            <a:avLst/>
          </a:prstGeom>
          <a:ln>
            <a:solidFill>
              <a:srgbClr val="C00000"/>
            </a:solidFill>
          </a:ln>
        </p:spPr>
      </p:pic>
    </p:spTree>
    <p:extLst>
      <p:ext uri="{BB962C8B-B14F-4D97-AF65-F5344CB8AC3E}">
        <p14:creationId xmlns:p14="http://schemas.microsoft.com/office/powerpoint/2010/main" val="9158881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9568873" cy="584775"/>
          </a:xfrm>
          <a:prstGeom prst="rect">
            <a:avLst/>
          </a:prstGeom>
          <a:noFill/>
        </p:spPr>
        <p:txBody>
          <a:bodyPr wrap="square" rtlCol="0">
            <a:spAutoFit/>
          </a:bodyPr>
          <a:lstStyle/>
          <a:p>
            <a:r>
              <a:rPr lang="en-US" sz="3200" b="1">
                <a:solidFill>
                  <a:schemeClr val="bg1"/>
                </a:solidFill>
                <a:latin typeface="Segoe UI" panose="020B0502040204020203" pitchFamily="34" charset="0"/>
                <a:cs typeface="Segoe UI" panose="020B0502040204020203" pitchFamily="34" charset="0"/>
              </a:rPr>
              <a:t>Q16. Demonstrating Vault Usage with Ansible</a:t>
            </a:r>
            <a:endParaRPr lang="en-IN" sz="3200" b="1" dirty="0">
              <a:solidFill>
                <a:schemeClr val="bg1"/>
              </a:solidFill>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3"/>
          <a:stretch>
            <a:fillRect/>
          </a:stretch>
        </p:blipFill>
        <p:spPr>
          <a:xfrm>
            <a:off x="1090441" y="1755629"/>
            <a:ext cx="8657070" cy="3993226"/>
          </a:xfrm>
          <a:prstGeom prst="rect">
            <a:avLst/>
          </a:prstGeom>
          <a:ln>
            <a:solidFill>
              <a:srgbClr val="C00000"/>
            </a:solidFill>
          </a:ln>
        </p:spPr>
      </p:pic>
      <p:sp>
        <p:nvSpPr>
          <p:cNvPr id="3" name="TextBox 2"/>
          <p:cNvSpPr txBox="1"/>
          <p:nvPr/>
        </p:nvSpPr>
        <p:spPr>
          <a:xfrm>
            <a:off x="1090441" y="1164928"/>
            <a:ext cx="8657070"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smtClean="0">
                <a:latin typeface="Segoe UI" panose="020B0502040204020203" pitchFamily="34" charset="0"/>
                <a:cs typeface="Segoe UI" panose="020B0502040204020203" pitchFamily="34" charset="0"/>
              </a:rPr>
              <a:t>Create </a:t>
            </a:r>
            <a:r>
              <a:rPr lang="en-US" b="1" dirty="0" err="1" smtClean="0">
                <a:latin typeface="Segoe UI" panose="020B0502040204020203" pitchFamily="34" charset="0"/>
                <a:cs typeface="Segoe UI" panose="020B0502040204020203" pitchFamily="34" charset="0"/>
              </a:rPr>
              <a:t>secrets.yml</a:t>
            </a:r>
            <a:r>
              <a:rPr lang="en-US" b="1" dirty="0" smtClean="0">
                <a:latin typeface="Segoe UI" panose="020B0502040204020203" pitchFamily="34" charset="0"/>
                <a:cs typeface="Segoe UI" panose="020B0502040204020203" pitchFamily="34" charset="0"/>
              </a:rPr>
              <a:t> and enter: </a:t>
            </a:r>
            <a:r>
              <a:rPr lang="en-US" dirty="0" err="1" smtClean="0">
                <a:latin typeface="Segoe UI" panose="020B0502040204020203" pitchFamily="34" charset="0"/>
                <a:cs typeface="Segoe UI" panose="020B0502040204020203" pitchFamily="34" charset="0"/>
              </a:rPr>
              <a:t>secret_password</a:t>
            </a:r>
            <a:r>
              <a:rPr lang="en-US" dirty="0" smtClean="0">
                <a:latin typeface="Segoe UI" panose="020B0502040204020203" pitchFamily="34" charset="0"/>
                <a:cs typeface="Segoe UI" panose="020B0502040204020203" pitchFamily="34" charset="0"/>
              </a:rPr>
              <a:t>: “</a:t>
            </a:r>
            <a:r>
              <a:rPr lang="en-US" dirty="0" err="1" smtClean="0">
                <a:latin typeface="Segoe UI" panose="020B0502040204020203" pitchFamily="34" charset="0"/>
                <a:cs typeface="Segoe UI" panose="020B0502040204020203" pitchFamily="34" charset="0"/>
              </a:rPr>
              <a:t>raju</a:t>
            </a:r>
            <a:r>
              <a:rPr lang="en-US" dirty="0" smtClean="0">
                <a:latin typeface="Segoe UI" panose="020B0502040204020203" pitchFamily="34" charset="0"/>
                <a:cs typeface="Segoe UI" panose="020B0502040204020203" pitchFamily="34" charset="0"/>
              </a:rPr>
              <a:t>”; </a:t>
            </a:r>
            <a:endParaRPr lang="en-IN" dirty="0">
              <a:latin typeface="Segoe UI" panose="020B0502040204020203" pitchFamily="34" charset="0"/>
              <a:cs typeface="Segoe UI" panose="020B0502040204020203" pitchFamily="34" charset="0"/>
            </a:endParaRPr>
          </a:p>
        </p:txBody>
      </p:sp>
      <p:sp>
        <p:nvSpPr>
          <p:cNvPr id="4" name="Rectangle 3"/>
          <p:cNvSpPr/>
          <p:nvPr/>
        </p:nvSpPr>
        <p:spPr>
          <a:xfrm>
            <a:off x="3145069" y="3475243"/>
            <a:ext cx="1362104" cy="276999"/>
          </a:xfrm>
          <a:prstGeom prst="rect">
            <a:avLst/>
          </a:prstGeom>
          <a:solidFill>
            <a:schemeClr val="accent2">
              <a:lumMod val="20000"/>
              <a:lumOff val="80000"/>
            </a:schemeClr>
          </a:solidFill>
        </p:spPr>
        <p:txBody>
          <a:bodyPr wrap="none">
            <a:spAutoFit/>
          </a:bodyPr>
          <a:lstStyle/>
          <a:p>
            <a:r>
              <a:rPr lang="en-IN" sz="1200" dirty="0">
                <a:latin typeface="Segoe UI" panose="020B0502040204020203" pitchFamily="34" charset="0"/>
                <a:cs typeface="Segoe UI" panose="020B0502040204020203" pitchFamily="34" charset="0"/>
              </a:rPr>
              <a:t>vault </a:t>
            </a:r>
            <a:r>
              <a:rPr lang="en-IN" sz="1200" dirty="0" err="1">
                <a:latin typeface="Segoe UI" panose="020B0502040204020203" pitchFamily="34" charset="0"/>
                <a:cs typeface="Segoe UI" panose="020B0502040204020203" pitchFamily="34" charset="0"/>
              </a:rPr>
              <a:t>passwd</a:t>
            </a:r>
            <a:r>
              <a:rPr lang="en-IN" sz="1200" dirty="0">
                <a:latin typeface="Segoe UI" panose="020B0502040204020203" pitchFamily="34" charset="0"/>
                <a:cs typeface="Segoe UI" panose="020B0502040204020203" pitchFamily="34" charset="0"/>
              </a:rPr>
              <a:t>: </a:t>
            </a:r>
            <a:r>
              <a:rPr lang="en-IN" sz="1200" b="1" dirty="0" err="1">
                <a:latin typeface="Segoe UI" panose="020B0502040204020203" pitchFamily="34" charset="0"/>
                <a:cs typeface="Segoe UI" panose="020B0502040204020203" pitchFamily="34" charset="0"/>
              </a:rPr>
              <a:t>tha</a:t>
            </a:r>
            <a:endParaRPr lang="en-IN" sz="12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505981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9568873" cy="584775"/>
          </a:xfrm>
          <a:prstGeom prst="rect">
            <a:avLst/>
          </a:prstGeom>
          <a:noFill/>
        </p:spPr>
        <p:txBody>
          <a:bodyPr wrap="square" rtlCol="0">
            <a:spAutoFit/>
          </a:bodyPr>
          <a:lstStyle/>
          <a:p>
            <a:r>
              <a:rPr lang="en-US" sz="3200" b="1">
                <a:solidFill>
                  <a:schemeClr val="bg1"/>
                </a:solidFill>
                <a:latin typeface="Segoe UI" panose="020B0502040204020203" pitchFamily="34" charset="0"/>
                <a:cs typeface="Segoe UI" panose="020B0502040204020203" pitchFamily="34" charset="0"/>
              </a:rPr>
              <a:t>Q16. Demonstrating Vault Usage with Ansible</a:t>
            </a:r>
            <a:endParaRPr lang="en-IN" sz="3200" b="1" dirty="0">
              <a:solidFill>
                <a:schemeClr val="bg1"/>
              </a:solidFill>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3"/>
          <a:stretch>
            <a:fillRect/>
          </a:stretch>
        </p:blipFill>
        <p:spPr>
          <a:xfrm>
            <a:off x="277091" y="4404616"/>
            <a:ext cx="11240725" cy="2329034"/>
          </a:xfrm>
          <a:prstGeom prst="rect">
            <a:avLst/>
          </a:prstGeom>
          <a:ln>
            <a:solidFill>
              <a:srgbClr val="C00000"/>
            </a:solidFill>
          </a:ln>
        </p:spPr>
      </p:pic>
      <p:sp>
        <p:nvSpPr>
          <p:cNvPr id="3" name="Rectangle 2"/>
          <p:cNvSpPr/>
          <p:nvPr/>
        </p:nvSpPr>
        <p:spPr>
          <a:xfrm>
            <a:off x="277091" y="1195721"/>
            <a:ext cx="4818235" cy="2862322"/>
          </a:xfrm>
          <a:prstGeom prst="rect">
            <a:avLst/>
          </a:prstGeom>
          <a:ln>
            <a:solidFill>
              <a:srgbClr val="C00000"/>
            </a:solidFill>
          </a:ln>
        </p:spPr>
        <p:txBody>
          <a:bodyPr wrap="square">
            <a:spAutoFit/>
          </a:bodyPr>
          <a:lstStyle/>
          <a:p>
            <a:r>
              <a:rPr lang="en-IN" dirty="0"/>
              <a:t>- name: Playbook to demonstrate vault usage</a:t>
            </a:r>
          </a:p>
          <a:p>
            <a:r>
              <a:rPr lang="en-IN" dirty="0"/>
              <a:t>  hosts: local</a:t>
            </a:r>
          </a:p>
          <a:p>
            <a:r>
              <a:rPr lang="en-IN" dirty="0"/>
              <a:t>  connection: local</a:t>
            </a:r>
          </a:p>
          <a:p>
            <a:r>
              <a:rPr lang="en-IN" dirty="0"/>
              <a:t>  </a:t>
            </a:r>
            <a:r>
              <a:rPr lang="en-IN" dirty="0" err="1"/>
              <a:t>gather_facts</a:t>
            </a:r>
            <a:r>
              <a:rPr lang="en-IN" dirty="0"/>
              <a:t>: no</a:t>
            </a:r>
          </a:p>
          <a:p>
            <a:r>
              <a:rPr lang="en-IN" dirty="0"/>
              <a:t>  </a:t>
            </a:r>
            <a:r>
              <a:rPr lang="en-IN" dirty="0" err="1"/>
              <a:t>vars_files</a:t>
            </a:r>
            <a:r>
              <a:rPr lang="en-IN" dirty="0"/>
              <a:t>:</a:t>
            </a:r>
          </a:p>
          <a:p>
            <a:r>
              <a:rPr lang="en-IN" dirty="0"/>
              <a:t>    - </a:t>
            </a:r>
            <a:r>
              <a:rPr lang="en-IN" dirty="0" err="1"/>
              <a:t>secrets.yml</a:t>
            </a:r>
            <a:endParaRPr lang="en-IN" dirty="0"/>
          </a:p>
          <a:p>
            <a:r>
              <a:rPr lang="en-IN" dirty="0"/>
              <a:t>  tasks:</a:t>
            </a:r>
          </a:p>
          <a:p>
            <a:r>
              <a:rPr lang="en-IN" dirty="0"/>
              <a:t>    - name: Print the secret password</a:t>
            </a:r>
          </a:p>
          <a:p>
            <a:r>
              <a:rPr lang="en-IN" dirty="0"/>
              <a:t>      debug:</a:t>
            </a:r>
          </a:p>
          <a:p>
            <a:r>
              <a:rPr lang="en-IN" dirty="0"/>
              <a:t>        </a:t>
            </a:r>
            <a:r>
              <a:rPr lang="en-IN" dirty="0" err="1"/>
              <a:t>msg</a:t>
            </a:r>
            <a:r>
              <a:rPr lang="en-IN" dirty="0"/>
              <a:t>: "The password is {{ </a:t>
            </a:r>
            <a:r>
              <a:rPr lang="en-IN" dirty="0" err="1"/>
              <a:t>secret_password</a:t>
            </a:r>
            <a:r>
              <a:rPr lang="en-IN" dirty="0"/>
              <a:t> }}"</a:t>
            </a:r>
          </a:p>
        </p:txBody>
      </p:sp>
      <p:sp>
        <p:nvSpPr>
          <p:cNvPr id="4" name="Rectangle 3"/>
          <p:cNvSpPr/>
          <p:nvPr/>
        </p:nvSpPr>
        <p:spPr>
          <a:xfrm>
            <a:off x="5227781" y="1877444"/>
            <a:ext cx="6760003" cy="523220"/>
          </a:xfrm>
          <a:prstGeom prst="rect">
            <a:avLst/>
          </a:prstGeom>
          <a:ln>
            <a:solidFill>
              <a:srgbClr val="C00000"/>
            </a:solidFill>
          </a:ln>
        </p:spPr>
        <p:txBody>
          <a:bodyPr wrap="square">
            <a:spAutoFit/>
          </a:bodyPr>
          <a:lstStyle/>
          <a:p>
            <a:r>
              <a:rPr lang="en-IN" sz="1400" dirty="0">
                <a:latin typeface="Segoe UI" panose="020B0502040204020203" pitchFamily="34" charset="0"/>
                <a:cs typeface="Segoe UI" panose="020B0502040204020203" pitchFamily="34" charset="0"/>
              </a:rPr>
              <a:t>[local]</a:t>
            </a:r>
          </a:p>
          <a:p>
            <a:r>
              <a:rPr lang="en-IN" sz="1400" dirty="0">
                <a:latin typeface="Segoe UI" panose="020B0502040204020203" pitchFamily="34" charset="0"/>
                <a:cs typeface="Segoe UI" panose="020B0502040204020203" pitchFamily="34" charset="0"/>
              </a:rPr>
              <a:t>localhost </a:t>
            </a:r>
            <a:r>
              <a:rPr lang="en-IN" sz="1400" dirty="0" err="1">
                <a:latin typeface="Segoe UI" panose="020B0502040204020203" pitchFamily="34" charset="0"/>
                <a:cs typeface="Segoe UI" panose="020B0502040204020203" pitchFamily="34" charset="0"/>
              </a:rPr>
              <a:t>ansible_connection</a:t>
            </a:r>
            <a:r>
              <a:rPr lang="en-IN" sz="1400" dirty="0">
                <a:latin typeface="Segoe UI" panose="020B0502040204020203" pitchFamily="34" charset="0"/>
                <a:cs typeface="Segoe UI" panose="020B0502040204020203" pitchFamily="34" charset="0"/>
              </a:rPr>
              <a:t>=local </a:t>
            </a:r>
            <a:r>
              <a:rPr lang="en-IN" sz="1400" dirty="0" err="1">
                <a:latin typeface="Segoe UI" panose="020B0502040204020203" pitchFamily="34" charset="0"/>
                <a:cs typeface="Segoe UI" panose="020B0502040204020203" pitchFamily="34" charset="0"/>
              </a:rPr>
              <a:t>ansible_python_interpreter</a:t>
            </a:r>
            <a:r>
              <a:rPr lang="en-IN" sz="1400" dirty="0">
                <a:latin typeface="Segoe UI" panose="020B0502040204020203" pitchFamily="34" charset="0"/>
                <a:cs typeface="Segoe UI" panose="020B0502040204020203" pitchFamily="34" charset="0"/>
              </a:rPr>
              <a:t>=/</a:t>
            </a:r>
            <a:r>
              <a:rPr lang="en-IN" sz="1400" dirty="0" err="1">
                <a:latin typeface="Segoe UI" panose="020B0502040204020203" pitchFamily="34" charset="0"/>
                <a:cs typeface="Segoe UI" panose="020B0502040204020203" pitchFamily="34" charset="0"/>
              </a:rPr>
              <a:t>usr</a:t>
            </a:r>
            <a:r>
              <a:rPr lang="en-IN" sz="1400" dirty="0">
                <a:latin typeface="Segoe UI" panose="020B0502040204020203" pitchFamily="34" charset="0"/>
                <a:cs typeface="Segoe UI" panose="020B0502040204020203" pitchFamily="34" charset="0"/>
              </a:rPr>
              <a:t>/bin/python3</a:t>
            </a:r>
          </a:p>
        </p:txBody>
      </p:sp>
      <p:sp>
        <p:nvSpPr>
          <p:cNvPr id="8" name="TextBox 7"/>
          <p:cNvSpPr txBox="1"/>
          <p:nvPr/>
        </p:nvSpPr>
        <p:spPr>
          <a:xfrm>
            <a:off x="7289632" y="1477334"/>
            <a:ext cx="1640177" cy="400110"/>
          </a:xfrm>
          <a:prstGeom prst="rect">
            <a:avLst/>
          </a:prstGeom>
          <a:solidFill>
            <a:schemeClr val="accent6">
              <a:lumMod val="20000"/>
              <a:lumOff val="80000"/>
            </a:schemeClr>
          </a:solidFill>
          <a:ln>
            <a:solidFill>
              <a:srgbClr val="C00000"/>
            </a:solidFill>
          </a:ln>
        </p:spPr>
        <p:txBody>
          <a:bodyPr wrap="square" rtlCol="0">
            <a:spAutoFit/>
          </a:bodyPr>
          <a:lstStyle/>
          <a:p>
            <a:r>
              <a:rPr lang="en-US" sz="2000" b="1" dirty="0"/>
              <a:t>i</a:t>
            </a:r>
            <a:r>
              <a:rPr lang="en-US" sz="2000" b="1" dirty="0" smtClean="0"/>
              <a:t>nventory.ini</a:t>
            </a:r>
            <a:endParaRPr lang="en-IN" sz="2000" b="1" dirty="0"/>
          </a:p>
        </p:txBody>
      </p:sp>
      <p:sp>
        <p:nvSpPr>
          <p:cNvPr id="9" name="TextBox 8"/>
          <p:cNvSpPr txBox="1"/>
          <p:nvPr/>
        </p:nvSpPr>
        <p:spPr>
          <a:xfrm>
            <a:off x="4618181" y="3059627"/>
            <a:ext cx="1477819"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err="1"/>
              <a:t>p</a:t>
            </a:r>
            <a:r>
              <a:rPr lang="en-US" b="1" dirty="0" err="1" smtClean="0"/>
              <a:t>laybook.yml</a:t>
            </a:r>
            <a:endParaRPr lang="en-IN" b="1" dirty="0"/>
          </a:p>
        </p:txBody>
      </p:sp>
    </p:spTree>
    <p:extLst>
      <p:ext uri="{BB962C8B-B14F-4D97-AF65-F5344CB8AC3E}">
        <p14:creationId xmlns:p14="http://schemas.microsoft.com/office/powerpoint/2010/main" val="27620319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9568873" cy="584775"/>
          </a:xfrm>
          <a:prstGeom prst="rect">
            <a:avLst/>
          </a:prstGeom>
          <a:noFill/>
        </p:spPr>
        <p:txBody>
          <a:bodyPr wrap="square" rtlCol="0">
            <a:spAutoFit/>
          </a:bodyPr>
          <a:lstStyle/>
          <a:p>
            <a:r>
              <a:rPr lang="en-US" sz="3200" b="1" dirty="0">
                <a:solidFill>
                  <a:schemeClr val="bg1"/>
                </a:solidFill>
                <a:latin typeface="Segoe UI" panose="020B0502040204020203" pitchFamily="34" charset="0"/>
                <a:cs typeface="Segoe UI" panose="020B0502040204020203" pitchFamily="34" charset="0"/>
              </a:rPr>
              <a:t>Mini </a:t>
            </a:r>
            <a:r>
              <a:rPr lang="en-US" sz="3200" b="1" dirty="0" smtClean="0">
                <a:solidFill>
                  <a:schemeClr val="bg1"/>
                </a:solidFill>
                <a:latin typeface="Segoe UI" panose="020B0502040204020203" pitchFamily="34" charset="0"/>
                <a:cs typeface="Segoe UI" panose="020B0502040204020203" pitchFamily="34" charset="0"/>
              </a:rPr>
              <a:t>Project</a:t>
            </a:r>
            <a:endParaRPr lang="en-IN" sz="3200" b="1" dirty="0">
              <a:solidFill>
                <a:schemeClr val="bg1"/>
              </a:solidFill>
              <a:latin typeface="Segoe UI" panose="020B0502040204020203" pitchFamily="34" charset="0"/>
              <a:cs typeface="Segoe UI" panose="020B0502040204020203" pitchFamily="34" charset="0"/>
            </a:endParaRPr>
          </a:p>
        </p:txBody>
      </p:sp>
      <p:sp>
        <p:nvSpPr>
          <p:cNvPr id="3" name="Rectangle 2"/>
          <p:cNvSpPr/>
          <p:nvPr/>
        </p:nvSpPr>
        <p:spPr>
          <a:xfrm>
            <a:off x="1162286" y="1423099"/>
            <a:ext cx="9729458" cy="487506"/>
          </a:xfrm>
          <a:prstGeom prst="rect">
            <a:avLst/>
          </a:prstGeom>
        </p:spPr>
        <p:txBody>
          <a:bodyPr wrap="none">
            <a:spAutoFit/>
          </a:bodyPr>
          <a:lstStyle/>
          <a:p>
            <a:pPr>
              <a:lnSpc>
                <a:spcPct val="107000"/>
              </a:lnSpc>
              <a:spcBef>
                <a:spcPts val="600"/>
              </a:spcBef>
              <a:spcAft>
                <a:spcPts val="600"/>
              </a:spcAft>
            </a:pPr>
            <a:r>
              <a:rPr lang="en-IN" sz="2400" b="1" dirty="0" smtClean="0">
                <a:latin typeface="Segoe UI" panose="020B0502040204020203" pitchFamily="34" charset="0"/>
                <a:ea typeface="Calibri" panose="020F0502020204030204" pitchFamily="34" charset="0"/>
                <a:cs typeface="Times New Roman" panose="02020603050405020304" pitchFamily="18" charset="0"/>
              </a:rPr>
              <a:t>Setting </a:t>
            </a:r>
            <a:r>
              <a:rPr lang="en-IN" sz="2400" b="1" dirty="0">
                <a:latin typeface="Segoe UI" panose="020B0502040204020203" pitchFamily="34" charset="0"/>
                <a:ea typeface="Calibri" panose="020F0502020204030204" pitchFamily="34" charset="0"/>
                <a:cs typeface="Times New Roman" panose="02020603050405020304" pitchFamily="18" charset="0"/>
              </a:rPr>
              <a:t>Up a "Hello World" C Program Environment Using Ansible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56617" y="2091669"/>
            <a:ext cx="11678765" cy="3724096"/>
          </a:xfrm>
          <a:prstGeom prst="rect">
            <a:avLst/>
          </a:prstGeom>
          <a:ln>
            <a:solidFill>
              <a:srgbClr val="C00000"/>
            </a:solidFill>
          </a:ln>
        </p:spPr>
        <p:txBody>
          <a:bodyPr wrap="square">
            <a:spAutoFit/>
          </a:bodyPr>
          <a:lstStyle/>
          <a:p>
            <a:pPr>
              <a:lnSpc>
                <a:spcPct val="150000"/>
              </a:lnSpc>
              <a:spcBef>
                <a:spcPts val="600"/>
              </a:spcBef>
              <a:spcAft>
                <a:spcPts val="600"/>
              </a:spcAft>
            </a:pPr>
            <a:r>
              <a:rPr lang="en-IN" sz="2400" b="1" dirty="0">
                <a:latin typeface="Segoe UI" panose="020B0502040204020203" pitchFamily="34" charset="0"/>
                <a:ea typeface="Calibri" panose="020F0502020204030204" pitchFamily="34" charset="0"/>
                <a:cs typeface="Times New Roman" panose="02020603050405020304" pitchFamily="18" charset="0"/>
              </a:rPr>
              <a:t>Objective: </a:t>
            </a:r>
            <a:endParaRPr lang="en-IN" sz="2400" b="1" dirty="0" smtClean="0">
              <a:latin typeface="Segoe UI" panose="020B0502040204020203" pitchFamily="34" charset="0"/>
              <a:ea typeface="Calibri" panose="020F0502020204030204" pitchFamily="34" charset="0"/>
              <a:cs typeface="Times New Roman" panose="02020603050405020304" pitchFamily="18" charset="0"/>
            </a:endParaRPr>
          </a:p>
          <a:p>
            <a:pPr marL="742950" lvl="1" indent="-285750">
              <a:lnSpc>
                <a:spcPct val="150000"/>
              </a:lnSpc>
              <a:spcBef>
                <a:spcPts val="600"/>
              </a:spcBef>
              <a:spcAft>
                <a:spcPts val="600"/>
              </a:spcAft>
              <a:buFont typeface="Wingdings" panose="05000000000000000000" pitchFamily="2" charset="2"/>
              <a:buChar char="Ø"/>
            </a:pPr>
            <a:r>
              <a:rPr lang="en-IN" sz="2400" dirty="0" smtClean="0">
                <a:latin typeface="Segoe UI" panose="020B0502040204020203" pitchFamily="34" charset="0"/>
                <a:ea typeface="Calibri" panose="020F0502020204030204" pitchFamily="34" charset="0"/>
                <a:cs typeface="Times New Roman" panose="02020603050405020304" pitchFamily="18" charset="0"/>
              </a:rPr>
              <a:t>The </a:t>
            </a:r>
            <a:r>
              <a:rPr lang="en-IN" sz="2400" dirty="0">
                <a:latin typeface="Segoe UI" panose="020B0502040204020203" pitchFamily="34" charset="0"/>
                <a:ea typeface="Calibri" panose="020F0502020204030204" pitchFamily="34" charset="0"/>
                <a:cs typeface="Times New Roman" panose="02020603050405020304" pitchFamily="18" charset="0"/>
              </a:rPr>
              <a:t>goal of this mini-project is to set up an environment for developing, testing, and deploying a "Hello World" C program using Docker containers and Ansible. </a:t>
            </a:r>
            <a:endParaRPr lang="en-IN" sz="2400" dirty="0" smtClean="0">
              <a:latin typeface="Segoe UI" panose="020B0502040204020203" pitchFamily="34" charset="0"/>
              <a:ea typeface="Calibri" panose="020F0502020204030204" pitchFamily="34" charset="0"/>
              <a:cs typeface="Times New Roman" panose="02020603050405020304" pitchFamily="18" charset="0"/>
            </a:endParaRPr>
          </a:p>
          <a:p>
            <a:pPr marL="742950" lvl="1" indent="-285750">
              <a:lnSpc>
                <a:spcPct val="150000"/>
              </a:lnSpc>
              <a:spcBef>
                <a:spcPts val="600"/>
              </a:spcBef>
              <a:spcAft>
                <a:spcPts val="600"/>
              </a:spcAft>
              <a:buFont typeface="Wingdings" panose="05000000000000000000" pitchFamily="2" charset="2"/>
              <a:buChar char="Ø"/>
            </a:pPr>
            <a:r>
              <a:rPr lang="en-IN" sz="2400" dirty="0" smtClean="0">
                <a:latin typeface="Segoe UI" panose="020B0502040204020203" pitchFamily="34" charset="0"/>
                <a:ea typeface="Calibri" panose="020F0502020204030204" pitchFamily="34" charset="0"/>
                <a:cs typeface="Times New Roman" panose="02020603050405020304" pitchFamily="18" charset="0"/>
              </a:rPr>
              <a:t>You </a:t>
            </a:r>
            <a:r>
              <a:rPr lang="en-IN" sz="2400" dirty="0">
                <a:latin typeface="Segoe UI" panose="020B0502040204020203" pitchFamily="34" charset="0"/>
                <a:ea typeface="Calibri" panose="020F0502020204030204" pitchFamily="34" charset="0"/>
                <a:cs typeface="Times New Roman" panose="02020603050405020304" pitchFamily="18" charset="0"/>
              </a:rPr>
              <a:t>will write an inventory file and create multiple playbooks to automate tasks for development, testing, and deployment stages.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7296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9568873" cy="584775"/>
          </a:xfrm>
          <a:prstGeom prst="rect">
            <a:avLst/>
          </a:prstGeom>
          <a:noFill/>
        </p:spPr>
        <p:txBody>
          <a:bodyPr wrap="square" rtlCol="0">
            <a:spAutoFit/>
          </a:bodyPr>
          <a:lstStyle/>
          <a:p>
            <a:r>
              <a:rPr lang="en-US" sz="3200" b="1" dirty="0">
                <a:solidFill>
                  <a:schemeClr val="bg1"/>
                </a:solidFill>
                <a:latin typeface="Segoe UI" panose="020B0502040204020203" pitchFamily="34" charset="0"/>
                <a:cs typeface="Segoe UI" panose="020B0502040204020203" pitchFamily="34" charset="0"/>
              </a:rPr>
              <a:t>Mini </a:t>
            </a:r>
            <a:r>
              <a:rPr lang="en-US" sz="3200" b="1" dirty="0" smtClean="0">
                <a:solidFill>
                  <a:schemeClr val="bg1"/>
                </a:solidFill>
                <a:latin typeface="Segoe UI" panose="020B0502040204020203" pitchFamily="34" charset="0"/>
                <a:cs typeface="Segoe UI" panose="020B0502040204020203" pitchFamily="34" charset="0"/>
              </a:rPr>
              <a:t>Project</a:t>
            </a:r>
            <a:endParaRPr lang="en-IN" sz="3200" b="1" dirty="0">
              <a:solidFill>
                <a:schemeClr val="bg1"/>
              </a:solidFill>
              <a:latin typeface="Segoe UI" panose="020B0502040204020203" pitchFamily="34" charset="0"/>
              <a:cs typeface="Segoe UI" panose="020B0502040204020203" pitchFamily="34" charset="0"/>
            </a:endParaRPr>
          </a:p>
        </p:txBody>
      </p:sp>
      <p:sp>
        <p:nvSpPr>
          <p:cNvPr id="4" name="Rectangle 3"/>
          <p:cNvSpPr/>
          <p:nvPr/>
        </p:nvSpPr>
        <p:spPr>
          <a:xfrm>
            <a:off x="178638" y="949733"/>
            <a:ext cx="11627566" cy="5852884"/>
          </a:xfrm>
          <a:prstGeom prst="rect">
            <a:avLst/>
          </a:prstGeom>
          <a:ln>
            <a:solidFill>
              <a:srgbClr val="C00000"/>
            </a:solidFill>
          </a:ln>
        </p:spPr>
        <p:txBody>
          <a:bodyPr wrap="square">
            <a:spAutoFit/>
          </a:bodyPr>
          <a:lstStyle/>
          <a:p>
            <a:pPr>
              <a:lnSpc>
                <a:spcPct val="107000"/>
              </a:lnSpc>
              <a:spcAft>
                <a:spcPts val="800"/>
              </a:spcAft>
            </a:pPr>
            <a:r>
              <a:rPr lang="en-IN" sz="2000" b="1" dirty="0">
                <a:latin typeface="Segoe UI" panose="020B0502040204020203" pitchFamily="34" charset="0"/>
                <a:ea typeface="Calibri" panose="020F0502020204030204" pitchFamily="34" charset="0"/>
                <a:cs typeface="Segoe UI" panose="020B0502040204020203" pitchFamily="34" charset="0"/>
              </a:rPr>
              <a:t>Steps to Prepare and Configure Docker Containers for the Mini Project</a:t>
            </a:r>
            <a:endParaRPr lang="en-IN" sz="2000" dirty="0">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sz="2000" b="1" dirty="0">
                <a:latin typeface="Segoe UI" panose="020B0502040204020203" pitchFamily="34" charset="0"/>
                <a:ea typeface="Calibri" panose="020F0502020204030204" pitchFamily="34" charset="0"/>
                <a:cs typeface="Segoe UI" panose="020B0502040204020203" pitchFamily="34" charset="0"/>
              </a:rPr>
              <a:t>Inside the Host System:</a:t>
            </a:r>
            <a:endParaRPr lang="en-IN" sz="2000" dirty="0">
              <a:latin typeface="Segoe UI" panose="020B0502040204020203" pitchFamily="34" charset="0"/>
              <a:ea typeface="Calibri" panose="020F0502020204030204" pitchFamily="34" charset="0"/>
              <a:cs typeface="Segoe UI" panose="020B0502040204020203" pitchFamily="34" charset="0"/>
            </a:endParaRPr>
          </a:p>
          <a:p>
            <a:pPr marL="342900" lvl="0" indent="-342900">
              <a:lnSpc>
                <a:spcPct val="107000"/>
              </a:lnSpc>
              <a:spcAft>
                <a:spcPts val="800"/>
              </a:spcAft>
              <a:buFont typeface="+mj-lt"/>
              <a:buAutoNum type="arabicPeriod"/>
              <a:tabLst>
                <a:tab pos="457200" algn="l"/>
              </a:tabLst>
            </a:pPr>
            <a:r>
              <a:rPr lang="en-IN" sz="2000" b="1" dirty="0">
                <a:latin typeface="Segoe UI" panose="020B0502040204020203" pitchFamily="34" charset="0"/>
                <a:ea typeface="Calibri" panose="020F0502020204030204" pitchFamily="34" charset="0"/>
                <a:cs typeface="Segoe UI" panose="020B0502040204020203" pitchFamily="34" charset="0"/>
              </a:rPr>
              <a:t>Run a Docker Container</a:t>
            </a:r>
            <a:r>
              <a:rPr lang="en-IN" sz="2000" dirty="0" smtClean="0">
                <a:latin typeface="Segoe UI" panose="020B0502040204020203" pitchFamily="34" charset="0"/>
                <a:ea typeface="Calibri" panose="020F0502020204030204" pitchFamily="34" charset="0"/>
                <a:cs typeface="Segoe UI" panose="020B0502040204020203" pitchFamily="34" charset="0"/>
              </a:rPr>
              <a:t>: Start </a:t>
            </a:r>
            <a:r>
              <a:rPr lang="en-IN" sz="2000" dirty="0">
                <a:latin typeface="Segoe UI" panose="020B0502040204020203" pitchFamily="34" charset="0"/>
                <a:ea typeface="Calibri" panose="020F0502020204030204" pitchFamily="34" charset="0"/>
                <a:cs typeface="Segoe UI" panose="020B0502040204020203" pitchFamily="34" charset="0"/>
              </a:rPr>
              <a:t>a Docker container with an interactive terminal using the Ubuntu base image</a:t>
            </a:r>
            <a:r>
              <a:rPr lang="en-IN" sz="2000" b="1" dirty="0">
                <a:latin typeface="Segoe UI" panose="020B0502040204020203" pitchFamily="34" charset="0"/>
                <a:ea typeface="Calibri" panose="020F0502020204030204" pitchFamily="34" charset="0"/>
                <a:cs typeface="Segoe UI" panose="020B0502040204020203" pitchFamily="34" charset="0"/>
              </a:rPr>
              <a:t>:  </a:t>
            </a:r>
            <a:r>
              <a:rPr lang="en-IN" sz="2000" b="1" dirty="0" err="1">
                <a:latin typeface="Segoe UI" panose="020B0502040204020203" pitchFamily="34" charset="0"/>
                <a:ea typeface="Calibri" panose="020F0502020204030204" pitchFamily="34" charset="0"/>
                <a:cs typeface="Segoe UI" panose="020B0502040204020203" pitchFamily="34" charset="0"/>
              </a:rPr>
              <a:t>docker</a:t>
            </a:r>
            <a:r>
              <a:rPr lang="en-IN" sz="2000" b="1" dirty="0">
                <a:latin typeface="Segoe UI" panose="020B0502040204020203" pitchFamily="34" charset="0"/>
                <a:ea typeface="Calibri" panose="020F0502020204030204" pitchFamily="34" charset="0"/>
                <a:cs typeface="Segoe UI" panose="020B0502040204020203" pitchFamily="34" charset="0"/>
              </a:rPr>
              <a:t> run -it --name </a:t>
            </a:r>
            <a:r>
              <a:rPr lang="en-IN" sz="2000" b="1" dirty="0" err="1">
                <a:latin typeface="Segoe UI" panose="020B0502040204020203" pitchFamily="34" charset="0"/>
                <a:ea typeface="Calibri" panose="020F0502020204030204" pitchFamily="34" charset="0"/>
                <a:cs typeface="Segoe UI" panose="020B0502040204020203" pitchFamily="34" charset="0"/>
              </a:rPr>
              <a:t>ansible_container</a:t>
            </a:r>
            <a:r>
              <a:rPr lang="en-IN" sz="2000" b="1" dirty="0">
                <a:latin typeface="Segoe UI" panose="020B0502040204020203" pitchFamily="34" charset="0"/>
                <a:ea typeface="Calibri" panose="020F0502020204030204" pitchFamily="34" charset="0"/>
                <a:cs typeface="Segoe UI" panose="020B0502040204020203" pitchFamily="34" charset="0"/>
              </a:rPr>
              <a:t> </a:t>
            </a:r>
            <a:r>
              <a:rPr lang="en-IN" sz="2000" b="1" dirty="0" err="1">
                <a:latin typeface="Segoe UI" panose="020B0502040204020203" pitchFamily="34" charset="0"/>
                <a:ea typeface="Calibri" panose="020F0502020204030204" pitchFamily="34" charset="0"/>
                <a:cs typeface="Segoe UI" panose="020B0502040204020203" pitchFamily="34" charset="0"/>
              </a:rPr>
              <a:t>ubuntu</a:t>
            </a:r>
            <a:r>
              <a:rPr lang="en-IN" sz="2000" b="1" dirty="0">
                <a:latin typeface="Segoe UI" panose="020B0502040204020203" pitchFamily="34" charset="0"/>
                <a:ea typeface="Calibri" panose="020F0502020204030204" pitchFamily="34" charset="0"/>
                <a:cs typeface="Segoe UI" panose="020B0502040204020203" pitchFamily="34" charset="0"/>
              </a:rPr>
              <a:t> /bin/bash</a:t>
            </a:r>
          </a:p>
          <a:p>
            <a:pPr>
              <a:lnSpc>
                <a:spcPct val="107000"/>
              </a:lnSpc>
              <a:spcAft>
                <a:spcPts val="800"/>
              </a:spcAft>
            </a:pPr>
            <a:r>
              <a:rPr lang="en-IN" sz="2000" b="1" dirty="0">
                <a:latin typeface="Segoe UI" panose="020B0502040204020203" pitchFamily="34" charset="0"/>
                <a:ea typeface="Calibri" panose="020F0502020204030204" pitchFamily="34" charset="0"/>
                <a:cs typeface="Segoe UI" panose="020B0502040204020203" pitchFamily="34" charset="0"/>
              </a:rPr>
              <a:t>Inside the Running Container:</a:t>
            </a:r>
            <a:endParaRPr lang="en-IN" sz="2000" dirty="0">
              <a:latin typeface="Segoe UI" panose="020B0502040204020203" pitchFamily="34" charset="0"/>
              <a:ea typeface="Calibri" panose="020F0502020204030204" pitchFamily="34" charset="0"/>
              <a:cs typeface="Segoe UI" panose="020B0502040204020203" pitchFamily="34" charset="0"/>
            </a:endParaRPr>
          </a:p>
          <a:p>
            <a:pPr marL="342900" lvl="0" indent="-342900">
              <a:lnSpc>
                <a:spcPct val="107000"/>
              </a:lnSpc>
              <a:spcAft>
                <a:spcPts val="800"/>
              </a:spcAft>
              <a:buFont typeface="+mj-lt"/>
              <a:buAutoNum type="arabicPeriod" startAt="2"/>
              <a:tabLst>
                <a:tab pos="457200" algn="l"/>
              </a:tabLst>
            </a:pPr>
            <a:r>
              <a:rPr lang="en-IN" sz="2000" b="1" dirty="0">
                <a:latin typeface="Segoe UI" panose="020B0502040204020203" pitchFamily="34" charset="0"/>
                <a:ea typeface="Calibri" panose="020F0502020204030204" pitchFamily="34" charset="0"/>
                <a:cs typeface="Segoe UI" panose="020B0502040204020203" pitchFamily="34" charset="0"/>
              </a:rPr>
              <a:t>Update Package List</a:t>
            </a:r>
            <a:r>
              <a:rPr lang="en-IN" sz="2000" dirty="0" smtClean="0">
                <a:latin typeface="Segoe UI" panose="020B0502040204020203" pitchFamily="34" charset="0"/>
                <a:ea typeface="Calibri" panose="020F0502020204030204" pitchFamily="34" charset="0"/>
                <a:cs typeface="Segoe UI" panose="020B0502040204020203" pitchFamily="34" charset="0"/>
              </a:rPr>
              <a:t>: Update </a:t>
            </a:r>
            <a:r>
              <a:rPr lang="en-IN" sz="2000" dirty="0">
                <a:latin typeface="Segoe UI" panose="020B0502040204020203" pitchFamily="34" charset="0"/>
                <a:ea typeface="Calibri" panose="020F0502020204030204" pitchFamily="34" charset="0"/>
                <a:cs typeface="Segoe UI" panose="020B0502040204020203" pitchFamily="34" charset="0"/>
              </a:rPr>
              <a:t>the package list to ensure all packages are up-to-date: apt-get update</a:t>
            </a:r>
          </a:p>
          <a:p>
            <a:pPr marL="342900" lvl="0" indent="-342900">
              <a:lnSpc>
                <a:spcPct val="107000"/>
              </a:lnSpc>
              <a:spcAft>
                <a:spcPts val="800"/>
              </a:spcAft>
              <a:buFont typeface="+mj-lt"/>
              <a:buAutoNum type="arabicPeriod" startAt="2"/>
              <a:tabLst>
                <a:tab pos="457200" algn="l"/>
              </a:tabLst>
            </a:pPr>
            <a:r>
              <a:rPr lang="en-IN" sz="2000" b="1" dirty="0">
                <a:latin typeface="Segoe UI" panose="020B0502040204020203" pitchFamily="34" charset="0"/>
                <a:ea typeface="Calibri" panose="020F0502020204030204" pitchFamily="34" charset="0"/>
                <a:cs typeface="Segoe UI" panose="020B0502040204020203" pitchFamily="34" charset="0"/>
              </a:rPr>
              <a:t>Install Required Packages</a:t>
            </a:r>
            <a:r>
              <a:rPr lang="en-IN" sz="2000" dirty="0" smtClean="0">
                <a:latin typeface="Segoe UI" panose="020B0502040204020203" pitchFamily="34" charset="0"/>
                <a:ea typeface="Calibri" panose="020F0502020204030204" pitchFamily="34" charset="0"/>
                <a:cs typeface="Segoe UI" panose="020B0502040204020203" pitchFamily="34" charset="0"/>
              </a:rPr>
              <a:t>: Install </a:t>
            </a:r>
            <a:r>
              <a:rPr lang="en-IN" sz="2000" dirty="0" err="1">
                <a:latin typeface="Segoe UI" panose="020B0502040204020203" pitchFamily="34" charset="0"/>
                <a:ea typeface="Calibri" panose="020F0502020204030204" pitchFamily="34" charset="0"/>
                <a:cs typeface="Segoe UI" panose="020B0502040204020203" pitchFamily="34" charset="0"/>
              </a:rPr>
              <a:t>OpenSSH</a:t>
            </a:r>
            <a:r>
              <a:rPr lang="en-IN" sz="2000" dirty="0">
                <a:latin typeface="Segoe UI" panose="020B0502040204020203" pitchFamily="34" charset="0"/>
                <a:ea typeface="Calibri" panose="020F0502020204030204" pitchFamily="34" charset="0"/>
                <a:cs typeface="Segoe UI" panose="020B0502040204020203" pitchFamily="34" charset="0"/>
              </a:rPr>
              <a:t> Server, Vim, and Python3 for configuration and communication: apt-get install -y </a:t>
            </a:r>
            <a:r>
              <a:rPr lang="en-IN" sz="2000" dirty="0" err="1">
                <a:latin typeface="Segoe UI" panose="020B0502040204020203" pitchFamily="34" charset="0"/>
                <a:ea typeface="Calibri" panose="020F0502020204030204" pitchFamily="34" charset="0"/>
                <a:cs typeface="Segoe UI" panose="020B0502040204020203" pitchFamily="34" charset="0"/>
              </a:rPr>
              <a:t>openssh</a:t>
            </a:r>
            <a:r>
              <a:rPr lang="en-IN" sz="2000" dirty="0">
                <a:latin typeface="Segoe UI" panose="020B0502040204020203" pitchFamily="34" charset="0"/>
                <a:ea typeface="Calibri" panose="020F0502020204030204" pitchFamily="34" charset="0"/>
                <a:cs typeface="Segoe UI" panose="020B0502040204020203" pitchFamily="34" charset="0"/>
              </a:rPr>
              <a:t>-server vim python3</a:t>
            </a:r>
          </a:p>
          <a:p>
            <a:pPr marL="342900" lvl="0" indent="-342900">
              <a:lnSpc>
                <a:spcPct val="107000"/>
              </a:lnSpc>
              <a:spcAft>
                <a:spcPts val="800"/>
              </a:spcAft>
              <a:buFont typeface="+mj-lt"/>
              <a:buAutoNum type="arabicPeriod" startAt="2"/>
              <a:tabLst>
                <a:tab pos="457200" algn="l"/>
              </a:tabLst>
            </a:pPr>
            <a:r>
              <a:rPr lang="en-IN" sz="2000" b="1" dirty="0">
                <a:latin typeface="Segoe UI" panose="020B0502040204020203" pitchFamily="34" charset="0"/>
                <a:ea typeface="Calibri" panose="020F0502020204030204" pitchFamily="34" charset="0"/>
                <a:cs typeface="Segoe UI" panose="020B0502040204020203" pitchFamily="34" charset="0"/>
              </a:rPr>
              <a:t>Configure SSH for Root Login</a:t>
            </a:r>
            <a:r>
              <a:rPr lang="en-IN" sz="2000" dirty="0" smtClean="0">
                <a:latin typeface="Segoe UI" panose="020B0502040204020203" pitchFamily="34" charset="0"/>
                <a:ea typeface="Calibri" panose="020F0502020204030204" pitchFamily="34" charset="0"/>
                <a:cs typeface="Segoe UI" panose="020B0502040204020203" pitchFamily="34" charset="0"/>
              </a:rPr>
              <a:t>: Open </a:t>
            </a:r>
            <a:r>
              <a:rPr lang="en-IN" sz="2000" dirty="0">
                <a:latin typeface="Segoe UI" panose="020B0502040204020203" pitchFamily="34" charset="0"/>
                <a:ea typeface="Calibri" panose="020F0502020204030204" pitchFamily="34" charset="0"/>
                <a:cs typeface="Segoe UI" panose="020B0502040204020203" pitchFamily="34" charset="0"/>
              </a:rPr>
              <a:t>the SSH configuration file: vim /</a:t>
            </a:r>
            <a:r>
              <a:rPr lang="en-IN" sz="2000" dirty="0" err="1" smtClean="0">
                <a:latin typeface="Segoe UI" panose="020B0502040204020203" pitchFamily="34" charset="0"/>
                <a:ea typeface="Calibri" panose="020F0502020204030204" pitchFamily="34" charset="0"/>
                <a:cs typeface="Segoe UI" panose="020B0502040204020203" pitchFamily="34" charset="0"/>
              </a:rPr>
              <a:t>etc</a:t>
            </a:r>
            <a:r>
              <a:rPr lang="en-IN" sz="2000" dirty="0" smtClean="0">
                <a:latin typeface="Segoe UI" panose="020B0502040204020203" pitchFamily="34" charset="0"/>
                <a:ea typeface="Calibri" panose="020F0502020204030204" pitchFamily="34" charset="0"/>
                <a:cs typeface="Segoe UI" panose="020B0502040204020203" pitchFamily="34" charset="0"/>
              </a:rPr>
              <a:t>/</a:t>
            </a:r>
            <a:r>
              <a:rPr lang="en-IN" sz="2000" dirty="0" err="1" smtClean="0">
                <a:latin typeface="Segoe UI" panose="020B0502040204020203" pitchFamily="34" charset="0"/>
                <a:ea typeface="Calibri" panose="020F0502020204030204" pitchFamily="34" charset="0"/>
                <a:cs typeface="Segoe UI" panose="020B0502040204020203" pitchFamily="34" charset="0"/>
              </a:rPr>
              <a:t>ssh</a:t>
            </a:r>
            <a:r>
              <a:rPr lang="en-IN" sz="2000" dirty="0" smtClean="0">
                <a:latin typeface="Segoe UI" panose="020B0502040204020203" pitchFamily="34" charset="0"/>
                <a:ea typeface="Calibri" panose="020F0502020204030204" pitchFamily="34" charset="0"/>
                <a:cs typeface="Segoe UI" panose="020B0502040204020203" pitchFamily="34" charset="0"/>
              </a:rPr>
              <a:t>/</a:t>
            </a:r>
            <a:r>
              <a:rPr lang="en-IN" sz="2000" dirty="0" err="1" smtClean="0">
                <a:latin typeface="Segoe UI" panose="020B0502040204020203" pitchFamily="34" charset="0"/>
                <a:ea typeface="Calibri" panose="020F0502020204030204" pitchFamily="34" charset="0"/>
                <a:cs typeface="Segoe UI" panose="020B0502040204020203" pitchFamily="34" charset="0"/>
              </a:rPr>
              <a:t>sshd_config</a:t>
            </a:r>
            <a:r>
              <a:rPr lang="en-IN" sz="2000" dirty="0" smtClean="0">
                <a:latin typeface="Segoe UI" panose="020B0502040204020203" pitchFamily="34" charset="0"/>
                <a:ea typeface="Calibri" panose="020F0502020204030204" pitchFamily="34" charset="0"/>
                <a:cs typeface="Segoe UI" panose="020B0502040204020203" pitchFamily="34" charset="0"/>
              </a:rPr>
              <a:t>.  Locate </a:t>
            </a:r>
            <a:r>
              <a:rPr lang="en-IN" sz="2000" dirty="0">
                <a:latin typeface="Segoe UI" panose="020B0502040204020203" pitchFamily="34" charset="0"/>
                <a:ea typeface="Calibri" panose="020F0502020204030204" pitchFamily="34" charset="0"/>
                <a:cs typeface="Segoe UI" panose="020B0502040204020203" pitchFamily="34" charset="0"/>
              </a:rPr>
              <a:t>line 33 and modify the following line: #</a:t>
            </a:r>
            <a:r>
              <a:rPr lang="en-IN" sz="2000" b="1" dirty="0" err="1">
                <a:latin typeface="Segoe UI" panose="020B0502040204020203" pitchFamily="34" charset="0"/>
                <a:ea typeface="Calibri" panose="020F0502020204030204" pitchFamily="34" charset="0"/>
                <a:cs typeface="Segoe UI" panose="020B0502040204020203" pitchFamily="34" charset="0"/>
              </a:rPr>
              <a:t>PermitRootLogin</a:t>
            </a:r>
            <a:r>
              <a:rPr lang="en-IN" sz="2000" b="1" dirty="0">
                <a:latin typeface="Segoe UI" panose="020B0502040204020203" pitchFamily="34" charset="0"/>
                <a:ea typeface="Calibri" panose="020F0502020204030204" pitchFamily="34" charset="0"/>
                <a:cs typeface="Segoe UI" panose="020B0502040204020203" pitchFamily="34" charset="0"/>
              </a:rPr>
              <a:t> prohibit-password</a:t>
            </a:r>
            <a:r>
              <a:rPr lang="en-IN" sz="2000" dirty="0">
                <a:latin typeface="Segoe UI" panose="020B0502040204020203" pitchFamily="34" charset="0"/>
                <a:ea typeface="Calibri" panose="020F0502020204030204" pitchFamily="34" charset="0"/>
                <a:cs typeface="Segoe UI" panose="020B0502040204020203" pitchFamily="34" charset="0"/>
              </a:rPr>
              <a:t> -Change it to: </a:t>
            </a:r>
            <a:r>
              <a:rPr lang="en-IN" sz="2000" b="1" dirty="0" err="1">
                <a:latin typeface="Segoe UI" panose="020B0502040204020203" pitchFamily="34" charset="0"/>
                <a:ea typeface="Calibri" panose="020F0502020204030204" pitchFamily="34" charset="0"/>
                <a:cs typeface="Segoe UI" panose="020B0502040204020203" pitchFamily="34" charset="0"/>
              </a:rPr>
              <a:t>PermitRootLogin</a:t>
            </a:r>
            <a:r>
              <a:rPr lang="en-IN" sz="2000" b="1" dirty="0">
                <a:latin typeface="Segoe UI" panose="020B0502040204020203" pitchFamily="34" charset="0"/>
                <a:ea typeface="Calibri" panose="020F0502020204030204" pitchFamily="34" charset="0"/>
                <a:cs typeface="Segoe UI" panose="020B0502040204020203" pitchFamily="34" charset="0"/>
              </a:rPr>
              <a:t> yes</a:t>
            </a:r>
            <a:endParaRPr lang="en-IN" sz="2000" dirty="0">
              <a:latin typeface="Segoe UI" panose="020B0502040204020203" pitchFamily="34" charset="0"/>
              <a:ea typeface="Calibri" panose="020F0502020204030204" pitchFamily="34" charset="0"/>
              <a:cs typeface="Segoe UI" panose="020B0502040204020203" pitchFamily="34" charset="0"/>
            </a:endParaRPr>
          </a:p>
          <a:p>
            <a:pPr marL="342900" lvl="0" indent="-342900">
              <a:lnSpc>
                <a:spcPct val="107000"/>
              </a:lnSpc>
              <a:spcAft>
                <a:spcPts val="800"/>
              </a:spcAft>
              <a:buFont typeface="+mj-lt"/>
              <a:buAutoNum type="arabicPeriod" startAt="2"/>
              <a:tabLst>
                <a:tab pos="457200" algn="l"/>
              </a:tabLst>
            </a:pPr>
            <a:r>
              <a:rPr lang="en-IN" sz="2000" b="1" dirty="0">
                <a:latin typeface="Segoe UI" panose="020B0502040204020203" pitchFamily="34" charset="0"/>
                <a:ea typeface="Calibri" panose="020F0502020204030204" pitchFamily="34" charset="0"/>
                <a:cs typeface="Segoe UI" panose="020B0502040204020203" pitchFamily="34" charset="0"/>
              </a:rPr>
              <a:t>Start SSH Service</a:t>
            </a:r>
            <a:r>
              <a:rPr lang="en-IN" sz="2000" dirty="0" smtClean="0">
                <a:latin typeface="Segoe UI" panose="020B0502040204020203" pitchFamily="34" charset="0"/>
                <a:ea typeface="Calibri" panose="020F0502020204030204" pitchFamily="34" charset="0"/>
                <a:cs typeface="Segoe UI" panose="020B0502040204020203" pitchFamily="34" charset="0"/>
              </a:rPr>
              <a:t>: Start </a:t>
            </a:r>
            <a:r>
              <a:rPr lang="en-IN" sz="2000" dirty="0">
                <a:latin typeface="Segoe UI" panose="020B0502040204020203" pitchFamily="34" charset="0"/>
                <a:ea typeface="Calibri" panose="020F0502020204030204" pitchFamily="34" charset="0"/>
                <a:cs typeface="Segoe UI" panose="020B0502040204020203" pitchFamily="34" charset="0"/>
              </a:rPr>
              <a:t>the SSH service to enable communication: service </a:t>
            </a:r>
            <a:r>
              <a:rPr lang="en-IN" sz="2000" dirty="0" err="1">
                <a:latin typeface="Segoe UI" panose="020B0502040204020203" pitchFamily="34" charset="0"/>
                <a:ea typeface="Calibri" panose="020F0502020204030204" pitchFamily="34" charset="0"/>
                <a:cs typeface="Segoe UI" panose="020B0502040204020203" pitchFamily="34" charset="0"/>
              </a:rPr>
              <a:t>ssh</a:t>
            </a:r>
            <a:r>
              <a:rPr lang="en-IN" sz="2000" dirty="0">
                <a:latin typeface="Segoe UI" panose="020B0502040204020203" pitchFamily="34" charset="0"/>
                <a:ea typeface="Calibri" panose="020F0502020204030204" pitchFamily="34" charset="0"/>
                <a:cs typeface="Segoe UI" panose="020B0502040204020203" pitchFamily="34" charset="0"/>
              </a:rPr>
              <a:t> </a:t>
            </a:r>
            <a:r>
              <a:rPr lang="en-IN" sz="2000" dirty="0" smtClean="0">
                <a:latin typeface="Segoe UI" panose="020B0502040204020203" pitchFamily="34" charset="0"/>
                <a:ea typeface="Calibri" panose="020F0502020204030204" pitchFamily="34" charset="0"/>
                <a:cs typeface="Segoe UI" panose="020B0502040204020203" pitchFamily="34" charset="0"/>
              </a:rPr>
              <a:t>start</a:t>
            </a:r>
          </a:p>
          <a:p>
            <a:pPr marL="342900" lvl="0" indent="-342900">
              <a:lnSpc>
                <a:spcPct val="107000"/>
              </a:lnSpc>
              <a:spcAft>
                <a:spcPts val="800"/>
              </a:spcAft>
              <a:buFont typeface="+mj-lt"/>
              <a:buAutoNum type="arabicPeriod" startAt="2"/>
              <a:tabLst>
                <a:tab pos="457200" algn="l"/>
              </a:tabLst>
            </a:pPr>
            <a:r>
              <a:rPr lang="en-IN" sz="2000" b="1" dirty="0" smtClean="0">
                <a:latin typeface="Segoe UI" panose="020B0502040204020203" pitchFamily="34" charset="0"/>
                <a:ea typeface="Calibri" panose="020F0502020204030204" pitchFamily="34" charset="0"/>
                <a:cs typeface="Segoe UI" panose="020B0502040204020203" pitchFamily="34" charset="0"/>
              </a:rPr>
              <a:t>Set Root Password</a:t>
            </a:r>
            <a:r>
              <a:rPr lang="en-IN" sz="2000" dirty="0" smtClean="0">
                <a:latin typeface="Segoe UI" panose="020B0502040204020203" pitchFamily="34" charset="0"/>
                <a:ea typeface="Calibri" panose="020F0502020204030204" pitchFamily="34" charset="0"/>
                <a:cs typeface="Segoe UI" panose="020B0502040204020203" pitchFamily="34" charset="0"/>
              </a:rPr>
              <a:t>: Set a password for the root user: </a:t>
            </a:r>
            <a:r>
              <a:rPr lang="en-IN" sz="2000" dirty="0" err="1" smtClean="0">
                <a:latin typeface="Segoe UI" panose="020B0502040204020203" pitchFamily="34" charset="0"/>
                <a:ea typeface="Calibri" panose="020F0502020204030204" pitchFamily="34" charset="0"/>
                <a:cs typeface="Segoe UI" panose="020B0502040204020203" pitchFamily="34" charset="0"/>
              </a:rPr>
              <a:t>passwd</a:t>
            </a:r>
            <a:r>
              <a:rPr lang="en-IN" sz="2000" dirty="0" smtClean="0">
                <a:latin typeface="Segoe UI" panose="020B0502040204020203" pitchFamily="34" charset="0"/>
                <a:ea typeface="Calibri" panose="020F0502020204030204" pitchFamily="34" charset="0"/>
                <a:cs typeface="Segoe UI" panose="020B0502040204020203" pitchFamily="34" charset="0"/>
              </a:rPr>
              <a:t>;  Enter and confirm the password as root123.</a:t>
            </a:r>
            <a:endParaRPr lang="en-IN" sz="2000" dirty="0">
              <a:effectLst/>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34777976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9568873" cy="584775"/>
          </a:xfrm>
          <a:prstGeom prst="rect">
            <a:avLst/>
          </a:prstGeom>
          <a:noFill/>
        </p:spPr>
        <p:txBody>
          <a:bodyPr wrap="square" rtlCol="0">
            <a:spAutoFit/>
          </a:bodyPr>
          <a:lstStyle/>
          <a:p>
            <a:r>
              <a:rPr lang="en-US" sz="3200" b="1" dirty="0">
                <a:solidFill>
                  <a:schemeClr val="bg1"/>
                </a:solidFill>
                <a:latin typeface="Segoe UI" panose="020B0502040204020203" pitchFamily="34" charset="0"/>
                <a:cs typeface="Segoe UI" panose="020B0502040204020203" pitchFamily="34" charset="0"/>
              </a:rPr>
              <a:t>Mini </a:t>
            </a:r>
            <a:r>
              <a:rPr lang="en-US" sz="3200" b="1" dirty="0" smtClean="0">
                <a:solidFill>
                  <a:schemeClr val="bg1"/>
                </a:solidFill>
                <a:latin typeface="Segoe UI" panose="020B0502040204020203" pitchFamily="34" charset="0"/>
                <a:cs typeface="Segoe UI" panose="020B0502040204020203" pitchFamily="34" charset="0"/>
              </a:rPr>
              <a:t>Project</a:t>
            </a:r>
            <a:endParaRPr lang="en-IN" sz="3200" b="1" dirty="0">
              <a:solidFill>
                <a:schemeClr val="bg1"/>
              </a:solidFill>
              <a:latin typeface="Segoe UI" panose="020B0502040204020203" pitchFamily="34" charset="0"/>
              <a:cs typeface="Segoe UI" panose="020B0502040204020203" pitchFamily="34" charset="0"/>
            </a:endParaRPr>
          </a:p>
        </p:txBody>
      </p:sp>
      <p:sp>
        <p:nvSpPr>
          <p:cNvPr id="4" name="Rectangle 3"/>
          <p:cNvSpPr/>
          <p:nvPr/>
        </p:nvSpPr>
        <p:spPr>
          <a:xfrm>
            <a:off x="178638" y="1049335"/>
            <a:ext cx="11767127" cy="5461110"/>
          </a:xfrm>
          <a:prstGeom prst="rect">
            <a:avLst/>
          </a:prstGeom>
          <a:ln>
            <a:solidFill>
              <a:srgbClr val="C00000"/>
            </a:solidFill>
          </a:ln>
        </p:spPr>
        <p:txBody>
          <a:bodyPr wrap="square">
            <a:spAutoFit/>
          </a:bodyPr>
          <a:lstStyle/>
          <a:p>
            <a:pPr marL="342900" lvl="0" indent="-342900">
              <a:lnSpc>
                <a:spcPct val="107000"/>
              </a:lnSpc>
              <a:spcAft>
                <a:spcPts val="800"/>
              </a:spcAft>
              <a:buFont typeface="+mj-lt"/>
              <a:buAutoNum type="arabicPeriod" startAt="7"/>
              <a:tabLst>
                <a:tab pos="457200" algn="l"/>
              </a:tabLst>
            </a:pPr>
            <a:r>
              <a:rPr lang="en-IN" b="1" dirty="0" smtClean="0">
                <a:latin typeface="Segoe UI" panose="020B0502040204020203" pitchFamily="34" charset="0"/>
                <a:ea typeface="Calibri" panose="020F0502020204030204" pitchFamily="34" charset="0"/>
                <a:cs typeface="Segoe UI" panose="020B0502040204020203" pitchFamily="34" charset="0"/>
              </a:rPr>
              <a:t>Freeze </a:t>
            </a:r>
            <a:r>
              <a:rPr lang="en-IN" b="1" dirty="0">
                <a:latin typeface="Segoe UI" panose="020B0502040204020203" pitchFamily="34" charset="0"/>
                <a:ea typeface="Calibri" panose="020F0502020204030204" pitchFamily="34" charset="0"/>
                <a:cs typeface="Segoe UI" panose="020B0502040204020203" pitchFamily="34" charset="0"/>
              </a:rPr>
              <a:t>the Configured Container as an Image</a:t>
            </a:r>
            <a:r>
              <a:rPr lang="en-IN" dirty="0">
                <a:latin typeface="Segoe UI" panose="020B0502040204020203" pitchFamily="34" charset="0"/>
                <a:ea typeface="Calibri" panose="020F0502020204030204" pitchFamily="34" charset="0"/>
                <a:cs typeface="Segoe UI" panose="020B0502040204020203" pitchFamily="34" charset="0"/>
              </a:rPr>
              <a:t>:</a:t>
            </a:r>
            <a:br>
              <a:rPr lang="en-IN" dirty="0">
                <a:latin typeface="Segoe UI" panose="020B0502040204020203" pitchFamily="34" charset="0"/>
                <a:ea typeface="Calibri" panose="020F0502020204030204" pitchFamily="34" charset="0"/>
                <a:cs typeface="Segoe UI" panose="020B0502040204020203" pitchFamily="34" charset="0"/>
              </a:rPr>
            </a:br>
            <a:r>
              <a:rPr lang="en-IN" dirty="0">
                <a:latin typeface="Segoe UI" panose="020B0502040204020203" pitchFamily="34" charset="0"/>
                <a:ea typeface="Calibri" panose="020F0502020204030204" pitchFamily="34" charset="0"/>
                <a:cs typeface="Segoe UI" panose="020B0502040204020203" pitchFamily="34" charset="0"/>
              </a:rPr>
              <a:t>From the host system, commit the changes to the running container to create a reusable Docker image: </a:t>
            </a:r>
            <a:r>
              <a:rPr lang="en-IN" b="1" dirty="0" err="1">
                <a:latin typeface="Segoe UI" panose="020B0502040204020203" pitchFamily="34" charset="0"/>
                <a:ea typeface="Calibri" panose="020F0502020204030204" pitchFamily="34" charset="0"/>
                <a:cs typeface="Segoe UI" panose="020B0502040204020203" pitchFamily="34" charset="0"/>
              </a:rPr>
              <a:t>docker</a:t>
            </a:r>
            <a:r>
              <a:rPr lang="en-IN" b="1" dirty="0">
                <a:latin typeface="Segoe UI" panose="020B0502040204020203" pitchFamily="34" charset="0"/>
                <a:ea typeface="Calibri" panose="020F0502020204030204" pitchFamily="34" charset="0"/>
                <a:cs typeface="Segoe UI" panose="020B0502040204020203" pitchFamily="34" charset="0"/>
              </a:rPr>
              <a:t> commit &lt;</a:t>
            </a:r>
            <a:r>
              <a:rPr lang="en-IN" b="1" dirty="0" err="1">
                <a:latin typeface="Segoe UI" panose="020B0502040204020203" pitchFamily="34" charset="0"/>
                <a:ea typeface="Calibri" panose="020F0502020204030204" pitchFamily="34" charset="0"/>
                <a:cs typeface="Segoe UI" panose="020B0502040204020203" pitchFamily="34" charset="0"/>
              </a:rPr>
              <a:t>container_id</a:t>
            </a:r>
            <a:r>
              <a:rPr lang="en-IN" b="1" dirty="0">
                <a:latin typeface="Segoe UI" panose="020B0502040204020203" pitchFamily="34" charset="0"/>
                <a:ea typeface="Calibri" panose="020F0502020204030204" pitchFamily="34" charset="0"/>
                <a:cs typeface="Segoe UI" panose="020B0502040204020203" pitchFamily="34" charset="0"/>
              </a:rPr>
              <a:t>&gt; </a:t>
            </a:r>
            <a:r>
              <a:rPr lang="en-IN" b="1" dirty="0" err="1">
                <a:latin typeface="Segoe UI" panose="020B0502040204020203" pitchFamily="34" charset="0"/>
                <a:ea typeface="Calibri" panose="020F0502020204030204" pitchFamily="34" charset="0"/>
                <a:cs typeface="Segoe UI" panose="020B0502040204020203" pitchFamily="34" charset="0"/>
              </a:rPr>
              <a:t>mini_proj</a:t>
            </a:r>
            <a:endParaRPr lang="en-IN" b="1" dirty="0">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b="1" dirty="0">
                <a:latin typeface="Segoe UI" panose="020B0502040204020203" pitchFamily="34" charset="0"/>
                <a:ea typeface="Calibri" panose="020F0502020204030204" pitchFamily="34" charset="0"/>
                <a:cs typeface="Segoe UI" panose="020B0502040204020203" pitchFamily="34" charset="0"/>
              </a:rPr>
              <a:t>Run and Configure Development, Testing, and Deployment Containers:</a:t>
            </a:r>
            <a:endParaRPr lang="en-IN" dirty="0">
              <a:latin typeface="Segoe UI" panose="020B0502040204020203" pitchFamily="34" charset="0"/>
              <a:ea typeface="Calibri" panose="020F0502020204030204" pitchFamily="34" charset="0"/>
              <a:cs typeface="Segoe UI" panose="020B0502040204020203" pitchFamily="34" charset="0"/>
            </a:endParaRPr>
          </a:p>
          <a:p>
            <a:pPr marL="342900" lvl="0" indent="-342900">
              <a:lnSpc>
                <a:spcPct val="107000"/>
              </a:lnSpc>
              <a:spcAft>
                <a:spcPts val="800"/>
              </a:spcAft>
              <a:buFont typeface="+mj-lt"/>
              <a:buAutoNum type="arabicPeriod" startAt="8"/>
              <a:tabLst>
                <a:tab pos="457200" algn="l"/>
              </a:tabLst>
            </a:pPr>
            <a:r>
              <a:rPr lang="en-IN" b="1" dirty="0">
                <a:latin typeface="Segoe UI" panose="020B0502040204020203" pitchFamily="34" charset="0"/>
                <a:ea typeface="Calibri" panose="020F0502020204030204" pitchFamily="34" charset="0"/>
                <a:cs typeface="Segoe UI" panose="020B0502040204020203" pitchFamily="34" charset="0"/>
              </a:rPr>
              <a:t>Run 3 Containers</a:t>
            </a:r>
            <a:r>
              <a:rPr lang="en-IN" dirty="0">
                <a:latin typeface="Segoe UI" panose="020B0502040204020203" pitchFamily="34" charset="0"/>
                <a:ea typeface="Calibri" panose="020F0502020204030204" pitchFamily="34" charset="0"/>
                <a:cs typeface="Segoe UI" panose="020B0502040204020203" pitchFamily="34" charset="0"/>
              </a:rPr>
              <a:t>:</a:t>
            </a:r>
            <a:br>
              <a:rPr lang="en-IN" dirty="0">
                <a:latin typeface="Segoe UI" panose="020B0502040204020203" pitchFamily="34" charset="0"/>
                <a:ea typeface="Calibri" panose="020F0502020204030204" pitchFamily="34" charset="0"/>
                <a:cs typeface="Segoe UI" panose="020B0502040204020203" pitchFamily="34" charset="0"/>
              </a:rPr>
            </a:br>
            <a:r>
              <a:rPr lang="en-IN" dirty="0">
                <a:latin typeface="Segoe UI" panose="020B0502040204020203" pitchFamily="34" charset="0"/>
                <a:ea typeface="Calibri" panose="020F0502020204030204" pitchFamily="34" charset="0"/>
                <a:cs typeface="Segoe UI" panose="020B0502040204020203" pitchFamily="34" charset="0"/>
              </a:rPr>
              <a:t>Use the newly created </a:t>
            </a:r>
            <a:r>
              <a:rPr lang="en-IN" dirty="0" err="1">
                <a:latin typeface="Segoe UI" panose="020B0502040204020203" pitchFamily="34" charset="0"/>
                <a:ea typeface="Calibri" panose="020F0502020204030204" pitchFamily="34" charset="0"/>
                <a:cs typeface="Segoe UI" panose="020B0502040204020203" pitchFamily="34" charset="0"/>
              </a:rPr>
              <a:t>mini_proj</a:t>
            </a:r>
            <a:r>
              <a:rPr lang="en-IN" dirty="0">
                <a:latin typeface="Segoe UI" panose="020B0502040204020203" pitchFamily="34" charset="0"/>
                <a:ea typeface="Calibri" panose="020F0502020204030204" pitchFamily="34" charset="0"/>
                <a:cs typeface="Segoe UI" panose="020B0502040204020203" pitchFamily="34" charset="0"/>
              </a:rPr>
              <a:t> image to start three containers in 3 different terminals with the names dev, test, and deploy and start </a:t>
            </a:r>
            <a:r>
              <a:rPr lang="en-IN" dirty="0" err="1">
                <a:latin typeface="Segoe UI" panose="020B0502040204020203" pitchFamily="34" charset="0"/>
                <a:ea typeface="Calibri" panose="020F0502020204030204" pitchFamily="34" charset="0"/>
                <a:cs typeface="Segoe UI" panose="020B0502040204020203" pitchFamily="34" charset="0"/>
              </a:rPr>
              <a:t>ssh</a:t>
            </a:r>
            <a:r>
              <a:rPr lang="en-IN" dirty="0">
                <a:latin typeface="Segoe UI" panose="020B0502040204020203" pitchFamily="34" charset="0"/>
                <a:ea typeface="Calibri" panose="020F0502020204030204" pitchFamily="34" charset="0"/>
                <a:cs typeface="Segoe UI" panose="020B0502040204020203" pitchFamily="34" charset="0"/>
              </a:rPr>
              <a:t> service:</a:t>
            </a:r>
          </a:p>
          <a:p>
            <a:pPr marL="742950" indent="-285750">
              <a:lnSpc>
                <a:spcPct val="107000"/>
              </a:lnSpc>
              <a:spcAft>
                <a:spcPts val="800"/>
              </a:spcAft>
              <a:buFont typeface="Wingdings" panose="05000000000000000000" pitchFamily="2" charset="2"/>
              <a:buChar char="Ø"/>
            </a:pPr>
            <a:r>
              <a:rPr lang="en-IN" b="1" dirty="0" err="1">
                <a:latin typeface="Segoe UI" panose="020B0502040204020203" pitchFamily="34" charset="0"/>
                <a:ea typeface="Calibri" panose="020F0502020204030204" pitchFamily="34" charset="0"/>
                <a:cs typeface="Segoe UI" panose="020B0502040204020203" pitchFamily="34" charset="0"/>
              </a:rPr>
              <a:t>docker</a:t>
            </a:r>
            <a:r>
              <a:rPr lang="en-IN" b="1" dirty="0">
                <a:latin typeface="Segoe UI" panose="020B0502040204020203" pitchFamily="34" charset="0"/>
                <a:ea typeface="Calibri" panose="020F0502020204030204" pitchFamily="34" charset="0"/>
                <a:cs typeface="Segoe UI" panose="020B0502040204020203" pitchFamily="34" charset="0"/>
              </a:rPr>
              <a:t> run -it --name dev </a:t>
            </a:r>
            <a:r>
              <a:rPr lang="en-IN" b="1" dirty="0" err="1">
                <a:latin typeface="Segoe UI" panose="020B0502040204020203" pitchFamily="34" charset="0"/>
                <a:ea typeface="Calibri" panose="020F0502020204030204" pitchFamily="34" charset="0"/>
                <a:cs typeface="Segoe UI" panose="020B0502040204020203" pitchFamily="34" charset="0"/>
              </a:rPr>
              <a:t>mini_proj</a:t>
            </a:r>
            <a:r>
              <a:rPr lang="en-IN" b="1" dirty="0">
                <a:latin typeface="Segoe UI" panose="020B0502040204020203" pitchFamily="34" charset="0"/>
                <a:ea typeface="Calibri" panose="020F0502020204030204" pitchFamily="34" charset="0"/>
                <a:cs typeface="Segoe UI" panose="020B0502040204020203" pitchFamily="34" charset="0"/>
              </a:rPr>
              <a:t> /bin/bash</a:t>
            </a:r>
          </a:p>
          <a:p>
            <a:pPr marL="742950" indent="-285750">
              <a:lnSpc>
                <a:spcPct val="107000"/>
              </a:lnSpc>
              <a:spcAft>
                <a:spcPts val="800"/>
              </a:spcAft>
              <a:buFont typeface="Wingdings" panose="05000000000000000000" pitchFamily="2" charset="2"/>
              <a:buChar char="Ø"/>
            </a:pPr>
            <a:r>
              <a:rPr lang="en-IN" b="1" dirty="0" err="1">
                <a:latin typeface="Segoe UI" panose="020B0502040204020203" pitchFamily="34" charset="0"/>
                <a:ea typeface="Calibri" panose="020F0502020204030204" pitchFamily="34" charset="0"/>
                <a:cs typeface="Segoe UI" panose="020B0502040204020203" pitchFamily="34" charset="0"/>
              </a:rPr>
              <a:t>docker</a:t>
            </a:r>
            <a:r>
              <a:rPr lang="en-IN" b="1" dirty="0">
                <a:latin typeface="Segoe UI" panose="020B0502040204020203" pitchFamily="34" charset="0"/>
                <a:ea typeface="Calibri" panose="020F0502020204030204" pitchFamily="34" charset="0"/>
                <a:cs typeface="Segoe UI" panose="020B0502040204020203" pitchFamily="34" charset="0"/>
              </a:rPr>
              <a:t> run -it --name test </a:t>
            </a:r>
            <a:r>
              <a:rPr lang="en-IN" b="1" dirty="0" err="1">
                <a:latin typeface="Segoe UI" panose="020B0502040204020203" pitchFamily="34" charset="0"/>
                <a:ea typeface="Calibri" panose="020F0502020204030204" pitchFamily="34" charset="0"/>
                <a:cs typeface="Segoe UI" panose="020B0502040204020203" pitchFamily="34" charset="0"/>
              </a:rPr>
              <a:t>mini_proj</a:t>
            </a:r>
            <a:r>
              <a:rPr lang="en-IN" b="1" dirty="0">
                <a:latin typeface="Segoe UI" panose="020B0502040204020203" pitchFamily="34" charset="0"/>
                <a:ea typeface="Calibri" panose="020F0502020204030204" pitchFamily="34" charset="0"/>
                <a:cs typeface="Segoe UI" panose="020B0502040204020203" pitchFamily="34" charset="0"/>
              </a:rPr>
              <a:t> /bin/bash</a:t>
            </a:r>
          </a:p>
          <a:p>
            <a:pPr marL="742950" indent="-285750">
              <a:lnSpc>
                <a:spcPct val="107000"/>
              </a:lnSpc>
              <a:spcAft>
                <a:spcPts val="800"/>
              </a:spcAft>
              <a:buFont typeface="Wingdings" panose="05000000000000000000" pitchFamily="2" charset="2"/>
              <a:buChar char="Ø"/>
            </a:pPr>
            <a:r>
              <a:rPr lang="en-IN" b="1" dirty="0" err="1">
                <a:latin typeface="Segoe UI" panose="020B0502040204020203" pitchFamily="34" charset="0"/>
                <a:ea typeface="Calibri" panose="020F0502020204030204" pitchFamily="34" charset="0"/>
                <a:cs typeface="Segoe UI" panose="020B0502040204020203" pitchFamily="34" charset="0"/>
              </a:rPr>
              <a:t>docker</a:t>
            </a:r>
            <a:r>
              <a:rPr lang="en-IN" b="1" dirty="0">
                <a:latin typeface="Segoe UI" panose="020B0502040204020203" pitchFamily="34" charset="0"/>
                <a:ea typeface="Calibri" panose="020F0502020204030204" pitchFamily="34" charset="0"/>
                <a:cs typeface="Segoe UI" panose="020B0502040204020203" pitchFamily="34" charset="0"/>
              </a:rPr>
              <a:t> run -it --name deploy </a:t>
            </a:r>
            <a:r>
              <a:rPr lang="en-IN" b="1" dirty="0" err="1">
                <a:latin typeface="Segoe UI" panose="020B0502040204020203" pitchFamily="34" charset="0"/>
                <a:ea typeface="Calibri" panose="020F0502020204030204" pitchFamily="34" charset="0"/>
                <a:cs typeface="Segoe UI" panose="020B0502040204020203" pitchFamily="34" charset="0"/>
              </a:rPr>
              <a:t>mini_proj</a:t>
            </a:r>
            <a:r>
              <a:rPr lang="en-IN" b="1" dirty="0">
                <a:latin typeface="Segoe UI" panose="020B0502040204020203" pitchFamily="34" charset="0"/>
                <a:ea typeface="Calibri" panose="020F0502020204030204" pitchFamily="34" charset="0"/>
                <a:cs typeface="Segoe UI" panose="020B0502040204020203" pitchFamily="34" charset="0"/>
              </a:rPr>
              <a:t> /bin/bash</a:t>
            </a:r>
          </a:p>
          <a:p>
            <a:pPr marL="228600" lvl="0" indent="-228600">
              <a:lnSpc>
                <a:spcPct val="107000"/>
              </a:lnSpc>
              <a:spcAft>
                <a:spcPts val="800"/>
              </a:spcAft>
              <a:buFont typeface="+mj-lt"/>
              <a:buAutoNum type="arabicPeriod" startAt="9"/>
              <a:tabLst>
                <a:tab pos="457200" algn="l"/>
              </a:tabLst>
            </a:pPr>
            <a:r>
              <a:rPr lang="en-IN" b="1" dirty="0">
                <a:latin typeface="Segoe UI" panose="020B0502040204020203" pitchFamily="34" charset="0"/>
                <a:ea typeface="Calibri" panose="020F0502020204030204" pitchFamily="34" charset="0"/>
                <a:cs typeface="Segoe UI" panose="020B0502040204020203" pitchFamily="34" charset="0"/>
              </a:rPr>
              <a:t>Get IP Addresses</a:t>
            </a:r>
            <a:r>
              <a:rPr lang="en-IN" dirty="0" smtClean="0">
                <a:latin typeface="Segoe UI" panose="020B0502040204020203" pitchFamily="34" charset="0"/>
                <a:ea typeface="Calibri" panose="020F0502020204030204" pitchFamily="34" charset="0"/>
                <a:cs typeface="Segoe UI" panose="020B0502040204020203" pitchFamily="34" charset="0"/>
              </a:rPr>
              <a:t>: Retrieve </a:t>
            </a:r>
            <a:r>
              <a:rPr lang="en-IN" dirty="0">
                <a:latin typeface="Segoe UI" panose="020B0502040204020203" pitchFamily="34" charset="0"/>
                <a:ea typeface="Calibri" panose="020F0502020204030204" pitchFamily="34" charset="0"/>
                <a:cs typeface="Segoe UI" panose="020B0502040204020203" pitchFamily="34" charset="0"/>
              </a:rPr>
              <a:t>the IP addresses of the dev, test, and deploy containers:</a:t>
            </a:r>
          </a:p>
          <a:p>
            <a:pPr>
              <a:lnSpc>
                <a:spcPct val="107000"/>
              </a:lnSpc>
              <a:spcAft>
                <a:spcPts val="800"/>
              </a:spcAft>
            </a:pPr>
            <a:endParaRPr lang="en-IN" b="1" dirty="0" smtClean="0">
              <a:latin typeface="Segoe UI" panose="020B0502040204020203" pitchFamily="34" charset="0"/>
              <a:ea typeface="Calibri" panose="020F0502020204030204" pitchFamily="34" charset="0"/>
              <a:cs typeface="Segoe UI" panose="020B0502040204020203" pitchFamily="34" charset="0"/>
            </a:endParaRPr>
          </a:p>
          <a:p>
            <a:pPr>
              <a:lnSpc>
                <a:spcPct val="107000"/>
              </a:lnSpc>
              <a:spcAft>
                <a:spcPts val="800"/>
              </a:spcAft>
            </a:pPr>
            <a:r>
              <a:rPr lang="en-IN" b="1" dirty="0" smtClean="0">
                <a:latin typeface="Segoe UI" panose="020B0502040204020203" pitchFamily="34" charset="0"/>
                <a:ea typeface="Calibri" panose="020F0502020204030204" pitchFamily="34" charset="0"/>
                <a:cs typeface="Segoe UI" panose="020B0502040204020203" pitchFamily="34" charset="0"/>
              </a:rPr>
              <a:t>Next </a:t>
            </a:r>
            <a:r>
              <a:rPr lang="en-IN" b="1" dirty="0">
                <a:latin typeface="Segoe UI" panose="020B0502040204020203" pitchFamily="34" charset="0"/>
                <a:ea typeface="Calibri" panose="020F0502020204030204" pitchFamily="34" charset="0"/>
                <a:cs typeface="Segoe UI" panose="020B0502040204020203" pitchFamily="34" charset="0"/>
              </a:rPr>
              <a:t>Step</a:t>
            </a:r>
            <a:r>
              <a:rPr lang="en-IN" b="1" dirty="0" smtClean="0">
                <a:latin typeface="Segoe UI" panose="020B0502040204020203" pitchFamily="34" charset="0"/>
                <a:ea typeface="Calibri" panose="020F0502020204030204" pitchFamily="34" charset="0"/>
                <a:cs typeface="Segoe UI" panose="020B0502040204020203" pitchFamily="34" charset="0"/>
              </a:rPr>
              <a:t>: </a:t>
            </a:r>
            <a:r>
              <a:rPr lang="en-IN" dirty="0" smtClean="0">
                <a:latin typeface="Segoe UI" panose="020B0502040204020203" pitchFamily="34" charset="0"/>
                <a:ea typeface="Calibri" panose="020F0502020204030204" pitchFamily="34" charset="0"/>
                <a:cs typeface="Segoe UI" panose="020B0502040204020203" pitchFamily="34" charset="0"/>
              </a:rPr>
              <a:t>Use </a:t>
            </a:r>
            <a:r>
              <a:rPr lang="en-IN" dirty="0">
                <a:latin typeface="Segoe UI" panose="020B0502040204020203" pitchFamily="34" charset="0"/>
                <a:ea typeface="Calibri" panose="020F0502020204030204" pitchFamily="34" charset="0"/>
                <a:cs typeface="Segoe UI" panose="020B0502040204020203" pitchFamily="34" charset="0"/>
              </a:rPr>
              <a:t>the retrieved IP addresses to write an inventory.ini file for the Ansible playbooks to communicate with these containers. This inventory file should categorize the containers as development, testing, and deployment targets.</a:t>
            </a:r>
            <a:endParaRPr lang="en-IN" dirty="0">
              <a:effectLst/>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2535094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9568873" cy="584775"/>
          </a:xfrm>
          <a:prstGeom prst="rect">
            <a:avLst/>
          </a:prstGeom>
          <a:noFill/>
        </p:spPr>
        <p:txBody>
          <a:bodyPr wrap="square" rtlCol="0">
            <a:spAutoFit/>
          </a:bodyPr>
          <a:lstStyle/>
          <a:p>
            <a:r>
              <a:rPr lang="en-US" sz="3200" b="1" dirty="0" smtClean="0">
                <a:solidFill>
                  <a:schemeClr val="bg1"/>
                </a:solidFill>
                <a:latin typeface="Segoe UI" panose="020B0502040204020203" pitchFamily="34" charset="0"/>
                <a:cs typeface="Segoe UI" panose="020B0502040204020203" pitchFamily="34" charset="0"/>
              </a:rPr>
              <a:t>Q1. Ansible </a:t>
            </a:r>
            <a:r>
              <a:rPr lang="en-US" sz="3200" b="1" dirty="0">
                <a:solidFill>
                  <a:schemeClr val="bg1"/>
                </a:solidFill>
                <a:latin typeface="Segoe UI" panose="020B0502040204020203" pitchFamily="34" charset="0"/>
                <a:cs typeface="Segoe UI" panose="020B0502040204020203" pitchFamily="34" charset="0"/>
              </a:rPr>
              <a:t>Installation</a:t>
            </a:r>
          </a:p>
        </p:txBody>
      </p:sp>
      <p:sp>
        <p:nvSpPr>
          <p:cNvPr id="8" name="Rectangle 7"/>
          <p:cNvSpPr/>
          <p:nvPr/>
        </p:nvSpPr>
        <p:spPr>
          <a:xfrm>
            <a:off x="281057" y="949733"/>
            <a:ext cx="11227452" cy="3600986"/>
          </a:xfrm>
          <a:prstGeom prst="rect">
            <a:avLst/>
          </a:prstGeom>
        </p:spPr>
        <p:txBody>
          <a:bodyPr wrap="square">
            <a:spAutoFit/>
          </a:bodyPr>
          <a:lstStyle/>
          <a:p>
            <a:pPr marL="342900" indent="-342900">
              <a:lnSpc>
                <a:spcPct val="150000"/>
              </a:lnSpc>
              <a:buFont typeface="Wingdings" panose="05000000000000000000" pitchFamily="2" charset="2"/>
              <a:buChar char="v"/>
            </a:pPr>
            <a:r>
              <a:rPr lang="en-IN" sz="2000" b="1" dirty="0">
                <a:solidFill>
                  <a:srgbClr val="4472C4">
                    <a:lumMod val="50000"/>
                  </a:srgbClr>
                </a:solidFill>
                <a:latin typeface="Segoe UI" panose="020B0502040204020203" pitchFamily="34" charset="0"/>
                <a:ea typeface="Calibri" panose="020F0502020204030204" pitchFamily="34" charset="0"/>
                <a:cs typeface="Segoe UI" panose="020B0502040204020203" pitchFamily="34" charset="0"/>
                <a:sym typeface="Arial"/>
              </a:rPr>
              <a:t>Steps to install Ansible on an Ubuntu system:</a:t>
            </a:r>
          </a:p>
          <a:p>
            <a:pPr marL="342900" indent="-342900">
              <a:lnSpc>
                <a:spcPct val="150000"/>
              </a:lnSpc>
              <a:buFont typeface="+mj-lt"/>
              <a:buAutoNum type="arabicPeriod"/>
              <a:tabLst>
                <a:tab pos="228600" algn="l"/>
              </a:tabLst>
            </a:pPr>
            <a:r>
              <a:rPr lang="en-IN" sz="1900" dirty="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Update the </a:t>
            </a:r>
            <a:r>
              <a:rPr lang="en-IN" sz="1900" dirty="0" smtClean="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System: Command </a:t>
            </a:r>
            <a:r>
              <a:rPr lang="en-IN" sz="1900" dirty="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to update your package index: </a:t>
            </a:r>
            <a:r>
              <a:rPr lang="en-IN" sz="1900" b="1" dirty="0" err="1">
                <a:solidFill>
                  <a:srgbClr val="FF0000"/>
                </a:solidFill>
                <a:latin typeface="Segoe UI" panose="020B0502040204020203" pitchFamily="34" charset="0"/>
                <a:ea typeface="Calibri" panose="020F0502020204030204" pitchFamily="34" charset="0"/>
                <a:cs typeface="Segoe UI" panose="020B0502040204020203" pitchFamily="34" charset="0"/>
                <a:sym typeface="Arial"/>
              </a:rPr>
              <a:t>sudo</a:t>
            </a:r>
            <a:r>
              <a:rPr lang="en-IN" sz="1900" b="1" dirty="0">
                <a:solidFill>
                  <a:srgbClr val="FF0000"/>
                </a:solidFill>
                <a:latin typeface="Segoe UI" panose="020B0502040204020203" pitchFamily="34" charset="0"/>
                <a:ea typeface="Calibri" panose="020F0502020204030204" pitchFamily="34" charset="0"/>
                <a:cs typeface="Segoe UI" panose="020B0502040204020203" pitchFamily="34" charset="0"/>
                <a:sym typeface="Arial"/>
              </a:rPr>
              <a:t> apt update</a:t>
            </a:r>
            <a:endParaRPr lang="en-IN" sz="1900" dirty="0">
              <a:solidFill>
                <a:srgbClr val="FF0000"/>
              </a:solidFill>
              <a:latin typeface="Segoe UI" panose="020B0502040204020203" pitchFamily="34" charset="0"/>
              <a:ea typeface="Calibri" panose="020F0502020204030204" pitchFamily="34" charset="0"/>
              <a:cs typeface="Segoe UI" panose="020B0502040204020203" pitchFamily="34" charset="0"/>
              <a:sym typeface="Arial"/>
            </a:endParaRPr>
          </a:p>
          <a:p>
            <a:pPr marL="342900" indent="-342900">
              <a:lnSpc>
                <a:spcPct val="150000"/>
              </a:lnSpc>
              <a:buFont typeface="+mj-lt"/>
              <a:buAutoNum type="arabicPeriod"/>
              <a:tabLst>
                <a:tab pos="228600" algn="l"/>
              </a:tabLst>
            </a:pPr>
            <a:r>
              <a:rPr lang="en-IN" sz="1900" dirty="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Install Required Package: Install the software-properties-common package, which is needed to manage PPAs: </a:t>
            </a:r>
            <a:r>
              <a:rPr lang="en-IN" sz="1900" b="1" dirty="0" err="1">
                <a:solidFill>
                  <a:srgbClr val="FF0000"/>
                </a:solidFill>
                <a:latin typeface="Segoe UI" panose="020B0502040204020203" pitchFamily="34" charset="0"/>
                <a:ea typeface="Calibri" panose="020F0502020204030204" pitchFamily="34" charset="0"/>
                <a:cs typeface="Segoe UI" panose="020B0502040204020203" pitchFamily="34" charset="0"/>
                <a:sym typeface="Arial"/>
              </a:rPr>
              <a:t>sudo</a:t>
            </a:r>
            <a:r>
              <a:rPr lang="en-IN" sz="1900" b="1" dirty="0">
                <a:solidFill>
                  <a:srgbClr val="FF0000"/>
                </a:solidFill>
                <a:latin typeface="Segoe UI" panose="020B0502040204020203" pitchFamily="34" charset="0"/>
                <a:ea typeface="Calibri" panose="020F0502020204030204" pitchFamily="34" charset="0"/>
                <a:cs typeface="Segoe UI" panose="020B0502040204020203" pitchFamily="34" charset="0"/>
                <a:sym typeface="Arial"/>
              </a:rPr>
              <a:t> apt install software-properties-common</a:t>
            </a:r>
            <a:endParaRPr lang="en-IN" sz="1900" dirty="0">
              <a:solidFill>
                <a:srgbClr val="FF0000"/>
              </a:solidFill>
              <a:latin typeface="Segoe UI" panose="020B0502040204020203" pitchFamily="34" charset="0"/>
              <a:ea typeface="Calibri" panose="020F0502020204030204" pitchFamily="34" charset="0"/>
              <a:cs typeface="Segoe UI" panose="020B0502040204020203" pitchFamily="34" charset="0"/>
              <a:sym typeface="Arial"/>
            </a:endParaRPr>
          </a:p>
          <a:p>
            <a:pPr marL="342900" indent="-342900">
              <a:lnSpc>
                <a:spcPct val="150000"/>
              </a:lnSpc>
              <a:buFont typeface="+mj-lt"/>
              <a:buAutoNum type="arabicPeriod"/>
              <a:tabLst>
                <a:tab pos="228600" algn="l"/>
              </a:tabLst>
            </a:pPr>
            <a:r>
              <a:rPr lang="en-IN" sz="1900" dirty="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Add Ansible PPA: Add the official Ansible PPA (Personal Package Archive) to your system's repository list: </a:t>
            </a:r>
            <a:r>
              <a:rPr lang="en-IN" sz="1900" b="1" dirty="0" err="1">
                <a:solidFill>
                  <a:srgbClr val="FF0000"/>
                </a:solidFill>
                <a:latin typeface="Segoe UI" panose="020B0502040204020203" pitchFamily="34" charset="0"/>
                <a:ea typeface="Calibri" panose="020F0502020204030204" pitchFamily="34" charset="0"/>
                <a:cs typeface="Segoe UI" panose="020B0502040204020203" pitchFamily="34" charset="0"/>
                <a:sym typeface="Arial"/>
              </a:rPr>
              <a:t>sudo</a:t>
            </a:r>
            <a:r>
              <a:rPr lang="en-IN" sz="1900" b="1" dirty="0">
                <a:solidFill>
                  <a:srgbClr val="FF0000"/>
                </a:solidFill>
                <a:latin typeface="Segoe UI" panose="020B0502040204020203" pitchFamily="34" charset="0"/>
                <a:ea typeface="Calibri" panose="020F0502020204030204" pitchFamily="34" charset="0"/>
                <a:cs typeface="Segoe UI" panose="020B0502040204020203" pitchFamily="34" charset="0"/>
                <a:sym typeface="Arial"/>
              </a:rPr>
              <a:t> add-apt-repository --yes --update </a:t>
            </a:r>
            <a:r>
              <a:rPr lang="en-IN" sz="1900" b="1" dirty="0" err="1">
                <a:solidFill>
                  <a:srgbClr val="FF0000"/>
                </a:solidFill>
                <a:latin typeface="Segoe UI" panose="020B0502040204020203" pitchFamily="34" charset="0"/>
                <a:ea typeface="Calibri" panose="020F0502020204030204" pitchFamily="34" charset="0"/>
                <a:cs typeface="Segoe UI" panose="020B0502040204020203" pitchFamily="34" charset="0"/>
                <a:sym typeface="Arial"/>
              </a:rPr>
              <a:t>ppa:ansible</a:t>
            </a:r>
            <a:r>
              <a:rPr lang="en-IN" sz="1900" b="1" dirty="0">
                <a:solidFill>
                  <a:srgbClr val="FF0000"/>
                </a:solidFill>
                <a:latin typeface="Segoe UI" panose="020B0502040204020203" pitchFamily="34" charset="0"/>
                <a:ea typeface="Calibri" panose="020F0502020204030204" pitchFamily="34" charset="0"/>
                <a:cs typeface="Segoe UI" panose="020B0502040204020203" pitchFamily="34" charset="0"/>
                <a:sym typeface="Arial"/>
              </a:rPr>
              <a:t>/</a:t>
            </a:r>
            <a:r>
              <a:rPr lang="en-IN" sz="1900" b="1" dirty="0" err="1">
                <a:solidFill>
                  <a:srgbClr val="FF0000"/>
                </a:solidFill>
                <a:latin typeface="Segoe UI" panose="020B0502040204020203" pitchFamily="34" charset="0"/>
                <a:ea typeface="Calibri" panose="020F0502020204030204" pitchFamily="34" charset="0"/>
                <a:cs typeface="Segoe UI" panose="020B0502040204020203" pitchFamily="34" charset="0"/>
                <a:sym typeface="Arial"/>
              </a:rPr>
              <a:t>ansible</a:t>
            </a:r>
            <a:endParaRPr lang="en-IN" sz="1900" dirty="0">
              <a:solidFill>
                <a:srgbClr val="FF0000"/>
              </a:solidFill>
              <a:latin typeface="Segoe UI" panose="020B0502040204020203" pitchFamily="34" charset="0"/>
              <a:ea typeface="Calibri" panose="020F0502020204030204" pitchFamily="34" charset="0"/>
              <a:cs typeface="Segoe UI" panose="020B0502040204020203" pitchFamily="34" charset="0"/>
              <a:sym typeface="Arial"/>
            </a:endParaRPr>
          </a:p>
          <a:p>
            <a:pPr marL="342900" indent="-342900">
              <a:lnSpc>
                <a:spcPct val="150000"/>
              </a:lnSpc>
              <a:buFont typeface="+mj-lt"/>
              <a:buAutoNum type="arabicPeriod"/>
              <a:tabLst>
                <a:tab pos="228600" algn="l"/>
              </a:tabLst>
            </a:pPr>
            <a:r>
              <a:rPr lang="en-IN" sz="1900" dirty="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Install Ansible: Install Ansible using the following command: </a:t>
            </a:r>
            <a:r>
              <a:rPr lang="en-IN" sz="1900" b="1" dirty="0" err="1">
                <a:solidFill>
                  <a:srgbClr val="FF0000"/>
                </a:solidFill>
                <a:latin typeface="Segoe UI" panose="020B0502040204020203" pitchFamily="34" charset="0"/>
                <a:ea typeface="Calibri" panose="020F0502020204030204" pitchFamily="34" charset="0"/>
                <a:cs typeface="Segoe UI" panose="020B0502040204020203" pitchFamily="34" charset="0"/>
                <a:sym typeface="Arial"/>
              </a:rPr>
              <a:t>sudo</a:t>
            </a:r>
            <a:r>
              <a:rPr lang="en-IN" sz="1900" b="1" dirty="0">
                <a:solidFill>
                  <a:srgbClr val="FF0000"/>
                </a:solidFill>
                <a:latin typeface="Segoe UI" panose="020B0502040204020203" pitchFamily="34" charset="0"/>
                <a:ea typeface="Calibri" panose="020F0502020204030204" pitchFamily="34" charset="0"/>
                <a:cs typeface="Segoe UI" panose="020B0502040204020203" pitchFamily="34" charset="0"/>
                <a:sym typeface="Arial"/>
              </a:rPr>
              <a:t> apt install </a:t>
            </a:r>
            <a:r>
              <a:rPr lang="en-IN" sz="1900" b="1" dirty="0" err="1">
                <a:solidFill>
                  <a:srgbClr val="FF0000"/>
                </a:solidFill>
                <a:latin typeface="Segoe UI" panose="020B0502040204020203" pitchFamily="34" charset="0"/>
                <a:ea typeface="Calibri" panose="020F0502020204030204" pitchFamily="34" charset="0"/>
                <a:cs typeface="Segoe UI" panose="020B0502040204020203" pitchFamily="34" charset="0"/>
                <a:sym typeface="Arial"/>
              </a:rPr>
              <a:t>ansible</a:t>
            </a:r>
            <a:endParaRPr lang="en-IN" sz="1900" dirty="0">
              <a:solidFill>
                <a:srgbClr val="FF0000"/>
              </a:solidFill>
              <a:latin typeface="Segoe UI" panose="020B0502040204020203" pitchFamily="34" charset="0"/>
              <a:ea typeface="Calibri" panose="020F0502020204030204" pitchFamily="34" charset="0"/>
              <a:cs typeface="Segoe UI" panose="020B0502040204020203" pitchFamily="34" charset="0"/>
              <a:sym typeface="Arial"/>
            </a:endParaRPr>
          </a:p>
          <a:p>
            <a:pPr marL="342900" indent="-342900">
              <a:lnSpc>
                <a:spcPct val="150000"/>
              </a:lnSpc>
              <a:buFont typeface="+mj-lt"/>
              <a:buAutoNum type="arabicPeriod"/>
              <a:tabLst>
                <a:tab pos="228600" algn="l"/>
              </a:tabLst>
            </a:pPr>
            <a:r>
              <a:rPr lang="en-IN" sz="1900" dirty="0">
                <a:solidFill>
                  <a:prstClr val="black"/>
                </a:solidFill>
                <a:latin typeface="Segoe UI" panose="020B0502040204020203" pitchFamily="34" charset="0"/>
                <a:ea typeface="Calibri" panose="020F0502020204030204" pitchFamily="34" charset="0"/>
                <a:cs typeface="Segoe UI" panose="020B0502040204020203" pitchFamily="34" charset="0"/>
                <a:sym typeface="Arial"/>
              </a:rPr>
              <a:t>Verify the Installation: Check the Ansible version to confirm the installation: </a:t>
            </a:r>
            <a:r>
              <a:rPr lang="en-IN" sz="1900" b="1" dirty="0" err="1">
                <a:solidFill>
                  <a:srgbClr val="FF0000"/>
                </a:solidFill>
                <a:latin typeface="Segoe UI" panose="020B0502040204020203" pitchFamily="34" charset="0"/>
                <a:ea typeface="Calibri" panose="020F0502020204030204" pitchFamily="34" charset="0"/>
                <a:cs typeface="Segoe UI" panose="020B0502040204020203" pitchFamily="34" charset="0"/>
                <a:sym typeface="Arial"/>
              </a:rPr>
              <a:t>ansible</a:t>
            </a:r>
            <a:r>
              <a:rPr lang="en-IN" sz="1900" b="1" dirty="0">
                <a:solidFill>
                  <a:srgbClr val="FF0000"/>
                </a:solidFill>
                <a:latin typeface="Segoe UI" panose="020B0502040204020203" pitchFamily="34" charset="0"/>
                <a:ea typeface="Calibri" panose="020F0502020204030204" pitchFamily="34" charset="0"/>
                <a:cs typeface="Segoe UI" panose="020B0502040204020203" pitchFamily="34" charset="0"/>
                <a:sym typeface="Arial"/>
              </a:rPr>
              <a:t> --version</a:t>
            </a:r>
            <a:endParaRPr lang="en-IN" sz="1900" dirty="0">
              <a:solidFill>
                <a:srgbClr val="FF0000"/>
              </a:solidFill>
              <a:latin typeface="Segoe UI" panose="020B0502040204020203" pitchFamily="34" charset="0"/>
              <a:ea typeface="Calibri" panose="020F0502020204030204" pitchFamily="34" charset="0"/>
              <a:cs typeface="Segoe UI" panose="020B0502040204020203" pitchFamily="34" charset="0"/>
              <a:sym typeface="Arial"/>
            </a:endParaRPr>
          </a:p>
        </p:txBody>
      </p:sp>
      <p:pic>
        <p:nvPicPr>
          <p:cNvPr id="9" name="Picture 8"/>
          <p:cNvPicPr>
            <a:picLocks noChangeAspect="1"/>
          </p:cNvPicPr>
          <p:nvPr/>
        </p:nvPicPr>
        <p:blipFill>
          <a:blip r:embed="rId3"/>
          <a:stretch>
            <a:fillRect/>
          </a:stretch>
        </p:blipFill>
        <p:spPr>
          <a:xfrm>
            <a:off x="701695" y="4651303"/>
            <a:ext cx="10624171" cy="1998821"/>
          </a:xfrm>
          <a:prstGeom prst="rect">
            <a:avLst/>
          </a:prstGeom>
        </p:spPr>
      </p:pic>
    </p:spTree>
    <p:extLst>
      <p:ext uri="{BB962C8B-B14F-4D97-AF65-F5344CB8AC3E}">
        <p14:creationId xmlns:p14="http://schemas.microsoft.com/office/powerpoint/2010/main" val="16003931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9568873" cy="584775"/>
          </a:xfrm>
          <a:prstGeom prst="rect">
            <a:avLst/>
          </a:prstGeom>
          <a:noFill/>
        </p:spPr>
        <p:txBody>
          <a:bodyPr wrap="square" rtlCol="0">
            <a:spAutoFit/>
          </a:bodyPr>
          <a:lstStyle/>
          <a:p>
            <a:r>
              <a:rPr lang="en-US" sz="3200" b="1" dirty="0">
                <a:solidFill>
                  <a:schemeClr val="bg1"/>
                </a:solidFill>
                <a:latin typeface="Segoe UI" panose="020B0502040204020203" pitchFamily="34" charset="0"/>
                <a:cs typeface="Segoe UI" panose="020B0502040204020203" pitchFamily="34" charset="0"/>
              </a:rPr>
              <a:t>Mini </a:t>
            </a:r>
            <a:r>
              <a:rPr lang="en-US" sz="3200" b="1" dirty="0" smtClean="0">
                <a:solidFill>
                  <a:schemeClr val="bg1"/>
                </a:solidFill>
                <a:latin typeface="Segoe UI" panose="020B0502040204020203" pitchFamily="34" charset="0"/>
                <a:cs typeface="Segoe UI" panose="020B0502040204020203" pitchFamily="34" charset="0"/>
              </a:rPr>
              <a:t>Project</a:t>
            </a:r>
            <a:endParaRPr lang="en-IN" sz="3200" b="1" dirty="0">
              <a:solidFill>
                <a:schemeClr val="bg1"/>
              </a:solidFill>
              <a:latin typeface="Segoe UI" panose="020B0502040204020203" pitchFamily="34" charset="0"/>
              <a:cs typeface="Segoe UI" panose="020B0502040204020203" pitchFamily="34" charset="0"/>
            </a:endParaRPr>
          </a:p>
        </p:txBody>
      </p:sp>
      <p:sp>
        <p:nvSpPr>
          <p:cNvPr id="2" name="Rectangle 1"/>
          <p:cNvSpPr/>
          <p:nvPr/>
        </p:nvSpPr>
        <p:spPr>
          <a:xfrm>
            <a:off x="110837" y="949733"/>
            <a:ext cx="11876948" cy="3416320"/>
          </a:xfrm>
          <a:prstGeom prst="rect">
            <a:avLst/>
          </a:prstGeom>
          <a:ln>
            <a:solidFill>
              <a:srgbClr val="C00000"/>
            </a:solidFill>
          </a:ln>
        </p:spPr>
        <p:txBody>
          <a:bodyPr wrap="square">
            <a:spAutoFit/>
          </a:bodyPr>
          <a:lstStyle/>
          <a:p>
            <a:r>
              <a:rPr lang="en-IN" sz="1600" dirty="0"/>
              <a:t>[</a:t>
            </a:r>
            <a:r>
              <a:rPr lang="en-IN" sz="1600" dirty="0" err="1"/>
              <a:t>myhosts</a:t>
            </a:r>
            <a:r>
              <a:rPr lang="en-IN" sz="1600" dirty="0"/>
              <a:t>]</a:t>
            </a:r>
          </a:p>
          <a:p>
            <a:r>
              <a:rPr lang="en-IN" sz="1600" dirty="0" err="1"/>
              <a:t>dev_container</a:t>
            </a:r>
            <a:r>
              <a:rPr lang="en-IN" sz="1600" dirty="0"/>
              <a:t> </a:t>
            </a:r>
            <a:r>
              <a:rPr lang="en-IN" sz="1600" dirty="0" err="1"/>
              <a:t>ansible_host</a:t>
            </a:r>
            <a:r>
              <a:rPr lang="en-IN" sz="1600" dirty="0"/>
              <a:t>=172.17.0.2 </a:t>
            </a:r>
            <a:r>
              <a:rPr lang="en-IN" sz="1600" dirty="0" err="1"/>
              <a:t>ansible_ssh_user</a:t>
            </a:r>
            <a:r>
              <a:rPr lang="en-IN" sz="1600" dirty="0"/>
              <a:t>=root </a:t>
            </a:r>
            <a:r>
              <a:rPr lang="en-IN" sz="1600" dirty="0" err="1"/>
              <a:t>ansible_ssh_pass</a:t>
            </a:r>
            <a:r>
              <a:rPr lang="en-IN" sz="1600" dirty="0"/>
              <a:t>=root123 </a:t>
            </a:r>
            <a:r>
              <a:rPr lang="en-IN" sz="1600" dirty="0" err="1"/>
              <a:t>ansible_python_interpreter</a:t>
            </a:r>
            <a:r>
              <a:rPr lang="en-IN" sz="1600" dirty="0"/>
              <a:t>=/</a:t>
            </a:r>
            <a:r>
              <a:rPr lang="en-IN" sz="1600" dirty="0" err="1"/>
              <a:t>usr</a:t>
            </a:r>
            <a:r>
              <a:rPr lang="en-IN" sz="1600" dirty="0"/>
              <a:t>/bin/python3</a:t>
            </a:r>
          </a:p>
          <a:p>
            <a:r>
              <a:rPr lang="en-IN" sz="1600" dirty="0" err="1"/>
              <a:t>test_container</a:t>
            </a:r>
            <a:r>
              <a:rPr lang="en-IN" sz="1600" dirty="0"/>
              <a:t> </a:t>
            </a:r>
            <a:r>
              <a:rPr lang="en-IN" sz="1600" dirty="0" err="1"/>
              <a:t>ansible_host</a:t>
            </a:r>
            <a:r>
              <a:rPr lang="en-IN" sz="1600" dirty="0"/>
              <a:t>=172.17.0.3  </a:t>
            </a:r>
            <a:r>
              <a:rPr lang="en-IN" sz="1600" dirty="0" err="1"/>
              <a:t>ansible_ssh_user</a:t>
            </a:r>
            <a:r>
              <a:rPr lang="en-IN" sz="1600" dirty="0"/>
              <a:t>=root </a:t>
            </a:r>
            <a:r>
              <a:rPr lang="en-IN" sz="1600" dirty="0" err="1"/>
              <a:t>ansible_ssh_pass</a:t>
            </a:r>
            <a:r>
              <a:rPr lang="en-IN" sz="1600" dirty="0"/>
              <a:t>=root123 </a:t>
            </a:r>
            <a:r>
              <a:rPr lang="en-IN" sz="1600" dirty="0" err="1"/>
              <a:t>ansible_python_interpreter</a:t>
            </a:r>
            <a:r>
              <a:rPr lang="en-IN" sz="1600" dirty="0"/>
              <a:t>=/</a:t>
            </a:r>
            <a:r>
              <a:rPr lang="en-IN" sz="1600" dirty="0" err="1"/>
              <a:t>usr</a:t>
            </a:r>
            <a:r>
              <a:rPr lang="en-IN" sz="1600" dirty="0"/>
              <a:t>/bin/python3</a:t>
            </a:r>
          </a:p>
          <a:p>
            <a:r>
              <a:rPr lang="en-IN" sz="1600" dirty="0" err="1"/>
              <a:t>deploy_container</a:t>
            </a:r>
            <a:r>
              <a:rPr lang="en-IN" sz="1600" dirty="0"/>
              <a:t> </a:t>
            </a:r>
            <a:r>
              <a:rPr lang="en-IN" sz="1600" dirty="0" err="1"/>
              <a:t>ansible_host</a:t>
            </a:r>
            <a:r>
              <a:rPr lang="en-IN" sz="1600" dirty="0"/>
              <a:t>=172.17.0.4  </a:t>
            </a:r>
            <a:r>
              <a:rPr lang="en-IN" sz="1600" dirty="0" err="1"/>
              <a:t>ansible_ssh_user</a:t>
            </a:r>
            <a:r>
              <a:rPr lang="en-IN" sz="1600" dirty="0"/>
              <a:t>=root </a:t>
            </a:r>
            <a:r>
              <a:rPr lang="en-IN" sz="1600" dirty="0" err="1"/>
              <a:t>ansible_ssh_pass</a:t>
            </a:r>
            <a:r>
              <a:rPr lang="en-IN" sz="1600" dirty="0"/>
              <a:t>=root123 </a:t>
            </a:r>
            <a:r>
              <a:rPr lang="en-IN" sz="1600" dirty="0" err="1"/>
              <a:t>ansible_python_interpreter</a:t>
            </a:r>
            <a:r>
              <a:rPr lang="en-IN" sz="1600" dirty="0"/>
              <a:t>=/</a:t>
            </a:r>
            <a:r>
              <a:rPr lang="en-IN" sz="1600" dirty="0" err="1"/>
              <a:t>usr</a:t>
            </a:r>
            <a:r>
              <a:rPr lang="en-IN" sz="1600" dirty="0"/>
              <a:t>/bin/python3</a:t>
            </a:r>
          </a:p>
          <a:p>
            <a:endParaRPr lang="en-IN" sz="1600" dirty="0"/>
          </a:p>
          <a:p>
            <a:r>
              <a:rPr lang="en-IN" sz="1600" dirty="0"/>
              <a:t>[development]</a:t>
            </a:r>
          </a:p>
          <a:p>
            <a:r>
              <a:rPr lang="en-IN" sz="1600" dirty="0" err="1"/>
              <a:t>dev_container</a:t>
            </a:r>
            <a:endParaRPr lang="en-IN" sz="1600" dirty="0"/>
          </a:p>
          <a:p>
            <a:endParaRPr lang="en-IN" sz="1600" dirty="0"/>
          </a:p>
          <a:p>
            <a:r>
              <a:rPr lang="en-IN" sz="1600" dirty="0"/>
              <a:t>[testing]</a:t>
            </a:r>
          </a:p>
          <a:p>
            <a:r>
              <a:rPr lang="en-IN" sz="1600" dirty="0" err="1"/>
              <a:t>test_container</a:t>
            </a:r>
            <a:endParaRPr lang="en-IN" sz="1600" dirty="0"/>
          </a:p>
          <a:p>
            <a:endParaRPr lang="en-IN" sz="1600" dirty="0"/>
          </a:p>
          <a:p>
            <a:r>
              <a:rPr lang="en-IN" sz="1600" dirty="0"/>
              <a:t>[deployment]</a:t>
            </a:r>
          </a:p>
          <a:p>
            <a:r>
              <a:rPr lang="en-IN" sz="1600" dirty="0" err="1"/>
              <a:t>deploy_container</a:t>
            </a:r>
            <a:endParaRPr lang="en-IN" sz="1600" dirty="0"/>
          </a:p>
        </p:txBody>
      </p:sp>
      <p:sp>
        <p:nvSpPr>
          <p:cNvPr id="3" name="Rectangle 2"/>
          <p:cNvSpPr/>
          <p:nvPr/>
        </p:nvSpPr>
        <p:spPr>
          <a:xfrm>
            <a:off x="110837" y="4725255"/>
            <a:ext cx="11876947" cy="1384353"/>
          </a:xfrm>
          <a:prstGeom prst="rect">
            <a:avLst/>
          </a:prstGeom>
          <a:ln>
            <a:solidFill>
              <a:srgbClr val="C00000"/>
            </a:solidFill>
          </a:ln>
        </p:spPr>
        <p:txBody>
          <a:bodyPr wrap="square">
            <a:spAutoFit/>
          </a:bodyPr>
          <a:lstStyle/>
          <a:p>
            <a:pPr marL="342900" indent="-342900">
              <a:lnSpc>
                <a:spcPct val="107000"/>
              </a:lnSpc>
              <a:spcAft>
                <a:spcPts val="800"/>
              </a:spcAft>
              <a:buSzPts val="1000"/>
              <a:buFont typeface="Wingdings" panose="05000000000000000000" pitchFamily="2" charset="2"/>
              <a:buChar char="Ø"/>
              <a:tabLst>
                <a:tab pos="914400" algn="l"/>
              </a:tabLst>
            </a:pPr>
            <a:r>
              <a:rPr lang="en-IN" sz="2200" dirty="0" smtClean="0">
                <a:latin typeface="Segoe UI" panose="020B0502040204020203" pitchFamily="34" charset="0"/>
                <a:ea typeface="Calibri" panose="020F0502020204030204" pitchFamily="34" charset="0"/>
                <a:cs typeface="Segoe UI" panose="020B0502040204020203" pitchFamily="34" charset="0"/>
              </a:rPr>
              <a:t>Run </a:t>
            </a:r>
            <a:r>
              <a:rPr lang="en-IN" sz="2200" dirty="0">
                <a:latin typeface="Segoe UI" panose="020B0502040204020203" pitchFamily="34" charset="0"/>
                <a:ea typeface="Calibri" panose="020F0502020204030204" pitchFamily="34" charset="0"/>
                <a:cs typeface="Segoe UI" panose="020B0502040204020203" pitchFamily="34" charset="0"/>
              </a:rPr>
              <a:t>the development playbook: </a:t>
            </a:r>
            <a:r>
              <a:rPr lang="en-IN" sz="2200" b="1" dirty="0" err="1">
                <a:latin typeface="Segoe UI" panose="020B0502040204020203" pitchFamily="34" charset="0"/>
                <a:ea typeface="Calibri" panose="020F0502020204030204" pitchFamily="34" charset="0"/>
                <a:cs typeface="Segoe UI" panose="020B0502040204020203" pitchFamily="34" charset="0"/>
              </a:rPr>
              <a:t>ansible</a:t>
            </a:r>
            <a:r>
              <a:rPr lang="en-IN" sz="2200" b="1" dirty="0">
                <a:latin typeface="Segoe UI" panose="020B0502040204020203" pitchFamily="34" charset="0"/>
                <a:ea typeface="Calibri" panose="020F0502020204030204" pitchFamily="34" charset="0"/>
                <a:cs typeface="Segoe UI" panose="020B0502040204020203" pitchFamily="34" charset="0"/>
              </a:rPr>
              <a:t>-playbook -</a:t>
            </a:r>
            <a:r>
              <a:rPr lang="en-IN" sz="2200" b="1" dirty="0" err="1">
                <a:latin typeface="Segoe UI" panose="020B0502040204020203" pitchFamily="34" charset="0"/>
                <a:ea typeface="Calibri" panose="020F0502020204030204" pitchFamily="34" charset="0"/>
                <a:cs typeface="Segoe UI" panose="020B0502040204020203" pitchFamily="34" charset="0"/>
              </a:rPr>
              <a:t>i</a:t>
            </a:r>
            <a:r>
              <a:rPr lang="en-IN" sz="2200" b="1" dirty="0">
                <a:latin typeface="Segoe UI" panose="020B0502040204020203" pitchFamily="34" charset="0"/>
                <a:ea typeface="Calibri" panose="020F0502020204030204" pitchFamily="34" charset="0"/>
                <a:cs typeface="Segoe UI" panose="020B0502040204020203" pitchFamily="34" charset="0"/>
              </a:rPr>
              <a:t> inventory.ini </a:t>
            </a:r>
            <a:r>
              <a:rPr lang="en-IN" sz="2200" b="1" dirty="0" err="1">
                <a:latin typeface="Segoe UI" panose="020B0502040204020203" pitchFamily="34" charset="0"/>
                <a:ea typeface="Calibri" panose="020F0502020204030204" pitchFamily="34" charset="0"/>
                <a:cs typeface="Segoe UI" panose="020B0502040204020203" pitchFamily="34" charset="0"/>
              </a:rPr>
              <a:t>dev_playbook.yml</a:t>
            </a:r>
            <a:endParaRPr lang="en-IN" sz="2200" b="1" dirty="0">
              <a:latin typeface="Segoe UI" panose="020B0502040204020203" pitchFamily="34" charset="0"/>
              <a:ea typeface="Calibri" panose="020F0502020204030204" pitchFamily="34" charset="0"/>
              <a:cs typeface="Segoe UI" panose="020B0502040204020203" pitchFamily="34" charset="0"/>
            </a:endParaRPr>
          </a:p>
          <a:p>
            <a:pPr marL="342900" indent="-342900">
              <a:lnSpc>
                <a:spcPct val="107000"/>
              </a:lnSpc>
              <a:spcAft>
                <a:spcPts val="800"/>
              </a:spcAft>
              <a:buSzPts val="1000"/>
              <a:buFont typeface="Wingdings" panose="05000000000000000000" pitchFamily="2" charset="2"/>
              <a:buChar char="Ø"/>
              <a:tabLst>
                <a:tab pos="914400" algn="l"/>
              </a:tabLst>
            </a:pPr>
            <a:r>
              <a:rPr lang="en-IN" sz="2200" dirty="0">
                <a:latin typeface="Segoe UI" panose="020B0502040204020203" pitchFamily="34" charset="0"/>
                <a:ea typeface="Calibri" panose="020F0502020204030204" pitchFamily="34" charset="0"/>
                <a:cs typeface="Segoe UI" panose="020B0502040204020203" pitchFamily="34" charset="0"/>
              </a:rPr>
              <a:t>Run the testing playbook: </a:t>
            </a:r>
            <a:r>
              <a:rPr lang="en-IN" sz="2200" b="1" dirty="0" err="1">
                <a:latin typeface="Segoe UI" panose="020B0502040204020203" pitchFamily="34" charset="0"/>
                <a:ea typeface="Calibri" panose="020F0502020204030204" pitchFamily="34" charset="0"/>
                <a:cs typeface="Segoe UI" panose="020B0502040204020203" pitchFamily="34" charset="0"/>
              </a:rPr>
              <a:t>ansible</a:t>
            </a:r>
            <a:r>
              <a:rPr lang="en-IN" sz="2200" b="1" dirty="0">
                <a:latin typeface="Segoe UI" panose="020B0502040204020203" pitchFamily="34" charset="0"/>
                <a:ea typeface="Calibri" panose="020F0502020204030204" pitchFamily="34" charset="0"/>
                <a:cs typeface="Segoe UI" panose="020B0502040204020203" pitchFamily="34" charset="0"/>
              </a:rPr>
              <a:t>-playbook -</a:t>
            </a:r>
            <a:r>
              <a:rPr lang="en-IN" sz="2200" b="1" dirty="0" err="1">
                <a:latin typeface="Segoe UI" panose="020B0502040204020203" pitchFamily="34" charset="0"/>
                <a:ea typeface="Calibri" panose="020F0502020204030204" pitchFamily="34" charset="0"/>
                <a:cs typeface="Segoe UI" panose="020B0502040204020203" pitchFamily="34" charset="0"/>
              </a:rPr>
              <a:t>i</a:t>
            </a:r>
            <a:r>
              <a:rPr lang="en-IN" sz="2200" b="1" dirty="0">
                <a:latin typeface="Segoe UI" panose="020B0502040204020203" pitchFamily="34" charset="0"/>
                <a:ea typeface="Calibri" panose="020F0502020204030204" pitchFamily="34" charset="0"/>
                <a:cs typeface="Segoe UI" panose="020B0502040204020203" pitchFamily="34" charset="0"/>
              </a:rPr>
              <a:t> inventory.ini </a:t>
            </a:r>
            <a:r>
              <a:rPr lang="en-IN" sz="2200" b="1" dirty="0" err="1">
                <a:latin typeface="Segoe UI" panose="020B0502040204020203" pitchFamily="34" charset="0"/>
                <a:ea typeface="Calibri" panose="020F0502020204030204" pitchFamily="34" charset="0"/>
                <a:cs typeface="Segoe UI" panose="020B0502040204020203" pitchFamily="34" charset="0"/>
              </a:rPr>
              <a:t>test_playbook.yml</a:t>
            </a:r>
            <a:endParaRPr lang="en-IN" sz="2200" b="1" dirty="0">
              <a:latin typeface="Segoe UI" panose="020B0502040204020203" pitchFamily="34" charset="0"/>
              <a:ea typeface="Calibri" panose="020F0502020204030204" pitchFamily="34" charset="0"/>
              <a:cs typeface="Segoe UI" panose="020B0502040204020203" pitchFamily="34" charset="0"/>
            </a:endParaRPr>
          </a:p>
          <a:p>
            <a:pPr marL="342900" indent="-342900">
              <a:lnSpc>
                <a:spcPct val="107000"/>
              </a:lnSpc>
              <a:spcAft>
                <a:spcPts val="800"/>
              </a:spcAft>
              <a:buSzPts val="1000"/>
              <a:buFont typeface="Wingdings" panose="05000000000000000000" pitchFamily="2" charset="2"/>
              <a:buChar char="Ø"/>
              <a:tabLst>
                <a:tab pos="914400" algn="l"/>
              </a:tabLst>
            </a:pPr>
            <a:r>
              <a:rPr lang="en-IN" sz="2200" dirty="0">
                <a:latin typeface="Segoe UI" panose="020B0502040204020203" pitchFamily="34" charset="0"/>
                <a:ea typeface="Calibri" panose="020F0502020204030204" pitchFamily="34" charset="0"/>
                <a:cs typeface="Segoe UI" panose="020B0502040204020203" pitchFamily="34" charset="0"/>
              </a:rPr>
              <a:t>Run the deployment playbook: </a:t>
            </a:r>
            <a:r>
              <a:rPr lang="en-IN" sz="2200" b="1" dirty="0" err="1">
                <a:latin typeface="Segoe UI" panose="020B0502040204020203" pitchFamily="34" charset="0"/>
                <a:ea typeface="Calibri" panose="020F0502020204030204" pitchFamily="34" charset="0"/>
                <a:cs typeface="Segoe UI" panose="020B0502040204020203" pitchFamily="34" charset="0"/>
              </a:rPr>
              <a:t>ansible</a:t>
            </a:r>
            <a:r>
              <a:rPr lang="en-IN" sz="2200" b="1" dirty="0">
                <a:latin typeface="Segoe UI" panose="020B0502040204020203" pitchFamily="34" charset="0"/>
                <a:ea typeface="Calibri" panose="020F0502020204030204" pitchFamily="34" charset="0"/>
                <a:cs typeface="Segoe UI" panose="020B0502040204020203" pitchFamily="34" charset="0"/>
              </a:rPr>
              <a:t>-playbook -</a:t>
            </a:r>
            <a:r>
              <a:rPr lang="en-IN" sz="2200" b="1" dirty="0" err="1">
                <a:latin typeface="Segoe UI" panose="020B0502040204020203" pitchFamily="34" charset="0"/>
                <a:ea typeface="Calibri" panose="020F0502020204030204" pitchFamily="34" charset="0"/>
                <a:cs typeface="Segoe UI" panose="020B0502040204020203" pitchFamily="34" charset="0"/>
              </a:rPr>
              <a:t>i</a:t>
            </a:r>
            <a:r>
              <a:rPr lang="en-IN" sz="2200" b="1" dirty="0">
                <a:latin typeface="Segoe UI" panose="020B0502040204020203" pitchFamily="34" charset="0"/>
                <a:ea typeface="Calibri" panose="020F0502020204030204" pitchFamily="34" charset="0"/>
                <a:cs typeface="Segoe UI" panose="020B0502040204020203" pitchFamily="34" charset="0"/>
              </a:rPr>
              <a:t> inventory.ini </a:t>
            </a:r>
            <a:r>
              <a:rPr lang="en-IN" sz="2200" b="1" dirty="0" err="1">
                <a:latin typeface="Segoe UI" panose="020B0502040204020203" pitchFamily="34" charset="0"/>
                <a:ea typeface="Calibri" panose="020F0502020204030204" pitchFamily="34" charset="0"/>
                <a:cs typeface="Segoe UI" panose="020B0502040204020203" pitchFamily="34" charset="0"/>
              </a:rPr>
              <a:t>deploy_playbook.yml</a:t>
            </a:r>
            <a:endParaRPr lang="en-IN" sz="2200" b="1" dirty="0">
              <a:effectLst/>
              <a:latin typeface="Segoe UI" panose="020B0502040204020203" pitchFamily="34" charset="0"/>
              <a:ea typeface="Calibri" panose="020F0502020204030204" pitchFamily="34" charset="0"/>
              <a:cs typeface="Segoe UI" panose="020B0502040204020203" pitchFamily="34" charset="0"/>
            </a:endParaRPr>
          </a:p>
        </p:txBody>
      </p:sp>
      <p:sp>
        <p:nvSpPr>
          <p:cNvPr id="7" name="TextBox 6"/>
          <p:cNvSpPr txBox="1"/>
          <p:nvPr/>
        </p:nvSpPr>
        <p:spPr>
          <a:xfrm>
            <a:off x="4963074" y="2536433"/>
            <a:ext cx="1437726" cy="369332"/>
          </a:xfrm>
          <a:prstGeom prst="rect">
            <a:avLst/>
          </a:prstGeom>
          <a:solidFill>
            <a:srgbClr val="002060"/>
          </a:solidFill>
          <a:ln>
            <a:solidFill>
              <a:srgbClr val="C00000"/>
            </a:solidFill>
          </a:ln>
        </p:spPr>
        <p:txBody>
          <a:bodyPr wrap="square" rtlCol="0">
            <a:spAutoFit/>
          </a:bodyPr>
          <a:lstStyle/>
          <a:p>
            <a:r>
              <a:rPr lang="en-US" b="1" dirty="0" smtClean="0">
                <a:solidFill>
                  <a:schemeClr val="bg1"/>
                </a:solidFill>
              </a:rPr>
              <a:t>Inventory.ini</a:t>
            </a:r>
            <a:endParaRPr lang="en-IN" b="1" dirty="0">
              <a:solidFill>
                <a:schemeClr val="bg1"/>
              </a:solidFill>
            </a:endParaRPr>
          </a:p>
        </p:txBody>
      </p:sp>
    </p:spTree>
    <p:extLst>
      <p:ext uri="{BB962C8B-B14F-4D97-AF65-F5344CB8AC3E}">
        <p14:creationId xmlns:p14="http://schemas.microsoft.com/office/powerpoint/2010/main" val="15050817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9568873" cy="584775"/>
          </a:xfrm>
          <a:prstGeom prst="rect">
            <a:avLst/>
          </a:prstGeom>
          <a:noFill/>
        </p:spPr>
        <p:txBody>
          <a:bodyPr wrap="square" rtlCol="0">
            <a:spAutoFit/>
          </a:bodyPr>
          <a:lstStyle/>
          <a:p>
            <a:r>
              <a:rPr lang="en-US" sz="3200" b="1" dirty="0" smtClean="0">
                <a:solidFill>
                  <a:schemeClr val="bg1"/>
                </a:solidFill>
                <a:latin typeface="Segoe UI" panose="020B0502040204020203" pitchFamily="34" charset="0"/>
                <a:cs typeface="Segoe UI" panose="020B0502040204020203" pitchFamily="34" charset="0"/>
              </a:rPr>
              <a:t>Mini Project</a:t>
            </a:r>
            <a:endParaRPr lang="en-IN" sz="3200" b="1" dirty="0">
              <a:solidFill>
                <a:schemeClr val="bg1"/>
              </a:solidFill>
              <a:latin typeface="Segoe UI" panose="020B0502040204020203" pitchFamily="34" charset="0"/>
              <a:cs typeface="Segoe UI" panose="020B0502040204020203" pitchFamily="34" charset="0"/>
            </a:endParaRPr>
          </a:p>
        </p:txBody>
      </p:sp>
      <p:sp>
        <p:nvSpPr>
          <p:cNvPr id="2" name="Rectangle 1"/>
          <p:cNvSpPr/>
          <p:nvPr/>
        </p:nvSpPr>
        <p:spPr>
          <a:xfrm>
            <a:off x="178639" y="1121075"/>
            <a:ext cx="4107034" cy="4708981"/>
          </a:xfrm>
          <a:prstGeom prst="rect">
            <a:avLst/>
          </a:prstGeom>
          <a:solidFill>
            <a:schemeClr val="accent2">
              <a:lumMod val="20000"/>
              <a:lumOff val="80000"/>
            </a:schemeClr>
          </a:solidFill>
          <a:ln>
            <a:solidFill>
              <a:srgbClr val="C00000"/>
            </a:solidFill>
          </a:ln>
        </p:spPr>
        <p:txBody>
          <a:bodyPr wrap="square">
            <a:spAutoFit/>
          </a:bodyPr>
          <a:lstStyle/>
          <a:p>
            <a:r>
              <a:rPr lang="en-IN" sz="1200" dirty="0">
                <a:latin typeface="Segoe UI" panose="020B0502040204020203" pitchFamily="34" charset="0"/>
                <a:cs typeface="Segoe UI" panose="020B0502040204020203" pitchFamily="34" charset="0"/>
              </a:rPr>
              <a:t>---</a:t>
            </a:r>
          </a:p>
          <a:p>
            <a:r>
              <a:rPr lang="en-IN" sz="1200" dirty="0">
                <a:latin typeface="Segoe UI" panose="020B0502040204020203" pitchFamily="34" charset="0"/>
                <a:cs typeface="Segoe UI" panose="020B0502040204020203" pitchFamily="34" charset="0"/>
              </a:rPr>
              <a:t>- name: Setup development environment</a:t>
            </a:r>
          </a:p>
          <a:p>
            <a:r>
              <a:rPr lang="en-IN" sz="1200" dirty="0">
                <a:latin typeface="Segoe UI" panose="020B0502040204020203" pitchFamily="34" charset="0"/>
                <a:cs typeface="Segoe UI" panose="020B0502040204020203" pitchFamily="34" charset="0"/>
              </a:rPr>
              <a:t>  hosts: development</a:t>
            </a:r>
          </a:p>
          <a:p>
            <a:r>
              <a:rPr lang="en-IN" sz="1200" dirty="0">
                <a:latin typeface="Segoe UI" panose="020B0502040204020203" pitchFamily="34" charset="0"/>
                <a:cs typeface="Segoe UI" panose="020B0502040204020203" pitchFamily="34" charset="0"/>
              </a:rPr>
              <a:t>  become: yes</a:t>
            </a:r>
          </a:p>
          <a:p>
            <a:r>
              <a:rPr lang="en-IN" sz="1200" dirty="0">
                <a:latin typeface="Segoe UI" panose="020B0502040204020203" pitchFamily="34" charset="0"/>
                <a:cs typeface="Segoe UI" panose="020B0502040204020203" pitchFamily="34" charset="0"/>
              </a:rPr>
              <a:t>  tasks:</a:t>
            </a:r>
          </a:p>
          <a:p>
            <a:r>
              <a:rPr lang="en-IN" sz="1200" dirty="0">
                <a:latin typeface="Segoe UI" panose="020B0502040204020203" pitchFamily="34" charset="0"/>
                <a:cs typeface="Segoe UI" panose="020B0502040204020203" pitchFamily="34" charset="0"/>
              </a:rPr>
              <a:t>    - name: Install required packages</a:t>
            </a:r>
          </a:p>
          <a:p>
            <a:r>
              <a:rPr lang="en-IN" sz="1200" dirty="0">
                <a:latin typeface="Segoe UI" panose="020B0502040204020203" pitchFamily="34" charset="0"/>
                <a:cs typeface="Segoe UI" panose="020B0502040204020203" pitchFamily="34" charset="0"/>
              </a:rPr>
              <a:t>      apt:</a:t>
            </a:r>
          </a:p>
          <a:p>
            <a:r>
              <a:rPr lang="en-IN" sz="1200" dirty="0">
                <a:latin typeface="Segoe UI" panose="020B0502040204020203" pitchFamily="34" charset="0"/>
                <a:cs typeface="Segoe UI" panose="020B0502040204020203" pitchFamily="34" charset="0"/>
              </a:rPr>
              <a:t>        name:</a:t>
            </a:r>
          </a:p>
          <a:p>
            <a:r>
              <a:rPr lang="en-IN" sz="1200" dirty="0">
                <a:latin typeface="Segoe UI" panose="020B0502040204020203" pitchFamily="34" charset="0"/>
                <a:cs typeface="Segoe UI" panose="020B0502040204020203" pitchFamily="34" charset="0"/>
              </a:rPr>
              <a:t>          - build-essential</a:t>
            </a:r>
          </a:p>
          <a:p>
            <a:r>
              <a:rPr lang="en-IN" sz="1200" dirty="0">
                <a:latin typeface="Segoe UI" panose="020B0502040204020203" pitchFamily="34" charset="0"/>
                <a:cs typeface="Segoe UI" panose="020B0502040204020203" pitchFamily="34" charset="0"/>
              </a:rPr>
              <a:t>          - </a:t>
            </a:r>
            <a:r>
              <a:rPr lang="en-IN" sz="1200" dirty="0" err="1">
                <a:latin typeface="Segoe UI" panose="020B0502040204020203" pitchFamily="34" charset="0"/>
                <a:cs typeface="Segoe UI" panose="020B0502040204020203" pitchFamily="34" charset="0"/>
              </a:rPr>
              <a:t>gcc</a:t>
            </a:r>
            <a:endParaRPr lang="en-IN" sz="1200" dirty="0">
              <a:latin typeface="Segoe UI" panose="020B0502040204020203" pitchFamily="34" charset="0"/>
              <a:cs typeface="Segoe UI" panose="020B0502040204020203" pitchFamily="34" charset="0"/>
            </a:endParaRPr>
          </a:p>
          <a:p>
            <a:r>
              <a:rPr lang="en-IN" sz="1200" dirty="0">
                <a:latin typeface="Segoe UI" panose="020B0502040204020203" pitchFamily="34" charset="0"/>
                <a:cs typeface="Segoe UI" panose="020B0502040204020203" pitchFamily="34" charset="0"/>
              </a:rPr>
              <a:t>        state: present</a:t>
            </a:r>
          </a:p>
          <a:p>
            <a:r>
              <a:rPr lang="en-IN" sz="1200" dirty="0">
                <a:latin typeface="Segoe UI" panose="020B0502040204020203" pitchFamily="34" charset="0"/>
                <a:cs typeface="Segoe UI" panose="020B0502040204020203" pitchFamily="34" charset="0"/>
              </a:rPr>
              <a:t>        </a:t>
            </a:r>
            <a:r>
              <a:rPr lang="en-IN" sz="1200" dirty="0" err="1">
                <a:latin typeface="Segoe UI" panose="020B0502040204020203" pitchFamily="34" charset="0"/>
                <a:cs typeface="Segoe UI" panose="020B0502040204020203" pitchFamily="34" charset="0"/>
              </a:rPr>
              <a:t>update_cache</a:t>
            </a:r>
            <a:r>
              <a:rPr lang="en-IN" sz="1200" dirty="0">
                <a:latin typeface="Segoe UI" panose="020B0502040204020203" pitchFamily="34" charset="0"/>
                <a:cs typeface="Segoe UI" panose="020B0502040204020203" pitchFamily="34" charset="0"/>
              </a:rPr>
              <a:t>: yes</a:t>
            </a:r>
          </a:p>
          <a:p>
            <a:endParaRPr lang="en-IN" sz="1200" dirty="0">
              <a:latin typeface="Segoe UI" panose="020B0502040204020203" pitchFamily="34" charset="0"/>
              <a:cs typeface="Segoe UI" panose="020B0502040204020203" pitchFamily="34" charset="0"/>
            </a:endParaRPr>
          </a:p>
          <a:p>
            <a:r>
              <a:rPr lang="en-IN" sz="1200" dirty="0">
                <a:latin typeface="Segoe UI" panose="020B0502040204020203" pitchFamily="34" charset="0"/>
                <a:cs typeface="Segoe UI" panose="020B0502040204020203" pitchFamily="34" charset="0"/>
              </a:rPr>
              <a:t>    - name: Create Hello World C program</a:t>
            </a:r>
          </a:p>
          <a:p>
            <a:r>
              <a:rPr lang="en-IN" sz="1200" dirty="0">
                <a:latin typeface="Segoe UI" panose="020B0502040204020203" pitchFamily="34" charset="0"/>
                <a:cs typeface="Segoe UI" panose="020B0502040204020203" pitchFamily="34" charset="0"/>
              </a:rPr>
              <a:t>      copy:</a:t>
            </a:r>
          </a:p>
          <a:p>
            <a:r>
              <a:rPr lang="en-IN" sz="1200" dirty="0">
                <a:latin typeface="Segoe UI" panose="020B0502040204020203" pitchFamily="34" charset="0"/>
                <a:cs typeface="Segoe UI" panose="020B0502040204020203" pitchFamily="34" charset="0"/>
              </a:rPr>
              <a:t>        </a:t>
            </a:r>
            <a:r>
              <a:rPr lang="en-IN" sz="1200" dirty="0" err="1">
                <a:latin typeface="Segoe UI" panose="020B0502040204020203" pitchFamily="34" charset="0"/>
                <a:cs typeface="Segoe UI" panose="020B0502040204020203" pitchFamily="34" charset="0"/>
              </a:rPr>
              <a:t>dest</a:t>
            </a:r>
            <a:r>
              <a:rPr lang="en-IN" sz="1200" dirty="0">
                <a:latin typeface="Segoe UI" panose="020B0502040204020203" pitchFamily="34" charset="0"/>
                <a:cs typeface="Segoe UI" panose="020B0502040204020203" pitchFamily="34" charset="0"/>
              </a:rPr>
              <a:t>: /home/dev/</a:t>
            </a:r>
            <a:r>
              <a:rPr lang="en-IN" sz="1200" dirty="0" err="1">
                <a:latin typeface="Segoe UI" panose="020B0502040204020203" pitchFamily="34" charset="0"/>
                <a:cs typeface="Segoe UI" panose="020B0502040204020203" pitchFamily="34" charset="0"/>
              </a:rPr>
              <a:t>hello.c</a:t>
            </a:r>
            <a:endParaRPr lang="en-IN" sz="1200" dirty="0">
              <a:latin typeface="Segoe UI" panose="020B0502040204020203" pitchFamily="34" charset="0"/>
              <a:cs typeface="Segoe UI" panose="020B0502040204020203" pitchFamily="34" charset="0"/>
            </a:endParaRPr>
          </a:p>
          <a:p>
            <a:r>
              <a:rPr lang="en-IN" sz="1200" dirty="0">
                <a:latin typeface="Segoe UI" panose="020B0502040204020203" pitchFamily="34" charset="0"/>
                <a:cs typeface="Segoe UI" panose="020B0502040204020203" pitchFamily="34" charset="0"/>
              </a:rPr>
              <a:t>        content: |</a:t>
            </a:r>
          </a:p>
          <a:p>
            <a:r>
              <a:rPr lang="en-IN" sz="1200" dirty="0">
                <a:latin typeface="Segoe UI" panose="020B0502040204020203" pitchFamily="34" charset="0"/>
                <a:cs typeface="Segoe UI" panose="020B0502040204020203" pitchFamily="34" charset="0"/>
              </a:rPr>
              <a:t>          #include &lt;</a:t>
            </a:r>
            <a:r>
              <a:rPr lang="en-IN" sz="1200" dirty="0" err="1">
                <a:latin typeface="Segoe UI" panose="020B0502040204020203" pitchFamily="34" charset="0"/>
                <a:cs typeface="Segoe UI" panose="020B0502040204020203" pitchFamily="34" charset="0"/>
              </a:rPr>
              <a:t>stdio.h</a:t>
            </a:r>
            <a:r>
              <a:rPr lang="en-IN" sz="1200" dirty="0">
                <a:latin typeface="Segoe UI" panose="020B0502040204020203" pitchFamily="34" charset="0"/>
                <a:cs typeface="Segoe UI" panose="020B0502040204020203" pitchFamily="34" charset="0"/>
              </a:rPr>
              <a:t>&gt;</a:t>
            </a:r>
          </a:p>
          <a:p>
            <a:r>
              <a:rPr lang="en-IN" sz="1200" dirty="0">
                <a:latin typeface="Segoe UI" panose="020B0502040204020203" pitchFamily="34" charset="0"/>
                <a:cs typeface="Segoe UI" panose="020B0502040204020203" pitchFamily="34" charset="0"/>
              </a:rPr>
              <a:t>          </a:t>
            </a:r>
            <a:r>
              <a:rPr lang="en-IN" sz="1200" dirty="0" err="1">
                <a:latin typeface="Segoe UI" panose="020B0502040204020203" pitchFamily="34" charset="0"/>
                <a:cs typeface="Segoe UI" panose="020B0502040204020203" pitchFamily="34" charset="0"/>
              </a:rPr>
              <a:t>int</a:t>
            </a:r>
            <a:r>
              <a:rPr lang="en-IN" sz="1200" dirty="0">
                <a:latin typeface="Segoe UI" panose="020B0502040204020203" pitchFamily="34" charset="0"/>
                <a:cs typeface="Segoe UI" panose="020B0502040204020203" pitchFamily="34" charset="0"/>
              </a:rPr>
              <a:t> main() {</a:t>
            </a:r>
          </a:p>
          <a:p>
            <a:r>
              <a:rPr lang="en-IN" sz="1200" dirty="0">
                <a:latin typeface="Segoe UI" panose="020B0502040204020203" pitchFamily="34" charset="0"/>
                <a:cs typeface="Segoe UI" panose="020B0502040204020203" pitchFamily="34" charset="0"/>
              </a:rPr>
              <a:t>              </a:t>
            </a:r>
            <a:r>
              <a:rPr lang="en-IN" sz="1200" dirty="0" err="1">
                <a:latin typeface="Segoe UI" panose="020B0502040204020203" pitchFamily="34" charset="0"/>
                <a:cs typeface="Segoe UI" panose="020B0502040204020203" pitchFamily="34" charset="0"/>
              </a:rPr>
              <a:t>printf</a:t>
            </a:r>
            <a:r>
              <a:rPr lang="en-IN" sz="1200" dirty="0">
                <a:latin typeface="Segoe UI" panose="020B0502040204020203" pitchFamily="34" charset="0"/>
                <a:cs typeface="Segoe UI" panose="020B0502040204020203" pitchFamily="34" charset="0"/>
              </a:rPr>
              <a:t>("Hello, World!\\n");</a:t>
            </a:r>
          </a:p>
          <a:p>
            <a:r>
              <a:rPr lang="en-IN" sz="1200" dirty="0">
                <a:latin typeface="Segoe UI" panose="020B0502040204020203" pitchFamily="34" charset="0"/>
                <a:cs typeface="Segoe UI" panose="020B0502040204020203" pitchFamily="34" charset="0"/>
              </a:rPr>
              <a:t>              return 0;</a:t>
            </a:r>
          </a:p>
          <a:p>
            <a:r>
              <a:rPr lang="en-IN" sz="1200" dirty="0">
                <a:latin typeface="Segoe UI" panose="020B0502040204020203" pitchFamily="34" charset="0"/>
                <a:cs typeface="Segoe UI" panose="020B0502040204020203" pitchFamily="34" charset="0"/>
              </a:rPr>
              <a:t>          }</a:t>
            </a:r>
          </a:p>
          <a:p>
            <a:endParaRPr lang="en-IN" sz="1200" dirty="0">
              <a:latin typeface="Segoe UI" panose="020B0502040204020203" pitchFamily="34" charset="0"/>
              <a:cs typeface="Segoe UI" panose="020B0502040204020203" pitchFamily="34" charset="0"/>
            </a:endParaRPr>
          </a:p>
          <a:p>
            <a:r>
              <a:rPr lang="en-IN" sz="1200" dirty="0">
                <a:latin typeface="Segoe UI" panose="020B0502040204020203" pitchFamily="34" charset="0"/>
                <a:cs typeface="Segoe UI" panose="020B0502040204020203" pitchFamily="34" charset="0"/>
              </a:rPr>
              <a:t>    - name: Compile Hello World program</a:t>
            </a:r>
          </a:p>
          <a:p>
            <a:r>
              <a:rPr lang="en-IN" sz="1200" dirty="0">
                <a:latin typeface="Segoe UI" panose="020B0502040204020203" pitchFamily="34" charset="0"/>
                <a:cs typeface="Segoe UI" panose="020B0502040204020203" pitchFamily="34" charset="0"/>
              </a:rPr>
              <a:t>      command: </a:t>
            </a:r>
            <a:r>
              <a:rPr lang="en-IN" sz="1200" dirty="0" err="1">
                <a:latin typeface="Segoe UI" panose="020B0502040204020203" pitchFamily="34" charset="0"/>
                <a:cs typeface="Segoe UI" panose="020B0502040204020203" pitchFamily="34" charset="0"/>
              </a:rPr>
              <a:t>gcc</a:t>
            </a:r>
            <a:r>
              <a:rPr lang="en-IN" sz="1200" dirty="0">
                <a:latin typeface="Segoe UI" panose="020B0502040204020203" pitchFamily="34" charset="0"/>
                <a:cs typeface="Segoe UI" panose="020B0502040204020203" pitchFamily="34" charset="0"/>
              </a:rPr>
              <a:t> -o /home/dev/hello /home/dev/</a:t>
            </a:r>
            <a:r>
              <a:rPr lang="en-IN" sz="1200" dirty="0" err="1">
                <a:latin typeface="Segoe UI" panose="020B0502040204020203" pitchFamily="34" charset="0"/>
                <a:cs typeface="Segoe UI" panose="020B0502040204020203" pitchFamily="34" charset="0"/>
              </a:rPr>
              <a:t>hello.c</a:t>
            </a:r>
            <a:endParaRPr lang="en-IN" sz="1200" dirty="0">
              <a:latin typeface="Segoe UI" panose="020B0502040204020203" pitchFamily="34" charset="0"/>
              <a:cs typeface="Segoe UI" panose="020B0502040204020203" pitchFamily="34" charset="0"/>
            </a:endParaRPr>
          </a:p>
        </p:txBody>
      </p:sp>
      <p:sp>
        <p:nvSpPr>
          <p:cNvPr id="3" name="Rectangle 2"/>
          <p:cNvSpPr/>
          <p:nvPr/>
        </p:nvSpPr>
        <p:spPr>
          <a:xfrm>
            <a:off x="4433455" y="2977430"/>
            <a:ext cx="3962399" cy="3785652"/>
          </a:xfrm>
          <a:prstGeom prst="rect">
            <a:avLst/>
          </a:prstGeom>
          <a:solidFill>
            <a:schemeClr val="accent6">
              <a:lumMod val="20000"/>
              <a:lumOff val="80000"/>
            </a:schemeClr>
          </a:solidFill>
          <a:ln>
            <a:solidFill>
              <a:srgbClr val="C00000"/>
            </a:solidFill>
          </a:ln>
        </p:spPr>
        <p:txBody>
          <a:bodyPr wrap="square">
            <a:spAutoFit/>
          </a:bodyPr>
          <a:lstStyle/>
          <a:p>
            <a:r>
              <a:rPr lang="en-IN" sz="1200" dirty="0">
                <a:latin typeface="Segoe UI" panose="020B0502040204020203" pitchFamily="34" charset="0"/>
                <a:cs typeface="Segoe UI" panose="020B0502040204020203" pitchFamily="34" charset="0"/>
              </a:rPr>
              <a:t>---</a:t>
            </a:r>
          </a:p>
          <a:p>
            <a:r>
              <a:rPr lang="en-IN" sz="1200" dirty="0">
                <a:latin typeface="Segoe UI" panose="020B0502040204020203" pitchFamily="34" charset="0"/>
                <a:cs typeface="Segoe UI" panose="020B0502040204020203" pitchFamily="34" charset="0"/>
              </a:rPr>
              <a:t>- name: Test Hello World program</a:t>
            </a:r>
          </a:p>
          <a:p>
            <a:r>
              <a:rPr lang="en-IN" sz="1200" dirty="0">
                <a:latin typeface="Segoe UI" panose="020B0502040204020203" pitchFamily="34" charset="0"/>
                <a:cs typeface="Segoe UI" panose="020B0502040204020203" pitchFamily="34" charset="0"/>
              </a:rPr>
              <a:t>  hosts: testing</a:t>
            </a:r>
          </a:p>
          <a:p>
            <a:r>
              <a:rPr lang="en-IN" sz="1200" dirty="0">
                <a:latin typeface="Segoe UI" panose="020B0502040204020203" pitchFamily="34" charset="0"/>
                <a:cs typeface="Segoe UI" panose="020B0502040204020203" pitchFamily="34" charset="0"/>
              </a:rPr>
              <a:t>  become: yes</a:t>
            </a:r>
          </a:p>
          <a:p>
            <a:r>
              <a:rPr lang="en-IN" sz="1200" dirty="0">
                <a:latin typeface="Segoe UI" panose="020B0502040204020203" pitchFamily="34" charset="0"/>
                <a:cs typeface="Segoe UI" panose="020B0502040204020203" pitchFamily="34" charset="0"/>
              </a:rPr>
              <a:t>  tasks:</a:t>
            </a:r>
          </a:p>
          <a:p>
            <a:r>
              <a:rPr lang="en-IN" sz="1200" dirty="0">
                <a:latin typeface="Segoe UI" panose="020B0502040204020203" pitchFamily="34" charset="0"/>
                <a:cs typeface="Segoe UI" panose="020B0502040204020203" pitchFamily="34" charset="0"/>
              </a:rPr>
              <a:t>    - name: Install required packages</a:t>
            </a:r>
          </a:p>
          <a:p>
            <a:r>
              <a:rPr lang="en-IN" sz="1200" dirty="0">
                <a:latin typeface="Segoe UI" panose="020B0502040204020203" pitchFamily="34" charset="0"/>
                <a:cs typeface="Segoe UI" panose="020B0502040204020203" pitchFamily="34" charset="0"/>
              </a:rPr>
              <a:t>      apt:</a:t>
            </a:r>
          </a:p>
          <a:p>
            <a:r>
              <a:rPr lang="en-IN" sz="1200" dirty="0">
                <a:latin typeface="Segoe UI" panose="020B0502040204020203" pitchFamily="34" charset="0"/>
                <a:cs typeface="Segoe UI" panose="020B0502040204020203" pitchFamily="34" charset="0"/>
              </a:rPr>
              <a:t>        name:</a:t>
            </a:r>
          </a:p>
          <a:p>
            <a:r>
              <a:rPr lang="en-IN" sz="1200" dirty="0">
                <a:latin typeface="Segoe UI" panose="020B0502040204020203" pitchFamily="34" charset="0"/>
                <a:cs typeface="Segoe UI" panose="020B0502040204020203" pitchFamily="34" charset="0"/>
              </a:rPr>
              <a:t>          - </a:t>
            </a:r>
            <a:r>
              <a:rPr lang="en-IN" sz="1200" dirty="0" err="1">
                <a:latin typeface="Segoe UI" panose="020B0502040204020203" pitchFamily="34" charset="0"/>
                <a:cs typeface="Segoe UI" panose="020B0502040204020203" pitchFamily="34" charset="0"/>
              </a:rPr>
              <a:t>gcc</a:t>
            </a:r>
            <a:endParaRPr lang="en-IN" sz="1200" dirty="0">
              <a:latin typeface="Segoe UI" panose="020B0502040204020203" pitchFamily="34" charset="0"/>
              <a:cs typeface="Segoe UI" panose="020B0502040204020203" pitchFamily="34" charset="0"/>
            </a:endParaRPr>
          </a:p>
          <a:p>
            <a:r>
              <a:rPr lang="en-IN" sz="1200" dirty="0">
                <a:latin typeface="Segoe UI" panose="020B0502040204020203" pitchFamily="34" charset="0"/>
                <a:cs typeface="Segoe UI" panose="020B0502040204020203" pitchFamily="34" charset="0"/>
              </a:rPr>
              <a:t>        state: present</a:t>
            </a:r>
          </a:p>
          <a:p>
            <a:r>
              <a:rPr lang="en-IN" sz="1200" dirty="0">
                <a:latin typeface="Segoe UI" panose="020B0502040204020203" pitchFamily="34" charset="0"/>
                <a:cs typeface="Segoe UI" panose="020B0502040204020203" pitchFamily="34" charset="0"/>
              </a:rPr>
              <a:t>        </a:t>
            </a:r>
            <a:r>
              <a:rPr lang="en-IN" sz="1200" dirty="0" err="1">
                <a:latin typeface="Segoe UI" panose="020B0502040204020203" pitchFamily="34" charset="0"/>
                <a:cs typeface="Segoe UI" panose="020B0502040204020203" pitchFamily="34" charset="0"/>
              </a:rPr>
              <a:t>update_cache</a:t>
            </a:r>
            <a:r>
              <a:rPr lang="en-IN" sz="1200" dirty="0">
                <a:latin typeface="Segoe UI" panose="020B0502040204020203" pitchFamily="34" charset="0"/>
                <a:cs typeface="Segoe UI" panose="020B0502040204020203" pitchFamily="34" charset="0"/>
              </a:rPr>
              <a:t>: yes</a:t>
            </a:r>
          </a:p>
          <a:p>
            <a:endParaRPr lang="en-IN" sz="1200" dirty="0">
              <a:latin typeface="Segoe UI" panose="020B0502040204020203" pitchFamily="34" charset="0"/>
              <a:cs typeface="Segoe UI" panose="020B0502040204020203" pitchFamily="34" charset="0"/>
            </a:endParaRPr>
          </a:p>
          <a:p>
            <a:r>
              <a:rPr lang="en-IN" sz="1200" dirty="0">
                <a:latin typeface="Segoe UI" panose="020B0502040204020203" pitchFamily="34" charset="0"/>
                <a:cs typeface="Segoe UI" panose="020B0502040204020203" pitchFamily="34" charset="0"/>
              </a:rPr>
              <a:t>    - name: Copy Hello World binary to testing container</a:t>
            </a:r>
          </a:p>
          <a:p>
            <a:r>
              <a:rPr lang="en-IN" sz="1200" dirty="0">
                <a:latin typeface="Segoe UI" panose="020B0502040204020203" pitchFamily="34" charset="0"/>
                <a:cs typeface="Segoe UI" panose="020B0502040204020203" pitchFamily="34" charset="0"/>
              </a:rPr>
              <a:t>      copy:</a:t>
            </a:r>
          </a:p>
          <a:p>
            <a:r>
              <a:rPr lang="en-IN" sz="1200" dirty="0">
                <a:latin typeface="Segoe UI" panose="020B0502040204020203" pitchFamily="34" charset="0"/>
                <a:cs typeface="Segoe UI" panose="020B0502040204020203" pitchFamily="34" charset="0"/>
              </a:rPr>
              <a:t>        </a:t>
            </a:r>
            <a:r>
              <a:rPr lang="en-IN" sz="1200" dirty="0" err="1">
                <a:latin typeface="Segoe UI" panose="020B0502040204020203" pitchFamily="34" charset="0"/>
                <a:cs typeface="Segoe UI" panose="020B0502040204020203" pitchFamily="34" charset="0"/>
              </a:rPr>
              <a:t>src</a:t>
            </a:r>
            <a:r>
              <a:rPr lang="en-IN" sz="1200" dirty="0">
                <a:latin typeface="Segoe UI" panose="020B0502040204020203" pitchFamily="34" charset="0"/>
                <a:cs typeface="Segoe UI" panose="020B0502040204020203" pitchFamily="34" charset="0"/>
              </a:rPr>
              <a:t>: /home/</a:t>
            </a:r>
            <a:r>
              <a:rPr lang="en-IN" sz="1200" dirty="0" err="1">
                <a:latin typeface="Segoe UI" panose="020B0502040204020203" pitchFamily="34" charset="0"/>
                <a:cs typeface="Segoe UI" panose="020B0502040204020203" pitchFamily="34" charset="0"/>
              </a:rPr>
              <a:t>raju</a:t>
            </a:r>
            <a:r>
              <a:rPr lang="en-IN" sz="1200" dirty="0">
                <a:latin typeface="Segoe UI" panose="020B0502040204020203" pitchFamily="34" charset="0"/>
                <a:cs typeface="Segoe UI" panose="020B0502040204020203" pitchFamily="34" charset="0"/>
              </a:rPr>
              <a:t>/</a:t>
            </a:r>
            <a:r>
              <a:rPr lang="en-IN" sz="1200" dirty="0" err="1">
                <a:latin typeface="Segoe UI" panose="020B0502040204020203" pitchFamily="34" charset="0"/>
                <a:cs typeface="Segoe UI" panose="020B0502040204020203" pitchFamily="34" charset="0"/>
              </a:rPr>
              <a:t>spm</a:t>
            </a:r>
            <a:r>
              <a:rPr lang="en-IN" sz="1200" dirty="0">
                <a:latin typeface="Segoe UI" panose="020B0502040204020203" pitchFamily="34" charset="0"/>
                <a:cs typeface="Segoe UI" panose="020B0502040204020203" pitchFamily="34" charset="0"/>
              </a:rPr>
              <a:t>/Ansible/</a:t>
            </a:r>
            <a:r>
              <a:rPr lang="en-IN" sz="1200" dirty="0" err="1">
                <a:latin typeface="Segoe UI" panose="020B0502040204020203" pitchFamily="34" charset="0"/>
                <a:cs typeface="Segoe UI" panose="020B0502040204020203" pitchFamily="34" charset="0"/>
              </a:rPr>
              <a:t>miniproject</a:t>
            </a:r>
            <a:r>
              <a:rPr lang="en-IN" sz="1200" dirty="0">
                <a:latin typeface="Segoe UI" panose="020B0502040204020203" pitchFamily="34" charset="0"/>
                <a:cs typeface="Segoe UI" panose="020B0502040204020203" pitchFamily="34" charset="0"/>
              </a:rPr>
              <a:t>/hello</a:t>
            </a:r>
          </a:p>
          <a:p>
            <a:r>
              <a:rPr lang="en-IN" sz="1200" dirty="0">
                <a:latin typeface="Segoe UI" panose="020B0502040204020203" pitchFamily="34" charset="0"/>
                <a:cs typeface="Segoe UI" panose="020B0502040204020203" pitchFamily="34" charset="0"/>
              </a:rPr>
              <a:t>        </a:t>
            </a:r>
            <a:r>
              <a:rPr lang="en-IN" sz="1200" dirty="0" err="1">
                <a:latin typeface="Segoe UI" panose="020B0502040204020203" pitchFamily="34" charset="0"/>
                <a:cs typeface="Segoe UI" panose="020B0502040204020203" pitchFamily="34" charset="0"/>
              </a:rPr>
              <a:t>dest</a:t>
            </a:r>
            <a:r>
              <a:rPr lang="en-IN" sz="1200" dirty="0">
                <a:latin typeface="Segoe UI" panose="020B0502040204020203" pitchFamily="34" charset="0"/>
                <a:cs typeface="Segoe UI" panose="020B0502040204020203" pitchFamily="34" charset="0"/>
              </a:rPr>
              <a:t>: /home/test/hello</a:t>
            </a:r>
          </a:p>
          <a:p>
            <a:r>
              <a:rPr lang="en-IN" sz="1200" dirty="0">
                <a:latin typeface="Segoe UI" panose="020B0502040204020203" pitchFamily="34" charset="0"/>
                <a:cs typeface="Segoe UI" panose="020B0502040204020203" pitchFamily="34" charset="0"/>
              </a:rPr>
              <a:t>        mode: '0755'</a:t>
            </a:r>
          </a:p>
          <a:p>
            <a:endParaRPr lang="en-IN" sz="1200" dirty="0">
              <a:latin typeface="Segoe UI" panose="020B0502040204020203" pitchFamily="34" charset="0"/>
              <a:cs typeface="Segoe UI" panose="020B0502040204020203" pitchFamily="34" charset="0"/>
            </a:endParaRPr>
          </a:p>
          <a:p>
            <a:r>
              <a:rPr lang="en-IN" sz="1200" dirty="0">
                <a:latin typeface="Segoe UI" panose="020B0502040204020203" pitchFamily="34" charset="0"/>
                <a:cs typeface="Segoe UI" panose="020B0502040204020203" pitchFamily="34" charset="0"/>
              </a:rPr>
              <a:t>    - name: Run Hello World program</a:t>
            </a:r>
          </a:p>
          <a:p>
            <a:r>
              <a:rPr lang="en-IN" sz="1200" dirty="0">
                <a:latin typeface="Segoe UI" panose="020B0502040204020203" pitchFamily="34" charset="0"/>
                <a:cs typeface="Segoe UI" panose="020B0502040204020203" pitchFamily="34" charset="0"/>
              </a:rPr>
              <a:t>      command: /home/test/hello</a:t>
            </a:r>
          </a:p>
        </p:txBody>
      </p:sp>
      <p:sp>
        <p:nvSpPr>
          <p:cNvPr id="4" name="Rectangle 3"/>
          <p:cNvSpPr/>
          <p:nvPr/>
        </p:nvSpPr>
        <p:spPr>
          <a:xfrm>
            <a:off x="7618529" y="1105480"/>
            <a:ext cx="4257963" cy="3416320"/>
          </a:xfrm>
          <a:prstGeom prst="rect">
            <a:avLst/>
          </a:prstGeom>
          <a:solidFill>
            <a:schemeClr val="tx2">
              <a:lumMod val="20000"/>
              <a:lumOff val="80000"/>
            </a:schemeClr>
          </a:solidFill>
          <a:ln>
            <a:solidFill>
              <a:srgbClr val="C00000"/>
            </a:solidFill>
          </a:ln>
        </p:spPr>
        <p:txBody>
          <a:bodyPr wrap="square">
            <a:spAutoFit/>
          </a:bodyPr>
          <a:lstStyle/>
          <a:p>
            <a:r>
              <a:rPr lang="en-IN" sz="1200" dirty="0">
                <a:latin typeface="Segoe UI" panose="020B0502040204020203" pitchFamily="34" charset="0"/>
                <a:cs typeface="Segoe UI" panose="020B0502040204020203" pitchFamily="34" charset="0"/>
              </a:rPr>
              <a:t>---</a:t>
            </a:r>
          </a:p>
          <a:p>
            <a:r>
              <a:rPr lang="en-IN" sz="1200" dirty="0">
                <a:latin typeface="Segoe UI" panose="020B0502040204020203" pitchFamily="34" charset="0"/>
                <a:cs typeface="Segoe UI" panose="020B0502040204020203" pitchFamily="34" charset="0"/>
              </a:rPr>
              <a:t>- name: Deploy Hello World program</a:t>
            </a:r>
          </a:p>
          <a:p>
            <a:r>
              <a:rPr lang="en-IN" sz="1200" dirty="0">
                <a:latin typeface="Segoe UI" panose="020B0502040204020203" pitchFamily="34" charset="0"/>
                <a:cs typeface="Segoe UI" panose="020B0502040204020203" pitchFamily="34" charset="0"/>
              </a:rPr>
              <a:t>  hosts: deployment</a:t>
            </a:r>
          </a:p>
          <a:p>
            <a:r>
              <a:rPr lang="en-IN" sz="1200" dirty="0">
                <a:latin typeface="Segoe UI" panose="020B0502040204020203" pitchFamily="34" charset="0"/>
                <a:cs typeface="Segoe UI" panose="020B0502040204020203" pitchFamily="34" charset="0"/>
              </a:rPr>
              <a:t>  become: yes</a:t>
            </a:r>
          </a:p>
          <a:p>
            <a:r>
              <a:rPr lang="en-IN" sz="1200" dirty="0">
                <a:latin typeface="Segoe UI" panose="020B0502040204020203" pitchFamily="34" charset="0"/>
                <a:cs typeface="Segoe UI" panose="020B0502040204020203" pitchFamily="34" charset="0"/>
              </a:rPr>
              <a:t>  tasks:</a:t>
            </a:r>
          </a:p>
          <a:p>
            <a:r>
              <a:rPr lang="en-IN" sz="1200" dirty="0">
                <a:latin typeface="Segoe UI" panose="020B0502040204020203" pitchFamily="34" charset="0"/>
                <a:cs typeface="Segoe UI" panose="020B0502040204020203" pitchFamily="34" charset="0"/>
              </a:rPr>
              <a:t>    - name: Create deployment directory</a:t>
            </a:r>
          </a:p>
          <a:p>
            <a:r>
              <a:rPr lang="en-IN" sz="1200" dirty="0">
                <a:latin typeface="Segoe UI" panose="020B0502040204020203" pitchFamily="34" charset="0"/>
                <a:cs typeface="Segoe UI" panose="020B0502040204020203" pitchFamily="34" charset="0"/>
              </a:rPr>
              <a:t>      file:</a:t>
            </a:r>
          </a:p>
          <a:p>
            <a:r>
              <a:rPr lang="en-IN" sz="1200" dirty="0">
                <a:latin typeface="Segoe UI" panose="020B0502040204020203" pitchFamily="34" charset="0"/>
                <a:cs typeface="Segoe UI" panose="020B0502040204020203" pitchFamily="34" charset="0"/>
              </a:rPr>
              <a:t>        path: /opt/deploy</a:t>
            </a:r>
          </a:p>
          <a:p>
            <a:r>
              <a:rPr lang="en-IN" sz="1200" dirty="0">
                <a:latin typeface="Segoe UI" panose="020B0502040204020203" pitchFamily="34" charset="0"/>
                <a:cs typeface="Segoe UI" panose="020B0502040204020203" pitchFamily="34" charset="0"/>
              </a:rPr>
              <a:t>        state: directory</a:t>
            </a:r>
          </a:p>
          <a:p>
            <a:endParaRPr lang="en-IN" sz="1200" dirty="0">
              <a:latin typeface="Segoe UI" panose="020B0502040204020203" pitchFamily="34" charset="0"/>
              <a:cs typeface="Segoe UI" panose="020B0502040204020203" pitchFamily="34" charset="0"/>
            </a:endParaRPr>
          </a:p>
          <a:p>
            <a:r>
              <a:rPr lang="en-IN" sz="1200" dirty="0">
                <a:latin typeface="Segoe UI" panose="020B0502040204020203" pitchFamily="34" charset="0"/>
                <a:cs typeface="Segoe UI" panose="020B0502040204020203" pitchFamily="34" charset="0"/>
              </a:rPr>
              <a:t>    - name: Copy Hello World binary to deployment container</a:t>
            </a:r>
          </a:p>
          <a:p>
            <a:r>
              <a:rPr lang="en-IN" sz="1200" dirty="0">
                <a:latin typeface="Segoe UI" panose="020B0502040204020203" pitchFamily="34" charset="0"/>
                <a:cs typeface="Segoe UI" panose="020B0502040204020203" pitchFamily="34" charset="0"/>
              </a:rPr>
              <a:t>      copy:</a:t>
            </a:r>
          </a:p>
          <a:p>
            <a:r>
              <a:rPr lang="en-IN" sz="1200" dirty="0">
                <a:latin typeface="Segoe UI" panose="020B0502040204020203" pitchFamily="34" charset="0"/>
                <a:cs typeface="Segoe UI" panose="020B0502040204020203" pitchFamily="34" charset="0"/>
              </a:rPr>
              <a:t>        </a:t>
            </a:r>
            <a:r>
              <a:rPr lang="en-IN" sz="1200" dirty="0" err="1">
                <a:latin typeface="Segoe UI" panose="020B0502040204020203" pitchFamily="34" charset="0"/>
                <a:cs typeface="Segoe UI" panose="020B0502040204020203" pitchFamily="34" charset="0"/>
              </a:rPr>
              <a:t>src</a:t>
            </a:r>
            <a:r>
              <a:rPr lang="en-IN" sz="1200" dirty="0">
                <a:latin typeface="Segoe UI" panose="020B0502040204020203" pitchFamily="34" charset="0"/>
                <a:cs typeface="Segoe UI" panose="020B0502040204020203" pitchFamily="34" charset="0"/>
              </a:rPr>
              <a:t>: /home/</a:t>
            </a:r>
            <a:r>
              <a:rPr lang="en-IN" sz="1200" dirty="0" err="1">
                <a:latin typeface="Segoe UI" panose="020B0502040204020203" pitchFamily="34" charset="0"/>
                <a:cs typeface="Segoe UI" panose="020B0502040204020203" pitchFamily="34" charset="0"/>
              </a:rPr>
              <a:t>raju</a:t>
            </a:r>
            <a:r>
              <a:rPr lang="en-IN" sz="1200" dirty="0">
                <a:latin typeface="Segoe UI" panose="020B0502040204020203" pitchFamily="34" charset="0"/>
                <a:cs typeface="Segoe UI" panose="020B0502040204020203" pitchFamily="34" charset="0"/>
              </a:rPr>
              <a:t>/</a:t>
            </a:r>
            <a:r>
              <a:rPr lang="en-IN" sz="1200" dirty="0" err="1">
                <a:latin typeface="Segoe UI" panose="020B0502040204020203" pitchFamily="34" charset="0"/>
                <a:cs typeface="Segoe UI" panose="020B0502040204020203" pitchFamily="34" charset="0"/>
              </a:rPr>
              <a:t>spm</a:t>
            </a:r>
            <a:r>
              <a:rPr lang="en-IN" sz="1200" dirty="0">
                <a:latin typeface="Segoe UI" panose="020B0502040204020203" pitchFamily="34" charset="0"/>
                <a:cs typeface="Segoe UI" panose="020B0502040204020203" pitchFamily="34" charset="0"/>
              </a:rPr>
              <a:t>/Ansible/</a:t>
            </a:r>
            <a:r>
              <a:rPr lang="en-IN" sz="1200" dirty="0" err="1">
                <a:latin typeface="Segoe UI" panose="020B0502040204020203" pitchFamily="34" charset="0"/>
                <a:cs typeface="Segoe UI" panose="020B0502040204020203" pitchFamily="34" charset="0"/>
              </a:rPr>
              <a:t>miniproject</a:t>
            </a:r>
            <a:r>
              <a:rPr lang="en-IN" sz="1200" dirty="0">
                <a:latin typeface="Segoe UI" panose="020B0502040204020203" pitchFamily="34" charset="0"/>
                <a:cs typeface="Segoe UI" panose="020B0502040204020203" pitchFamily="34" charset="0"/>
              </a:rPr>
              <a:t>/hello</a:t>
            </a:r>
          </a:p>
          <a:p>
            <a:r>
              <a:rPr lang="en-IN" sz="1200" dirty="0">
                <a:latin typeface="Segoe UI" panose="020B0502040204020203" pitchFamily="34" charset="0"/>
                <a:cs typeface="Segoe UI" panose="020B0502040204020203" pitchFamily="34" charset="0"/>
              </a:rPr>
              <a:t>        </a:t>
            </a:r>
            <a:r>
              <a:rPr lang="en-IN" sz="1200" dirty="0" err="1">
                <a:latin typeface="Segoe UI" panose="020B0502040204020203" pitchFamily="34" charset="0"/>
                <a:cs typeface="Segoe UI" panose="020B0502040204020203" pitchFamily="34" charset="0"/>
              </a:rPr>
              <a:t>dest</a:t>
            </a:r>
            <a:r>
              <a:rPr lang="en-IN" sz="1200" dirty="0">
                <a:latin typeface="Segoe UI" panose="020B0502040204020203" pitchFamily="34" charset="0"/>
                <a:cs typeface="Segoe UI" panose="020B0502040204020203" pitchFamily="34" charset="0"/>
              </a:rPr>
              <a:t>: /opt/deploy/hello</a:t>
            </a:r>
          </a:p>
          <a:p>
            <a:r>
              <a:rPr lang="en-IN" sz="1200" dirty="0">
                <a:latin typeface="Segoe UI" panose="020B0502040204020203" pitchFamily="34" charset="0"/>
                <a:cs typeface="Segoe UI" panose="020B0502040204020203" pitchFamily="34" charset="0"/>
              </a:rPr>
              <a:t>        mode: '0755'</a:t>
            </a:r>
          </a:p>
          <a:p>
            <a:endParaRPr lang="en-IN" sz="1200" dirty="0">
              <a:latin typeface="Segoe UI" panose="020B0502040204020203" pitchFamily="34" charset="0"/>
              <a:cs typeface="Segoe UI" panose="020B0502040204020203" pitchFamily="34" charset="0"/>
            </a:endParaRPr>
          </a:p>
          <a:p>
            <a:r>
              <a:rPr lang="en-IN" sz="1200" dirty="0">
                <a:latin typeface="Segoe UI" panose="020B0502040204020203" pitchFamily="34" charset="0"/>
                <a:cs typeface="Segoe UI" panose="020B0502040204020203" pitchFamily="34" charset="0"/>
              </a:rPr>
              <a:t>    - name: Execute Hello World program</a:t>
            </a:r>
          </a:p>
          <a:p>
            <a:r>
              <a:rPr lang="en-IN" sz="1200" dirty="0">
                <a:latin typeface="Segoe UI" panose="020B0502040204020203" pitchFamily="34" charset="0"/>
                <a:cs typeface="Segoe UI" panose="020B0502040204020203" pitchFamily="34" charset="0"/>
              </a:rPr>
              <a:t>      command: /opt/deploy/hello</a:t>
            </a:r>
          </a:p>
        </p:txBody>
      </p:sp>
      <p:sp>
        <p:nvSpPr>
          <p:cNvPr id="8" name="TextBox 7"/>
          <p:cNvSpPr txBox="1"/>
          <p:nvPr/>
        </p:nvSpPr>
        <p:spPr>
          <a:xfrm>
            <a:off x="952817" y="5917316"/>
            <a:ext cx="1919692" cy="369332"/>
          </a:xfrm>
          <a:prstGeom prst="rect">
            <a:avLst/>
          </a:prstGeom>
          <a:solidFill>
            <a:srgbClr val="002060"/>
          </a:solidFill>
          <a:ln>
            <a:solidFill>
              <a:srgbClr val="C00000"/>
            </a:solidFill>
          </a:ln>
        </p:spPr>
        <p:txBody>
          <a:bodyPr wrap="square" rtlCol="0">
            <a:spAutoFit/>
          </a:bodyPr>
          <a:lstStyle/>
          <a:p>
            <a:r>
              <a:rPr lang="en-US" b="1" dirty="0" err="1">
                <a:solidFill>
                  <a:schemeClr val="bg1"/>
                </a:solidFill>
              </a:rPr>
              <a:t>dev_playbook.yml</a:t>
            </a:r>
            <a:endParaRPr lang="en-IN" b="1" dirty="0">
              <a:solidFill>
                <a:schemeClr val="bg1"/>
              </a:solidFill>
            </a:endParaRPr>
          </a:p>
        </p:txBody>
      </p:sp>
      <p:sp>
        <p:nvSpPr>
          <p:cNvPr id="9" name="TextBox 8"/>
          <p:cNvSpPr txBox="1"/>
          <p:nvPr/>
        </p:nvSpPr>
        <p:spPr>
          <a:xfrm>
            <a:off x="4963074" y="2536433"/>
            <a:ext cx="2038090" cy="369332"/>
          </a:xfrm>
          <a:prstGeom prst="rect">
            <a:avLst/>
          </a:prstGeom>
          <a:solidFill>
            <a:srgbClr val="002060"/>
          </a:solidFill>
          <a:ln>
            <a:solidFill>
              <a:srgbClr val="C00000"/>
            </a:solidFill>
          </a:ln>
        </p:spPr>
        <p:txBody>
          <a:bodyPr wrap="square" rtlCol="0">
            <a:spAutoFit/>
          </a:bodyPr>
          <a:lstStyle/>
          <a:p>
            <a:r>
              <a:rPr lang="en-US" b="1" dirty="0" err="1">
                <a:solidFill>
                  <a:schemeClr val="bg1"/>
                </a:solidFill>
              </a:rPr>
              <a:t>test_playbook.yml</a:t>
            </a:r>
            <a:endParaRPr lang="en-IN" b="1" dirty="0">
              <a:solidFill>
                <a:schemeClr val="bg1"/>
              </a:solidFill>
            </a:endParaRPr>
          </a:p>
        </p:txBody>
      </p:sp>
      <p:sp>
        <p:nvSpPr>
          <p:cNvPr id="10" name="TextBox 9"/>
          <p:cNvSpPr txBox="1"/>
          <p:nvPr/>
        </p:nvSpPr>
        <p:spPr>
          <a:xfrm>
            <a:off x="9076017" y="4593465"/>
            <a:ext cx="2312237" cy="369332"/>
          </a:xfrm>
          <a:prstGeom prst="rect">
            <a:avLst/>
          </a:prstGeom>
          <a:solidFill>
            <a:srgbClr val="002060"/>
          </a:solidFill>
          <a:ln>
            <a:solidFill>
              <a:srgbClr val="C00000"/>
            </a:solidFill>
          </a:ln>
        </p:spPr>
        <p:txBody>
          <a:bodyPr wrap="square" rtlCol="0">
            <a:spAutoFit/>
          </a:bodyPr>
          <a:lstStyle/>
          <a:p>
            <a:r>
              <a:rPr lang="en-US" b="1" dirty="0" err="1">
                <a:solidFill>
                  <a:schemeClr val="bg1"/>
                </a:solidFill>
              </a:rPr>
              <a:t>deploy_playbook.yml</a:t>
            </a:r>
            <a:endParaRPr lang="en-IN" b="1" dirty="0">
              <a:solidFill>
                <a:schemeClr val="bg1"/>
              </a:solidFill>
            </a:endParaRPr>
          </a:p>
        </p:txBody>
      </p:sp>
    </p:spTree>
    <p:extLst>
      <p:ext uri="{BB962C8B-B14F-4D97-AF65-F5344CB8AC3E}">
        <p14:creationId xmlns:p14="http://schemas.microsoft.com/office/powerpoint/2010/main" val="16965298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9568873" cy="584775"/>
          </a:xfrm>
          <a:prstGeom prst="rect">
            <a:avLst/>
          </a:prstGeom>
          <a:noFill/>
        </p:spPr>
        <p:txBody>
          <a:bodyPr wrap="square" rtlCol="0">
            <a:spAutoFit/>
          </a:bodyPr>
          <a:lstStyle/>
          <a:p>
            <a:r>
              <a:rPr lang="en-US" sz="3200" b="1" dirty="0" smtClean="0">
                <a:solidFill>
                  <a:schemeClr val="bg1"/>
                </a:solidFill>
                <a:latin typeface="Segoe UI" panose="020B0502040204020203" pitchFamily="34" charset="0"/>
                <a:cs typeface="Segoe UI" panose="020B0502040204020203" pitchFamily="34" charset="0"/>
              </a:rPr>
              <a:t>Mini Project</a:t>
            </a:r>
            <a:endParaRPr lang="en-IN" sz="3200" b="1" dirty="0">
              <a:solidFill>
                <a:schemeClr val="bg1"/>
              </a:solidFill>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3"/>
          <a:stretch>
            <a:fillRect/>
          </a:stretch>
        </p:blipFill>
        <p:spPr>
          <a:xfrm>
            <a:off x="2025911" y="949733"/>
            <a:ext cx="8004780" cy="2093557"/>
          </a:xfrm>
          <a:prstGeom prst="rect">
            <a:avLst/>
          </a:prstGeom>
          <a:ln>
            <a:solidFill>
              <a:srgbClr val="C00000"/>
            </a:solidFill>
          </a:ln>
        </p:spPr>
      </p:pic>
      <p:pic>
        <p:nvPicPr>
          <p:cNvPr id="7" name="Picture 6"/>
          <p:cNvPicPr>
            <a:picLocks noChangeAspect="1"/>
          </p:cNvPicPr>
          <p:nvPr/>
        </p:nvPicPr>
        <p:blipFill>
          <a:blip r:embed="rId4"/>
          <a:stretch>
            <a:fillRect/>
          </a:stretch>
        </p:blipFill>
        <p:spPr>
          <a:xfrm>
            <a:off x="178637" y="4065923"/>
            <a:ext cx="4265645" cy="2018062"/>
          </a:xfrm>
          <a:prstGeom prst="rect">
            <a:avLst/>
          </a:prstGeom>
          <a:ln>
            <a:solidFill>
              <a:srgbClr val="C00000"/>
            </a:solidFill>
          </a:ln>
        </p:spPr>
      </p:pic>
      <p:pic>
        <p:nvPicPr>
          <p:cNvPr id="8" name="Picture 7"/>
          <p:cNvPicPr>
            <a:picLocks noChangeAspect="1"/>
          </p:cNvPicPr>
          <p:nvPr/>
        </p:nvPicPr>
        <p:blipFill>
          <a:blip r:embed="rId5"/>
          <a:stretch>
            <a:fillRect/>
          </a:stretch>
        </p:blipFill>
        <p:spPr>
          <a:xfrm>
            <a:off x="7959594" y="4074345"/>
            <a:ext cx="3789471" cy="2018062"/>
          </a:xfrm>
          <a:prstGeom prst="rect">
            <a:avLst/>
          </a:prstGeom>
          <a:ln>
            <a:solidFill>
              <a:srgbClr val="C00000"/>
            </a:solidFill>
          </a:ln>
        </p:spPr>
      </p:pic>
      <p:pic>
        <p:nvPicPr>
          <p:cNvPr id="9" name="Picture 8"/>
          <p:cNvPicPr>
            <a:picLocks noChangeAspect="1"/>
          </p:cNvPicPr>
          <p:nvPr/>
        </p:nvPicPr>
        <p:blipFill>
          <a:blip r:embed="rId6"/>
          <a:stretch>
            <a:fillRect/>
          </a:stretch>
        </p:blipFill>
        <p:spPr>
          <a:xfrm>
            <a:off x="4682276" y="4060241"/>
            <a:ext cx="3039324" cy="2018062"/>
          </a:xfrm>
          <a:prstGeom prst="rect">
            <a:avLst/>
          </a:prstGeom>
          <a:ln>
            <a:solidFill>
              <a:srgbClr val="C00000"/>
            </a:solidFill>
          </a:ln>
        </p:spPr>
      </p:pic>
      <p:sp>
        <p:nvSpPr>
          <p:cNvPr id="10" name="TextBox 9"/>
          <p:cNvSpPr txBox="1"/>
          <p:nvPr/>
        </p:nvSpPr>
        <p:spPr>
          <a:xfrm>
            <a:off x="952816" y="6254382"/>
            <a:ext cx="2797147" cy="369332"/>
          </a:xfrm>
          <a:prstGeom prst="rect">
            <a:avLst/>
          </a:prstGeom>
          <a:solidFill>
            <a:srgbClr val="002060"/>
          </a:solidFill>
          <a:ln>
            <a:solidFill>
              <a:srgbClr val="C00000"/>
            </a:solidFill>
          </a:ln>
        </p:spPr>
        <p:txBody>
          <a:bodyPr wrap="square" rtlCol="0">
            <a:spAutoFit/>
          </a:bodyPr>
          <a:lstStyle/>
          <a:p>
            <a:r>
              <a:rPr lang="en-US" b="1" dirty="0" smtClean="0">
                <a:solidFill>
                  <a:schemeClr val="bg1"/>
                </a:solidFill>
                <a:latin typeface="Segoe UI" panose="020B0502040204020203" pitchFamily="34" charset="0"/>
                <a:cs typeface="Segoe UI" panose="020B0502040204020203" pitchFamily="34" charset="0"/>
              </a:rPr>
              <a:t>Development Container</a:t>
            </a:r>
            <a:endParaRPr lang="en-IN" b="1" dirty="0">
              <a:solidFill>
                <a:schemeClr val="bg1"/>
              </a:solidFill>
              <a:latin typeface="Segoe UI" panose="020B0502040204020203" pitchFamily="34" charset="0"/>
              <a:cs typeface="Segoe UI" panose="020B0502040204020203" pitchFamily="34" charset="0"/>
            </a:endParaRPr>
          </a:p>
        </p:txBody>
      </p:sp>
      <p:sp>
        <p:nvSpPr>
          <p:cNvPr id="11" name="TextBox 10"/>
          <p:cNvSpPr txBox="1"/>
          <p:nvPr/>
        </p:nvSpPr>
        <p:spPr>
          <a:xfrm>
            <a:off x="8442037" y="6254382"/>
            <a:ext cx="2670885" cy="369332"/>
          </a:xfrm>
          <a:prstGeom prst="rect">
            <a:avLst/>
          </a:prstGeom>
          <a:solidFill>
            <a:srgbClr val="002060"/>
          </a:solidFill>
          <a:ln>
            <a:solidFill>
              <a:srgbClr val="C00000"/>
            </a:solidFill>
          </a:ln>
        </p:spPr>
        <p:txBody>
          <a:bodyPr wrap="square" rtlCol="0">
            <a:spAutoFit/>
          </a:bodyPr>
          <a:lstStyle/>
          <a:p>
            <a:r>
              <a:rPr lang="en-US" b="1" dirty="0" smtClean="0">
                <a:solidFill>
                  <a:schemeClr val="bg1"/>
                </a:solidFill>
                <a:latin typeface="Segoe UI" panose="020B0502040204020203" pitchFamily="34" charset="0"/>
                <a:cs typeface="Segoe UI" panose="020B0502040204020203" pitchFamily="34" charset="0"/>
              </a:rPr>
              <a:t>Deployment Container</a:t>
            </a:r>
            <a:endParaRPr lang="en-IN" b="1" dirty="0">
              <a:solidFill>
                <a:schemeClr val="bg1"/>
              </a:solidFill>
              <a:latin typeface="Segoe UI" panose="020B0502040204020203" pitchFamily="34" charset="0"/>
              <a:cs typeface="Segoe UI" panose="020B0502040204020203" pitchFamily="34" charset="0"/>
            </a:endParaRPr>
          </a:p>
        </p:txBody>
      </p:sp>
      <p:sp>
        <p:nvSpPr>
          <p:cNvPr id="12" name="TextBox 11"/>
          <p:cNvSpPr txBox="1"/>
          <p:nvPr/>
        </p:nvSpPr>
        <p:spPr>
          <a:xfrm>
            <a:off x="5034554" y="6264860"/>
            <a:ext cx="2122892" cy="369332"/>
          </a:xfrm>
          <a:prstGeom prst="rect">
            <a:avLst/>
          </a:prstGeom>
          <a:solidFill>
            <a:srgbClr val="002060"/>
          </a:solidFill>
          <a:ln>
            <a:solidFill>
              <a:srgbClr val="C00000"/>
            </a:solidFill>
          </a:ln>
        </p:spPr>
        <p:txBody>
          <a:bodyPr wrap="square" rtlCol="0">
            <a:spAutoFit/>
          </a:bodyPr>
          <a:lstStyle/>
          <a:p>
            <a:r>
              <a:rPr lang="en-US" b="1" dirty="0" smtClean="0">
                <a:solidFill>
                  <a:schemeClr val="bg1"/>
                </a:solidFill>
                <a:latin typeface="Segoe UI" panose="020B0502040204020203" pitchFamily="34" charset="0"/>
                <a:cs typeface="Segoe UI" panose="020B0502040204020203" pitchFamily="34" charset="0"/>
              </a:rPr>
              <a:t>Testing Container</a:t>
            </a:r>
            <a:endParaRPr lang="en-IN" b="1"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666549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76"/>
        <p:cNvGrpSpPr/>
        <p:nvPr/>
      </p:nvGrpSpPr>
      <p:grpSpPr>
        <a:xfrm>
          <a:off x="0" y="0"/>
          <a:ext cx="0" cy="0"/>
          <a:chOff x="0" y="0"/>
          <a:chExt cx="0" cy="0"/>
        </a:xfrm>
      </p:grpSpPr>
      <p:sp>
        <p:nvSpPr>
          <p:cNvPr id="1777" name="Google Shape;1777;gc96debfd06_0_647"/>
          <p:cNvSpPr txBox="1">
            <a:spLocks noGrp="1"/>
          </p:cNvSpPr>
          <p:nvPr>
            <p:ph type="sldNum" idx="12"/>
          </p:nvPr>
        </p:nvSpPr>
        <p:spPr>
          <a:xfrm>
            <a:off x="8623300" y="6356351"/>
            <a:ext cx="2743200" cy="365200"/>
          </a:xfrm>
          <a:prstGeom prst="rect">
            <a:avLst/>
          </a:prstGeom>
          <a:noFill/>
          <a:ln>
            <a:noFill/>
          </a:ln>
        </p:spPr>
        <p:txBody>
          <a:bodyPr spcFirstLastPara="1" vert="horz" wrap="square" lIns="121900" tIns="60933" rIns="121900" bIns="60933" rtlCol="0" anchor="ctr" anchorCtr="0">
            <a:noAutofit/>
          </a:bodyPr>
          <a:lstStyle/>
          <a:p>
            <a:fld id="{00000000-1234-1234-1234-123412341234}" type="slidenum">
              <a:rPr lang="en"/>
              <a:pPr/>
              <a:t>33</a:t>
            </a:fld>
            <a:endParaRPr/>
          </a:p>
        </p:txBody>
      </p:sp>
      <p:sp>
        <p:nvSpPr>
          <p:cNvPr id="1778" name="Google Shape;1778;gc96debfd06_0_647"/>
          <p:cNvSpPr txBox="1"/>
          <p:nvPr/>
        </p:nvSpPr>
        <p:spPr>
          <a:xfrm>
            <a:off x="2388967" y="2233000"/>
            <a:ext cx="7368400" cy="2392000"/>
          </a:xfrm>
          <a:prstGeom prst="rect">
            <a:avLst/>
          </a:prstGeom>
          <a:noFill/>
          <a:ln>
            <a:noFill/>
          </a:ln>
        </p:spPr>
        <p:txBody>
          <a:bodyPr spcFirstLastPara="1" wrap="square" lIns="121900" tIns="60933" rIns="121900" bIns="60933" anchor="t" anchorCtr="0">
            <a:noAutofit/>
          </a:bodyPr>
          <a:lstStyle/>
          <a:p>
            <a:pPr algn="ctr">
              <a:buClr>
                <a:srgbClr val="000000"/>
              </a:buClr>
              <a:buSzPts val="3200"/>
            </a:pPr>
            <a:r>
              <a:rPr lang="en" sz="4267" b="1" dirty="0" smtClean="0">
                <a:solidFill>
                  <a:schemeClr val="lt1"/>
                </a:solidFill>
                <a:latin typeface="Proxima Nova"/>
                <a:ea typeface="Proxima Nova"/>
                <a:cs typeface="Proxima Nova"/>
                <a:sym typeface="Proxima Nova"/>
              </a:rPr>
              <a:t>Thank You</a:t>
            </a:r>
            <a:endParaRPr sz="4267" b="1" dirty="0">
              <a:solidFill>
                <a:schemeClr val="lt1"/>
              </a:solidFill>
              <a:latin typeface="Proxima Nova"/>
              <a:ea typeface="Proxima Nova"/>
              <a:cs typeface="Proxima Nova"/>
              <a:sym typeface="Proxima Nova"/>
            </a:endParaRPr>
          </a:p>
        </p:txBody>
      </p:sp>
    </p:spTree>
    <p:extLst>
      <p:ext uri="{BB962C8B-B14F-4D97-AF65-F5344CB8AC3E}">
        <p14:creationId xmlns:p14="http://schemas.microsoft.com/office/powerpoint/2010/main" val="1246944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9568873" cy="584775"/>
          </a:xfrm>
          <a:prstGeom prst="rect">
            <a:avLst/>
          </a:prstGeom>
          <a:noFill/>
        </p:spPr>
        <p:txBody>
          <a:bodyPr wrap="square" rtlCol="0">
            <a:spAutoFit/>
          </a:bodyPr>
          <a:lstStyle/>
          <a:p>
            <a:r>
              <a:rPr lang="en-US" sz="3200" b="1" dirty="0" smtClean="0">
                <a:solidFill>
                  <a:schemeClr val="bg1"/>
                </a:solidFill>
                <a:latin typeface="Segoe UI" panose="020B0502040204020203" pitchFamily="34" charset="0"/>
                <a:cs typeface="Segoe UI" panose="020B0502040204020203" pitchFamily="34" charset="0"/>
              </a:rPr>
              <a:t>Q2. Ansible </a:t>
            </a:r>
            <a:r>
              <a:rPr lang="en-US" sz="3200" b="1" dirty="0">
                <a:solidFill>
                  <a:schemeClr val="bg1"/>
                </a:solidFill>
                <a:latin typeface="Segoe UI" panose="020B0502040204020203" pitchFamily="34" charset="0"/>
                <a:cs typeface="Segoe UI" panose="020B0502040204020203" pitchFamily="34" charset="0"/>
              </a:rPr>
              <a:t>Inventory for Host Communication</a:t>
            </a:r>
            <a:endParaRPr lang="en-IN" sz="3200" b="1" dirty="0">
              <a:solidFill>
                <a:schemeClr val="bg1"/>
              </a:solidFill>
              <a:latin typeface="Segoe UI" panose="020B0502040204020203" pitchFamily="34" charset="0"/>
              <a:cs typeface="Segoe UI" panose="020B0502040204020203" pitchFamily="34" charset="0"/>
            </a:endParaRPr>
          </a:p>
        </p:txBody>
      </p:sp>
      <p:sp>
        <p:nvSpPr>
          <p:cNvPr id="2" name="Rectangle 1"/>
          <p:cNvSpPr/>
          <p:nvPr/>
        </p:nvSpPr>
        <p:spPr>
          <a:xfrm>
            <a:off x="6704583" y="963030"/>
            <a:ext cx="5283201" cy="646331"/>
          </a:xfrm>
          <a:prstGeom prst="rect">
            <a:avLst/>
          </a:prstGeom>
          <a:ln>
            <a:solidFill>
              <a:srgbClr val="C00000"/>
            </a:solidFill>
          </a:ln>
        </p:spPr>
        <p:txBody>
          <a:bodyPr wrap="square">
            <a:spAutoFit/>
          </a:bodyPr>
          <a:lstStyle/>
          <a:p>
            <a:r>
              <a:rPr lang="en-IN" dirty="0"/>
              <a:t>[</a:t>
            </a:r>
            <a:r>
              <a:rPr lang="en-IN" dirty="0" err="1"/>
              <a:t>myhosts</a:t>
            </a:r>
            <a:r>
              <a:rPr lang="en-IN" dirty="0"/>
              <a:t>]</a:t>
            </a:r>
          </a:p>
          <a:p>
            <a:r>
              <a:rPr lang="en-IN" dirty="0"/>
              <a:t>localhost </a:t>
            </a:r>
            <a:r>
              <a:rPr lang="en-IN" dirty="0" err="1"/>
              <a:t>ansible_ssh_user</a:t>
            </a:r>
            <a:r>
              <a:rPr lang="en-IN" dirty="0"/>
              <a:t>=</a:t>
            </a:r>
            <a:r>
              <a:rPr lang="en-IN" dirty="0" err="1"/>
              <a:t>raju</a:t>
            </a:r>
            <a:r>
              <a:rPr lang="en-IN" dirty="0"/>
              <a:t> </a:t>
            </a:r>
            <a:r>
              <a:rPr lang="en-IN" dirty="0" err="1"/>
              <a:t>ansible_ssh_pass</a:t>
            </a:r>
            <a:r>
              <a:rPr lang="en-IN" dirty="0"/>
              <a:t>=</a:t>
            </a:r>
            <a:r>
              <a:rPr lang="en-IN" dirty="0" err="1"/>
              <a:t>raju</a:t>
            </a:r>
            <a:endParaRPr lang="en-IN" dirty="0"/>
          </a:p>
        </p:txBody>
      </p:sp>
      <p:sp>
        <p:nvSpPr>
          <p:cNvPr id="3" name="TextBox 2"/>
          <p:cNvSpPr txBox="1"/>
          <p:nvPr/>
        </p:nvSpPr>
        <p:spPr>
          <a:xfrm>
            <a:off x="5226764" y="1101529"/>
            <a:ext cx="1477819"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a:t>i</a:t>
            </a:r>
            <a:r>
              <a:rPr lang="en-US" b="1" dirty="0" smtClean="0"/>
              <a:t>nventory.ini</a:t>
            </a:r>
            <a:endParaRPr lang="en-IN" b="1" dirty="0"/>
          </a:p>
        </p:txBody>
      </p:sp>
      <p:pic>
        <p:nvPicPr>
          <p:cNvPr id="4" name="Picture 3"/>
          <p:cNvPicPr>
            <a:picLocks noChangeAspect="1"/>
          </p:cNvPicPr>
          <p:nvPr/>
        </p:nvPicPr>
        <p:blipFill>
          <a:blip r:embed="rId3"/>
          <a:stretch>
            <a:fillRect/>
          </a:stretch>
        </p:blipFill>
        <p:spPr>
          <a:xfrm>
            <a:off x="249381" y="1907908"/>
            <a:ext cx="8618967" cy="4701947"/>
          </a:xfrm>
          <a:prstGeom prst="rect">
            <a:avLst/>
          </a:prstGeom>
          <a:ln>
            <a:solidFill>
              <a:srgbClr val="C00000"/>
            </a:solidFill>
          </a:ln>
        </p:spPr>
      </p:pic>
    </p:spTree>
    <p:extLst>
      <p:ext uri="{BB962C8B-B14F-4D97-AF65-F5344CB8AC3E}">
        <p14:creationId xmlns:p14="http://schemas.microsoft.com/office/powerpoint/2010/main" val="962654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11403762" cy="584775"/>
          </a:xfrm>
          <a:prstGeom prst="rect">
            <a:avLst/>
          </a:prstGeom>
          <a:noFill/>
        </p:spPr>
        <p:txBody>
          <a:bodyPr wrap="square" rtlCol="0">
            <a:spAutoFit/>
          </a:bodyPr>
          <a:lstStyle/>
          <a:p>
            <a:r>
              <a:rPr lang="en-US" sz="3200" b="1" dirty="0">
                <a:solidFill>
                  <a:schemeClr val="bg1"/>
                </a:solidFill>
                <a:latin typeface="Segoe UI" panose="020B0502040204020203" pitchFamily="34" charset="0"/>
                <a:cs typeface="Segoe UI" panose="020B0502040204020203" pitchFamily="34" charset="0"/>
              </a:rPr>
              <a:t>Q3. Ansible Inventory for Container as a Client </a:t>
            </a:r>
            <a:r>
              <a:rPr lang="en-US" sz="3200" b="1" dirty="0" smtClean="0">
                <a:solidFill>
                  <a:schemeClr val="bg1"/>
                </a:solidFill>
                <a:latin typeface="Segoe UI" panose="020B0502040204020203" pitchFamily="34" charset="0"/>
                <a:cs typeface="Segoe UI" panose="020B0502040204020203" pitchFamily="34" charset="0"/>
              </a:rPr>
              <a:t>System</a:t>
            </a:r>
            <a:endParaRPr lang="en-IN" sz="3200" b="1" dirty="0">
              <a:solidFill>
                <a:schemeClr val="bg1"/>
              </a:solidFill>
              <a:latin typeface="Segoe UI" panose="020B0502040204020203" pitchFamily="34" charset="0"/>
              <a:cs typeface="Segoe UI" panose="020B0502040204020203" pitchFamily="34" charset="0"/>
            </a:endParaRPr>
          </a:p>
        </p:txBody>
      </p:sp>
      <p:sp>
        <p:nvSpPr>
          <p:cNvPr id="2" name="Rectangle 1"/>
          <p:cNvSpPr/>
          <p:nvPr/>
        </p:nvSpPr>
        <p:spPr>
          <a:xfrm>
            <a:off x="116115" y="949733"/>
            <a:ext cx="11920998" cy="5751062"/>
          </a:xfrm>
          <a:prstGeom prst="rect">
            <a:avLst/>
          </a:prstGeom>
          <a:ln>
            <a:solidFill>
              <a:srgbClr val="C00000"/>
            </a:solidFill>
          </a:ln>
        </p:spPr>
        <p:txBody>
          <a:bodyPr wrap="square">
            <a:spAutoFit/>
          </a:bodyPr>
          <a:lstStyle/>
          <a:p>
            <a:pPr>
              <a:lnSpc>
                <a:spcPct val="107000"/>
              </a:lnSpc>
              <a:spcBef>
                <a:spcPts val="600"/>
              </a:spcBef>
              <a:spcAft>
                <a:spcPts val="0"/>
              </a:spcAft>
            </a:pPr>
            <a:r>
              <a:rPr lang="en-IN" sz="1500" b="1" dirty="0">
                <a:latin typeface="Segoe UI" panose="020B0502040204020203" pitchFamily="34" charset="0"/>
                <a:ea typeface="Calibri" panose="020F0502020204030204" pitchFamily="34" charset="0"/>
                <a:cs typeface="Segoe UI" panose="020B0502040204020203" pitchFamily="34" charset="0"/>
              </a:rPr>
              <a:t>Setting Up a Docker Container to Communicate with the Host System Through Ansible</a:t>
            </a:r>
            <a:endParaRPr lang="en-IN" sz="1500" dirty="0">
              <a:latin typeface="Segoe UI" panose="020B0502040204020203" pitchFamily="34" charset="0"/>
              <a:ea typeface="Calibri" panose="020F0502020204030204" pitchFamily="34" charset="0"/>
              <a:cs typeface="Segoe UI" panose="020B0502040204020203" pitchFamily="34" charset="0"/>
            </a:endParaRPr>
          </a:p>
          <a:p>
            <a:pPr>
              <a:lnSpc>
                <a:spcPct val="107000"/>
              </a:lnSpc>
              <a:spcBef>
                <a:spcPts val="600"/>
              </a:spcBef>
              <a:spcAft>
                <a:spcPts val="0"/>
              </a:spcAft>
            </a:pPr>
            <a:r>
              <a:rPr lang="en-IN" sz="1500" b="1" dirty="0">
                <a:latin typeface="Segoe UI" panose="020B0502040204020203" pitchFamily="34" charset="0"/>
                <a:ea typeface="Calibri" panose="020F0502020204030204" pitchFamily="34" charset="0"/>
                <a:cs typeface="Segoe UI" panose="020B0502040204020203" pitchFamily="34" charset="0"/>
              </a:rPr>
              <a:t>Steps:</a:t>
            </a:r>
            <a:endParaRPr lang="en-IN" sz="1500" dirty="0">
              <a:latin typeface="Segoe UI" panose="020B0502040204020203" pitchFamily="34" charset="0"/>
              <a:ea typeface="Calibri" panose="020F0502020204030204" pitchFamily="34" charset="0"/>
              <a:cs typeface="Segoe UI" panose="020B0502040204020203" pitchFamily="34" charset="0"/>
            </a:endParaRPr>
          </a:p>
          <a:p>
            <a:pPr>
              <a:lnSpc>
                <a:spcPct val="107000"/>
              </a:lnSpc>
              <a:spcBef>
                <a:spcPts val="600"/>
              </a:spcBef>
              <a:spcAft>
                <a:spcPts val="0"/>
              </a:spcAft>
            </a:pPr>
            <a:r>
              <a:rPr lang="en-IN" sz="1500" b="1" dirty="0">
                <a:latin typeface="Segoe UI" panose="020B0502040204020203" pitchFamily="34" charset="0"/>
                <a:ea typeface="Calibri" panose="020F0502020204030204" pitchFamily="34" charset="0"/>
                <a:cs typeface="Segoe UI" panose="020B0502040204020203" pitchFamily="34" charset="0"/>
              </a:rPr>
              <a:t>Inside the Host System:</a:t>
            </a:r>
            <a:endParaRPr lang="en-IN" sz="1500" dirty="0">
              <a:latin typeface="Segoe UI" panose="020B0502040204020203" pitchFamily="34" charset="0"/>
              <a:ea typeface="Calibri" panose="020F0502020204030204" pitchFamily="34" charset="0"/>
              <a:cs typeface="Segoe UI" panose="020B0502040204020203" pitchFamily="34" charset="0"/>
            </a:endParaRPr>
          </a:p>
          <a:p>
            <a:pPr marL="342900" lvl="0" indent="-342900">
              <a:lnSpc>
                <a:spcPct val="107000"/>
              </a:lnSpc>
              <a:spcBef>
                <a:spcPts val="600"/>
              </a:spcBef>
              <a:spcAft>
                <a:spcPts val="0"/>
              </a:spcAft>
              <a:buFont typeface="+mj-lt"/>
              <a:buAutoNum type="arabicPeriod"/>
              <a:tabLst>
                <a:tab pos="457200" algn="l"/>
              </a:tabLst>
            </a:pPr>
            <a:r>
              <a:rPr lang="en-IN" sz="1500" dirty="0">
                <a:latin typeface="Segoe UI" panose="020B0502040204020203" pitchFamily="34" charset="0"/>
                <a:ea typeface="Calibri" panose="020F0502020204030204" pitchFamily="34" charset="0"/>
                <a:cs typeface="Segoe UI" panose="020B0502040204020203" pitchFamily="34" charset="0"/>
              </a:rPr>
              <a:t>Run a Docker container with an interactive terminal</a:t>
            </a:r>
            <a:r>
              <a:rPr lang="en-IN" sz="1500" dirty="0" smtClean="0">
                <a:latin typeface="Segoe UI" panose="020B0502040204020203" pitchFamily="34" charset="0"/>
                <a:ea typeface="Calibri" panose="020F0502020204030204" pitchFamily="34" charset="0"/>
                <a:cs typeface="Segoe UI" panose="020B0502040204020203" pitchFamily="34" charset="0"/>
              </a:rPr>
              <a:t>: </a:t>
            </a:r>
            <a:r>
              <a:rPr lang="en-IN" sz="1500" b="1" dirty="0" err="1" smtClean="0">
                <a:latin typeface="Segoe UI" panose="020B0502040204020203" pitchFamily="34" charset="0"/>
                <a:ea typeface="Calibri" panose="020F0502020204030204" pitchFamily="34" charset="0"/>
                <a:cs typeface="Segoe UI" panose="020B0502040204020203" pitchFamily="34" charset="0"/>
              </a:rPr>
              <a:t>docker</a:t>
            </a:r>
            <a:r>
              <a:rPr lang="en-IN" sz="1500" b="1" dirty="0" smtClean="0">
                <a:latin typeface="Segoe UI" panose="020B0502040204020203" pitchFamily="34" charset="0"/>
                <a:ea typeface="Calibri" panose="020F0502020204030204" pitchFamily="34" charset="0"/>
                <a:cs typeface="Segoe UI" panose="020B0502040204020203" pitchFamily="34" charset="0"/>
              </a:rPr>
              <a:t> </a:t>
            </a:r>
            <a:r>
              <a:rPr lang="en-IN" sz="1500" b="1" dirty="0">
                <a:latin typeface="Segoe UI" panose="020B0502040204020203" pitchFamily="34" charset="0"/>
                <a:ea typeface="Calibri" panose="020F0502020204030204" pitchFamily="34" charset="0"/>
                <a:cs typeface="Segoe UI" panose="020B0502040204020203" pitchFamily="34" charset="0"/>
              </a:rPr>
              <a:t>run -it --name </a:t>
            </a:r>
            <a:r>
              <a:rPr lang="en-IN" sz="1500" b="1" dirty="0" err="1">
                <a:latin typeface="Segoe UI" panose="020B0502040204020203" pitchFamily="34" charset="0"/>
                <a:ea typeface="Calibri" panose="020F0502020204030204" pitchFamily="34" charset="0"/>
                <a:cs typeface="Segoe UI" panose="020B0502040204020203" pitchFamily="34" charset="0"/>
              </a:rPr>
              <a:t>ansible_container</a:t>
            </a:r>
            <a:r>
              <a:rPr lang="en-IN" sz="1500" b="1" dirty="0">
                <a:latin typeface="Segoe UI" panose="020B0502040204020203" pitchFamily="34" charset="0"/>
                <a:ea typeface="Calibri" panose="020F0502020204030204" pitchFamily="34" charset="0"/>
                <a:cs typeface="Segoe UI" panose="020B0502040204020203" pitchFamily="34" charset="0"/>
              </a:rPr>
              <a:t> </a:t>
            </a:r>
            <a:r>
              <a:rPr lang="en-IN" sz="1500" b="1" dirty="0" err="1">
                <a:latin typeface="Segoe UI" panose="020B0502040204020203" pitchFamily="34" charset="0"/>
                <a:ea typeface="Calibri" panose="020F0502020204030204" pitchFamily="34" charset="0"/>
                <a:cs typeface="Segoe UI" panose="020B0502040204020203" pitchFamily="34" charset="0"/>
              </a:rPr>
              <a:t>ubuntu</a:t>
            </a:r>
            <a:r>
              <a:rPr lang="en-IN" sz="1500" b="1" dirty="0">
                <a:latin typeface="Segoe UI" panose="020B0502040204020203" pitchFamily="34" charset="0"/>
                <a:ea typeface="Calibri" panose="020F0502020204030204" pitchFamily="34" charset="0"/>
                <a:cs typeface="Segoe UI" panose="020B0502040204020203" pitchFamily="34" charset="0"/>
              </a:rPr>
              <a:t> /bin/bash</a:t>
            </a:r>
          </a:p>
          <a:p>
            <a:pPr>
              <a:lnSpc>
                <a:spcPct val="107000"/>
              </a:lnSpc>
              <a:spcBef>
                <a:spcPts val="600"/>
              </a:spcBef>
              <a:spcAft>
                <a:spcPts val="0"/>
              </a:spcAft>
            </a:pPr>
            <a:r>
              <a:rPr lang="en-IN" sz="1500" b="1" dirty="0">
                <a:latin typeface="Segoe UI" panose="020B0502040204020203" pitchFamily="34" charset="0"/>
                <a:ea typeface="Calibri" panose="020F0502020204030204" pitchFamily="34" charset="0"/>
                <a:cs typeface="Segoe UI" panose="020B0502040204020203" pitchFamily="34" charset="0"/>
              </a:rPr>
              <a:t>Inside the Running Container:</a:t>
            </a:r>
            <a:endParaRPr lang="en-IN" sz="1500" dirty="0">
              <a:latin typeface="Segoe UI" panose="020B0502040204020203" pitchFamily="34" charset="0"/>
              <a:ea typeface="Calibri" panose="020F0502020204030204" pitchFamily="34" charset="0"/>
              <a:cs typeface="Segoe UI" panose="020B0502040204020203" pitchFamily="34" charset="0"/>
            </a:endParaRPr>
          </a:p>
          <a:p>
            <a:pPr marL="342900" lvl="0" indent="-342900">
              <a:lnSpc>
                <a:spcPct val="107000"/>
              </a:lnSpc>
              <a:spcBef>
                <a:spcPts val="600"/>
              </a:spcBef>
              <a:spcAft>
                <a:spcPts val="0"/>
              </a:spcAft>
              <a:buFont typeface="+mj-lt"/>
              <a:buAutoNum type="arabicPeriod"/>
              <a:tabLst>
                <a:tab pos="457200" algn="l"/>
              </a:tabLst>
            </a:pPr>
            <a:r>
              <a:rPr lang="en-IN" sz="1500" dirty="0">
                <a:latin typeface="Segoe UI" panose="020B0502040204020203" pitchFamily="34" charset="0"/>
                <a:ea typeface="Calibri" panose="020F0502020204030204" pitchFamily="34" charset="0"/>
                <a:cs typeface="Segoe UI" panose="020B0502040204020203" pitchFamily="34" charset="0"/>
              </a:rPr>
              <a:t>Update the package list: </a:t>
            </a:r>
            <a:r>
              <a:rPr lang="en-IN" sz="1500" b="1" dirty="0">
                <a:latin typeface="Segoe UI" panose="020B0502040204020203" pitchFamily="34" charset="0"/>
                <a:ea typeface="Calibri" panose="020F0502020204030204" pitchFamily="34" charset="0"/>
                <a:cs typeface="Segoe UI" panose="020B0502040204020203" pitchFamily="34" charset="0"/>
              </a:rPr>
              <a:t>apt-get update</a:t>
            </a:r>
          </a:p>
          <a:p>
            <a:pPr marL="342900" lvl="0" indent="-342900">
              <a:lnSpc>
                <a:spcPct val="107000"/>
              </a:lnSpc>
              <a:spcBef>
                <a:spcPts val="600"/>
              </a:spcBef>
              <a:spcAft>
                <a:spcPts val="0"/>
              </a:spcAft>
              <a:buFont typeface="+mj-lt"/>
              <a:buAutoNum type="arabicPeriod"/>
              <a:tabLst>
                <a:tab pos="457200" algn="l"/>
              </a:tabLst>
            </a:pPr>
            <a:r>
              <a:rPr lang="en-IN" sz="1500" dirty="0">
                <a:latin typeface="Segoe UI" panose="020B0502040204020203" pitchFamily="34" charset="0"/>
                <a:ea typeface="Calibri" panose="020F0502020204030204" pitchFamily="34" charset="0"/>
                <a:cs typeface="Segoe UI" panose="020B0502040204020203" pitchFamily="34" charset="0"/>
              </a:rPr>
              <a:t>Install the required packages: </a:t>
            </a:r>
            <a:r>
              <a:rPr lang="en-IN" sz="1500" b="1" dirty="0">
                <a:latin typeface="Segoe UI" panose="020B0502040204020203" pitchFamily="34" charset="0"/>
                <a:ea typeface="Calibri" panose="020F0502020204030204" pitchFamily="34" charset="0"/>
                <a:cs typeface="Segoe UI" panose="020B0502040204020203" pitchFamily="34" charset="0"/>
              </a:rPr>
              <a:t>apt-get install -y </a:t>
            </a:r>
            <a:r>
              <a:rPr lang="en-IN" sz="1500" b="1" dirty="0" err="1">
                <a:latin typeface="Segoe UI" panose="020B0502040204020203" pitchFamily="34" charset="0"/>
                <a:ea typeface="Calibri" panose="020F0502020204030204" pitchFamily="34" charset="0"/>
                <a:cs typeface="Segoe UI" panose="020B0502040204020203" pitchFamily="34" charset="0"/>
              </a:rPr>
              <a:t>openssh</a:t>
            </a:r>
            <a:r>
              <a:rPr lang="en-IN" sz="1500" b="1" dirty="0">
                <a:latin typeface="Segoe UI" panose="020B0502040204020203" pitchFamily="34" charset="0"/>
                <a:ea typeface="Calibri" panose="020F0502020204030204" pitchFamily="34" charset="0"/>
                <a:cs typeface="Segoe UI" panose="020B0502040204020203" pitchFamily="34" charset="0"/>
              </a:rPr>
              <a:t>-server vim python3</a:t>
            </a:r>
          </a:p>
          <a:p>
            <a:pPr marL="342900" lvl="0" indent="-342900">
              <a:lnSpc>
                <a:spcPct val="107000"/>
              </a:lnSpc>
              <a:spcBef>
                <a:spcPts val="600"/>
              </a:spcBef>
              <a:spcAft>
                <a:spcPts val="0"/>
              </a:spcAft>
              <a:buFont typeface="+mj-lt"/>
              <a:buAutoNum type="arabicPeriod"/>
              <a:tabLst>
                <a:tab pos="457200" algn="l"/>
              </a:tabLst>
            </a:pPr>
            <a:r>
              <a:rPr lang="en-IN" sz="1500" dirty="0">
                <a:latin typeface="Segoe UI" panose="020B0502040204020203" pitchFamily="34" charset="0"/>
                <a:ea typeface="Calibri" panose="020F0502020204030204" pitchFamily="34" charset="0"/>
                <a:cs typeface="Segoe UI" panose="020B0502040204020203" pitchFamily="34" charset="0"/>
              </a:rPr>
              <a:t>Configure SSH to allow root login</a:t>
            </a:r>
            <a:r>
              <a:rPr lang="en-IN" sz="1500" dirty="0" smtClean="0">
                <a:latin typeface="Segoe UI" panose="020B0502040204020203" pitchFamily="34" charset="0"/>
                <a:ea typeface="Calibri" panose="020F0502020204030204" pitchFamily="34" charset="0"/>
                <a:cs typeface="Segoe UI" panose="020B0502040204020203" pitchFamily="34" charset="0"/>
              </a:rPr>
              <a:t>:  </a:t>
            </a:r>
          </a:p>
          <a:p>
            <a:pPr marL="742950" lvl="1" indent="-285750">
              <a:lnSpc>
                <a:spcPct val="107000"/>
              </a:lnSpc>
              <a:spcBef>
                <a:spcPts val="600"/>
              </a:spcBef>
              <a:spcAft>
                <a:spcPts val="0"/>
              </a:spcAft>
              <a:buSzPts val="1000"/>
              <a:buFont typeface="Courier New" panose="02070309020205020404" pitchFamily="49" charset="0"/>
              <a:buChar char="o"/>
              <a:tabLst>
                <a:tab pos="914400" algn="l"/>
              </a:tabLst>
            </a:pPr>
            <a:r>
              <a:rPr lang="en-IN" sz="1500" dirty="0" smtClean="0">
                <a:latin typeface="Segoe UI" panose="020B0502040204020203" pitchFamily="34" charset="0"/>
                <a:ea typeface="Calibri" panose="020F0502020204030204" pitchFamily="34" charset="0"/>
                <a:cs typeface="Segoe UI" panose="020B0502040204020203" pitchFamily="34" charset="0"/>
              </a:rPr>
              <a:t>Open the SSH configuration file: vim /</a:t>
            </a:r>
            <a:r>
              <a:rPr lang="en-IN" sz="1500" dirty="0" err="1" smtClean="0">
                <a:latin typeface="Segoe UI" panose="020B0502040204020203" pitchFamily="34" charset="0"/>
                <a:ea typeface="Calibri" panose="020F0502020204030204" pitchFamily="34" charset="0"/>
                <a:cs typeface="Segoe UI" panose="020B0502040204020203" pitchFamily="34" charset="0"/>
              </a:rPr>
              <a:t>etc</a:t>
            </a:r>
            <a:r>
              <a:rPr lang="en-IN" sz="1500" dirty="0" smtClean="0">
                <a:latin typeface="Segoe UI" panose="020B0502040204020203" pitchFamily="34" charset="0"/>
                <a:ea typeface="Calibri" panose="020F0502020204030204" pitchFamily="34" charset="0"/>
                <a:cs typeface="Segoe UI" panose="020B0502040204020203" pitchFamily="34" charset="0"/>
              </a:rPr>
              <a:t>/</a:t>
            </a:r>
            <a:r>
              <a:rPr lang="en-IN" sz="1500" dirty="0" err="1" smtClean="0">
                <a:latin typeface="Segoe UI" panose="020B0502040204020203" pitchFamily="34" charset="0"/>
                <a:ea typeface="Calibri" panose="020F0502020204030204" pitchFamily="34" charset="0"/>
                <a:cs typeface="Segoe UI" panose="020B0502040204020203" pitchFamily="34" charset="0"/>
              </a:rPr>
              <a:t>ssh</a:t>
            </a:r>
            <a:r>
              <a:rPr lang="en-IN" sz="1500" dirty="0" smtClean="0">
                <a:latin typeface="Segoe UI" panose="020B0502040204020203" pitchFamily="34" charset="0"/>
                <a:ea typeface="Calibri" panose="020F0502020204030204" pitchFamily="34" charset="0"/>
                <a:cs typeface="Segoe UI" panose="020B0502040204020203" pitchFamily="34" charset="0"/>
              </a:rPr>
              <a:t>/</a:t>
            </a:r>
            <a:r>
              <a:rPr lang="en-IN" sz="1500" dirty="0" err="1" smtClean="0">
                <a:latin typeface="Segoe UI" panose="020B0502040204020203" pitchFamily="34" charset="0"/>
                <a:ea typeface="Calibri" panose="020F0502020204030204" pitchFamily="34" charset="0"/>
                <a:cs typeface="Segoe UI" panose="020B0502040204020203" pitchFamily="34" charset="0"/>
              </a:rPr>
              <a:t>sshd_config</a:t>
            </a:r>
            <a:r>
              <a:rPr lang="en-IN" sz="1500" dirty="0" smtClean="0">
                <a:latin typeface="Segoe UI" panose="020B0502040204020203" pitchFamily="34" charset="0"/>
                <a:ea typeface="Calibri" panose="020F0502020204030204" pitchFamily="34" charset="0"/>
                <a:cs typeface="Segoe UI" panose="020B0502040204020203" pitchFamily="34" charset="0"/>
              </a:rPr>
              <a:t>;  Locate line 33 and change: </a:t>
            </a:r>
            <a:r>
              <a:rPr lang="en-IN" sz="1500" b="1" dirty="0" smtClean="0">
                <a:latin typeface="Segoe UI" panose="020B0502040204020203" pitchFamily="34" charset="0"/>
                <a:ea typeface="Calibri" panose="020F0502020204030204" pitchFamily="34" charset="0"/>
                <a:cs typeface="Segoe UI" panose="020B0502040204020203" pitchFamily="34" charset="0"/>
              </a:rPr>
              <a:t>#</a:t>
            </a:r>
            <a:r>
              <a:rPr lang="en-IN" sz="1500" b="1" dirty="0" err="1" smtClean="0">
                <a:latin typeface="Segoe UI" panose="020B0502040204020203" pitchFamily="34" charset="0"/>
                <a:ea typeface="Calibri" panose="020F0502020204030204" pitchFamily="34" charset="0"/>
                <a:cs typeface="Segoe UI" panose="020B0502040204020203" pitchFamily="34" charset="0"/>
              </a:rPr>
              <a:t>PermitRootLogin</a:t>
            </a:r>
            <a:r>
              <a:rPr lang="en-IN" sz="1500" b="1" dirty="0" smtClean="0">
                <a:latin typeface="Segoe UI" panose="020B0502040204020203" pitchFamily="34" charset="0"/>
                <a:ea typeface="Calibri" panose="020F0502020204030204" pitchFamily="34" charset="0"/>
                <a:cs typeface="Segoe UI" panose="020B0502040204020203" pitchFamily="34" charset="0"/>
              </a:rPr>
              <a:t> prohibit-password </a:t>
            </a:r>
            <a:r>
              <a:rPr lang="en-IN" sz="1500" dirty="0" smtClean="0">
                <a:latin typeface="Segoe UI" panose="020B0502040204020203" pitchFamily="34" charset="0"/>
                <a:ea typeface="Calibri" panose="020F0502020204030204" pitchFamily="34" charset="0"/>
                <a:cs typeface="Segoe UI" panose="020B0502040204020203" pitchFamily="34" charset="0"/>
              </a:rPr>
              <a:t>to </a:t>
            </a:r>
            <a:r>
              <a:rPr lang="en-IN" sz="1500" b="1" dirty="0" err="1" smtClean="0">
                <a:latin typeface="Segoe UI" panose="020B0502040204020203" pitchFamily="34" charset="0"/>
                <a:ea typeface="Calibri" panose="020F0502020204030204" pitchFamily="34" charset="0"/>
                <a:cs typeface="Segoe UI" panose="020B0502040204020203" pitchFamily="34" charset="0"/>
              </a:rPr>
              <a:t>PermitRootLogin</a:t>
            </a:r>
            <a:r>
              <a:rPr lang="en-IN" sz="1500" b="1" dirty="0" smtClean="0">
                <a:latin typeface="Segoe UI" panose="020B0502040204020203" pitchFamily="34" charset="0"/>
                <a:ea typeface="Calibri" panose="020F0502020204030204" pitchFamily="34" charset="0"/>
                <a:cs typeface="Segoe UI" panose="020B0502040204020203" pitchFamily="34" charset="0"/>
              </a:rPr>
              <a:t> yes</a:t>
            </a:r>
          </a:p>
          <a:p>
            <a:pPr marL="342900" lvl="0" indent="-342900">
              <a:lnSpc>
                <a:spcPct val="107000"/>
              </a:lnSpc>
              <a:spcBef>
                <a:spcPts val="600"/>
              </a:spcBef>
              <a:spcAft>
                <a:spcPts val="0"/>
              </a:spcAft>
              <a:buFont typeface="+mj-lt"/>
              <a:buAutoNum type="arabicPeriod"/>
              <a:tabLst>
                <a:tab pos="457200" algn="l"/>
              </a:tabLst>
            </a:pPr>
            <a:r>
              <a:rPr lang="en-IN" sz="1500" dirty="0" smtClean="0">
                <a:latin typeface="Segoe UI" panose="020B0502040204020203" pitchFamily="34" charset="0"/>
                <a:ea typeface="Calibri" panose="020F0502020204030204" pitchFamily="34" charset="0"/>
                <a:cs typeface="Segoe UI" panose="020B0502040204020203" pitchFamily="34" charset="0"/>
              </a:rPr>
              <a:t>Start </a:t>
            </a:r>
            <a:r>
              <a:rPr lang="en-IN" sz="1500" dirty="0">
                <a:latin typeface="Segoe UI" panose="020B0502040204020203" pitchFamily="34" charset="0"/>
                <a:ea typeface="Calibri" panose="020F0502020204030204" pitchFamily="34" charset="0"/>
                <a:cs typeface="Segoe UI" panose="020B0502040204020203" pitchFamily="34" charset="0"/>
              </a:rPr>
              <a:t>the SSH service: </a:t>
            </a:r>
            <a:r>
              <a:rPr lang="en-IN" sz="1500" b="1" dirty="0">
                <a:latin typeface="Segoe UI" panose="020B0502040204020203" pitchFamily="34" charset="0"/>
                <a:ea typeface="Calibri" panose="020F0502020204030204" pitchFamily="34" charset="0"/>
                <a:cs typeface="Segoe UI" panose="020B0502040204020203" pitchFamily="34" charset="0"/>
              </a:rPr>
              <a:t>service </a:t>
            </a:r>
            <a:r>
              <a:rPr lang="en-IN" sz="1500" b="1" dirty="0" err="1">
                <a:latin typeface="Segoe UI" panose="020B0502040204020203" pitchFamily="34" charset="0"/>
                <a:ea typeface="Calibri" panose="020F0502020204030204" pitchFamily="34" charset="0"/>
                <a:cs typeface="Segoe UI" panose="020B0502040204020203" pitchFamily="34" charset="0"/>
              </a:rPr>
              <a:t>ssh</a:t>
            </a:r>
            <a:r>
              <a:rPr lang="en-IN" sz="1500" b="1" dirty="0">
                <a:latin typeface="Segoe UI" panose="020B0502040204020203" pitchFamily="34" charset="0"/>
                <a:ea typeface="Calibri" panose="020F0502020204030204" pitchFamily="34" charset="0"/>
                <a:cs typeface="Segoe UI" panose="020B0502040204020203" pitchFamily="34" charset="0"/>
              </a:rPr>
              <a:t> start</a:t>
            </a:r>
          </a:p>
          <a:p>
            <a:pPr marL="342900" lvl="0" indent="-342900">
              <a:lnSpc>
                <a:spcPct val="107000"/>
              </a:lnSpc>
              <a:spcBef>
                <a:spcPts val="600"/>
              </a:spcBef>
              <a:spcAft>
                <a:spcPts val="0"/>
              </a:spcAft>
              <a:buFont typeface="+mj-lt"/>
              <a:buAutoNum type="arabicPeriod"/>
              <a:tabLst>
                <a:tab pos="457200" algn="l"/>
              </a:tabLst>
            </a:pPr>
            <a:r>
              <a:rPr lang="en-IN" sz="1500" dirty="0">
                <a:latin typeface="Segoe UI" panose="020B0502040204020203" pitchFamily="34" charset="0"/>
                <a:ea typeface="Calibri" panose="020F0502020204030204" pitchFamily="34" charset="0"/>
                <a:cs typeface="Segoe UI" panose="020B0502040204020203" pitchFamily="34" charset="0"/>
              </a:rPr>
              <a:t>Set a root password: </a:t>
            </a:r>
            <a:r>
              <a:rPr lang="en-IN" sz="1500" b="1" dirty="0" err="1">
                <a:latin typeface="Segoe UI" panose="020B0502040204020203" pitchFamily="34" charset="0"/>
                <a:ea typeface="Calibri" panose="020F0502020204030204" pitchFamily="34" charset="0"/>
                <a:cs typeface="Segoe UI" panose="020B0502040204020203" pitchFamily="34" charset="0"/>
              </a:rPr>
              <a:t>passwd</a:t>
            </a:r>
            <a:endParaRPr lang="en-IN" sz="1500" b="1" dirty="0">
              <a:latin typeface="Segoe UI" panose="020B0502040204020203" pitchFamily="34" charset="0"/>
              <a:ea typeface="Calibri" panose="020F0502020204030204" pitchFamily="34" charset="0"/>
              <a:cs typeface="Segoe UI" panose="020B0502040204020203" pitchFamily="34" charset="0"/>
            </a:endParaRPr>
          </a:p>
          <a:p>
            <a:pPr marL="342900" lvl="0" indent="-342900">
              <a:lnSpc>
                <a:spcPct val="107000"/>
              </a:lnSpc>
              <a:spcBef>
                <a:spcPts val="600"/>
              </a:spcBef>
              <a:spcAft>
                <a:spcPts val="0"/>
              </a:spcAft>
              <a:buFont typeface="+mj-lt"/>
              <a:buAutoNum type="arabicPeriod"/>
              <a:tabLst>
                <a:tab pos="457200" algn="l"/>
              </a:tabLst>
            </a:pPr>
            <a:r>
              <a:rPr lang="en-IN" sz="1500" dirty="0">
                <a:latin typeface="Segoe UI" panose="020B0502040204020203" pitchFamily="34" charset="0"/>
                <a:ea typeface="Calibri" panose="020F0502020204030204" pitchFamily="34" charset="0"/>
                <a:cs typeface="Segoe UI" panose="020B0502040204020203" pitchFamily="34" charset="0"/>
              </a:rPr>
              <a:t>Obtain the container's IP address: </a:t>
            </a:r>
            <a:r>
              <a:rPr lang="en-IN" sz="1500" b="1" dirty="0">
                <a:latin typeface="Segoe UI" panose="020B0502040204020203" pitchFamily="34" charset="0"/>
                <a:ea typeface="Calibri" panose="020F0502020204030204" pitchFamily="34" charset="0"/>
                <a:cs typeface="Segoe UI" panose="020B0502040204020203" pitchFamily="34" charset="0"/>
              </a:rPr>
              <a:t>cat /</a:t>
            </a:r>
            <a:r>
              <a:rPr lang="en-IN" sz="1500" b="1" dirty="0" err="1">
                <a:latin typeface="Segoe UI" panose="020B0502040204020203" pitchFamily="34" charset="0"/>
                <a:ea typeface="Calibri" panose="020F0502020204030204" pitchFamily="34" charset="0"/>
                <a:cs typeface="Segoe UI" panose="020B0502040204020203" pitchFamily="34" charset="0"/>
              </a:rPr>
              <a:t>etc</a:t>
            </a:r>
            <a:r>
              <a:rPr lang="en-IN" sz="1500" b="1" dirty="0">
                <a:latin typeface="Segoe UI" panose="020B0502040204020203" pitchFamily="34" charset="0"/>
                <a:ea typeface="Calibri" panose="020F0502020204030204" pitchFamily="34" charset="0"/>
                <a:cs typeface="Segoe UI" panose="020B0502040204020203" pitchFamily="34" charset="0"/>
              </a:rPr>
              <a:t>/hosts</a:t>
            </a:r>
          </a:p>
          <a:p>
            <a:pPr>
              <a:lnSpc>
                <a:spcPct val="107000"/>
              </a:lnSpc>
              <a:spcBef>
                <a:spcPts val="600"/>
              </a:spcBef>
              <a:spcAft>
                <a:spcPts val="0"/>
              </a:spcAft>
            </a:pPr>
            <a:r>
              <a:rPr lang="en-IN" sz="1500" dirty="0">
                <a:latin typeface="Segoe UI" panose="020B0502040204020203" pitchFamily="34" charset="0"/>
                <a:ea typeface="Calibri" panose="020F0502020204030204" pitchFamily="34" charset="0"/>
                <a:cs typeface="Segoe UI" panose="020B0502040204020203" pitchFamily="34" charset="0"/>
              </a:rPr>
              <a:t> </a:t>
            </a:r>
            <a:r>
              <a:rPr lang="en-IN" sz="1500" b="1" dirty="0" smtClean="0">
                <a:latin typeface="Segoe UI" panose="020B0502040204020203" pitchFamily="34" charset="0"/>
                <a:ea typeface="Calibri" panose="020F0502020204030204" pitchFamily="34" charset="0"/>
                <a:cs typeface="Segoe UI" panose="020B0502040204020203" pitchFamily="34" charset="0"/>
              </a:rPr>
              <a:t>Inside </a:t>
            </a:r>
            <a:r>
              <a:rPr lang="en-IN" sz="1500" b="1" dirty="0">
                <a:latin typeface="Segoe UI" panose="020B0502040204020203" pitchFamily="34" charset="0"/>
                <a:ea typeface="Calibri" panose="020F0502020204030204" pitchFamily="34" charset="0"/>
                <a:cs typeface="Segoe UI" panose="020B0502040204020203" pitchFamily="34" charset="0"/>
              </a:rPr>
              <a:t>the Host System:</a:t>
            </a:r>
            <a:endParaRPr lang="en-IN" sz="1500" dirty="0">
              <a:latin typeface="Segoe UI" panose="020B0502040204020203" pitchFamily="34" charset="0"/>
              <a:ea typeface="Calibri" panose="020F0502020204030204" pitchFamily="34" charset="0"/>
              <a:cs typeface="Segoe UI" panose="020B0502040204020203" pitchFamily="34" charset="0"/>
            </a:endParaRPr>
          </a:p>
          <a:p>
            <a:pPr marL="342900" lvl="0" indent="-342900">
              <a:lnSpc>
                <a:spcPct val="107000"/>
              </a:lnSpc>
              <a:spcBef>
                <a:spcPts val="600"/>
              </a:spcBef>
              <a:spcAft>
                <a:spcPts val="0"/>
              </a:spcAft>
              <a:buFont typeface="+mj-lt"/>
              <a:buAutoNum type="arabicPeriod"/>
              <a:tabLst>
                <a:tab pos="457200" algn="l"/>
              </a:tabLst>
            </a:pPr>
            <a:r>
              <a:rPr lang="en-IN" sz="1500" dirty="0">
                <a:latin typeface="Segoe UI" panose="020B0502040204020203" pitchFamily="34" charset="0"/>
                <a:ea typeface="Calibri" panose="020F0502020204030204" pitchFamily="34" charset="0"/>
                <a:cs typeface="Segoe UI" panose="020B0502040204020203" pitchFamily="34" charset="0"/>
              </a:rPr>
              <a:t>Remove conflicting SSH keys (if any</a:t>
            </a:r>
            <a:r>
              <a:rPr lang="en-IN" sz="1500" dirty="0" smtClean="0">
                <a:latin typeface="Segoe UI" panose="020B0502040204020203" pitchFamily="34" charset="0"/>
                <a:ea typeface="Calibri" panose="020F0502020204030204" pitchFamily="34" charset="0"/>
                <a:cs typeface="Segoe UI" panose="020B0502040204020203" pitchFamily="34" charset="0"/>
              </a:rPr>
              <a:t>): </a:t>
            </a:r>
            <a:r>
              <a:rPr lang="en-IN" sz="1500" b="1" dirty="0" err="1" smtClean="0">
                <a:latin typeface="Segoe UI" panose="020B0502040204020203" pitchFamily="34" charset="0"/>
                <a:ea typeface="Calibri" panose="020F0502020204030204" pitchFamily="34" charset="0"/>
                <a:cs typeface="Segoe UI" panose="020B0502040204020203" pitchFamily="34" charset="0"/>
              </a:rPr>
              <a:t>ssh-keygen</a:t>
            </a:r>
            <a:r>
              <a:rPr lang="en-IN" sz="1500" b="1" dirty="0" smtClean="0">
                <a:latin typeface="Segoe UI" panose="020B0502040204020203" pitchFamily="34" charset="0"/>
                <a:ea typeface="Calibri" panose="020F0502020204030204" pitchFamily="34" charset="0"/>
                <a:cs typeface="Segoe UI" panose="020B0502040204020203" pitchFamily="34" charset="0"/>
              </a:rPr>
              <a:t> </a:t>
            </a:r>
            <a:r>
              <a:rPr lang="en-IN" sz="1500" b="1" dirty="0">
                <a:latin typeface="Segoe UI" panose="020B0502040204020203" pitchFamily="34" charset="0"/>
                <a:ea typeface="Calibri" panose="020F0502020204030204" pitchFamily="34" charset="0"/>
                <a:cs typeface="Segoe UI" panose="020B0502040204020203" pitchFamily="34" charset="0"/>
              </a:rPr>
              <a:t>-f "/home/</a:t>
            </a:r>
            <a:r>
              <a:rPr lang="en-IN" sz="1500" b="1" dirty="0" err="1">
                <a:latin typeface="Segoe UI" panose="020B0502040204020203" pitchFamily="34" charset="0"/>
                <a:ea typeface="Calibri" panose="020F0502020204030204" pitchFamily="34" charset="0"/>
                <a:cs typeface="Segoe UI" panose="020B0502040204020203" pitchFamily="34" charset="0"/>
              </a:rPr>
              <a:t>raju</a:t>
            </a:r>
            <a:r>
              <a:rPr lang="en-IN" sz="1500" b="1" dirty="0">
                <a:latin typeface="Segoe UI" panose="020B0502040204020203" pitchFamily="34" charset="0"/>
                <a:ea typeface="Calibri" panose="020F0502020204030204" pitchFamily="34" charset="0"/>
                <a:cs typeface="Segoe UI" panose="020B0502040204020203" pitchFamily="34" charset="0"/>
              </a:rPr>
              <a:t>/.</a:t>
            </a:r>
            <a:r>
              <a:rPr lang="en-IN" sz="1500" b="1" dirty="0" err="1">
                <a:latin typeface="Segoe UI" panose="020B0502040204020203" pitchFamily="34" charset="0"/>
                <a:ea typeface="Calibri" panose="020F0502020204030204" pitchFamily="34" charset="0"/>
                <a:cs typeface="Segoe UI" panose="020B0502040204020203" pitchFamily="34" charset="0"/>
              </a:rPr>
              <a:t>ssh</a:t>
            </a:r>
            <a:r>
              <a:rPr lang="en-IN" sz="1500" b="1" dirty="0">
                <a:latin typeface="Segoe UI" panose="020B0502040204020203" pitchFamily="34" charset="0"/>
                <a:ea typeface="Calibri" panose="020F0502020204030204" pitchFamily="34" charset="0"/>
                <a:cs typeface="Segoe UI" panose="020B0502040204020203" pitchFamily="34" charset="0"/>
              </a:rPr>
              <a:t>/</a:t>
            </a:r>
            <a:r>
              <a:rPr lang="en-IN" sz="1500" b="1" dirty="0" err="1">
                <a:latin typeface="Segoe UI" panose="020B0502040204020203" pitchFamily="34" charset="0"/>
                <a:ea typeface="Calibri" panose="020F0502020204030204" pitchFamily="34" charset="0"/>
                <a:cs typeface="Segoe UI" panose="020B0502040204020203" pitchFamily="34" charset="0"/>
              </a:rPr>
              <a:t>known_hosts</a:t>
            </a:r>
            <a:r>
              <a:rPr lang="en-IN" sz="1500" b="1" dirty="0">
                <a:latin typeface="Segoe UI" panose="020B0502040204020203" pitchFamily="34" charset="0"/>
                <a:ea typeface="Calibri" panose="020F0502020204030204" pitchFamily="34" charset="0"/>
                <a:cs typeface="Segoe UI" panose="020B0502040204020203" pitchFamily="34" charset="0"/>
              </a:rPr>
              <a:t>" -R "172.17.0.2"</a:t>
            </a:r>
          </a:p>
          <a:p>
            <a:pPr marL="342900" lvl="0" indent="-342900">
              <a:lnSpc>
                <a:spcPct val="107000"/>
              </a:lnSpc>
              <a:spcBef>
                <a:spcPts val="600"/>
              </a:spcBef>
              <a:spcAft>
                <a:spcPts val="0"/>
              </a:spcAft>
              <a:buFont typeface="+mj-lt"/>
              <a:buAutoNum type="arabicPeriod" startAt="2"/>
              <a:tabLst>
                <a:tab pos="457200" algn="l"/>
              </a:tabLst>
            </a:pPr>
            <a:r>
              <a:rPr lang="en-IN" sz="1500" dirty="0">
                <a:latin typeface="Segoe UI" panose="020B0502040204020203" pitchFamily="34" charset="0"/>
                <a:ea typeface="Calibri" panose="020F0502020204030204" pitchFamily="34" charset="0"/>
                <a:cs typeface="Segoe UI" panose="020B0502040204020203" pitchFamily="34" charset="0"/>
              </a:rPr>
              <a:t>Establish the SSH connection with the container: </a:t>
            </a:r>
            <a:r>
              <a:rPr lang="en-IN" sz="1500" b="1" dirty="0" err="1">
                <a:latin typeface="Segoe UI" panose="020B0502040204020203" pitchFamily="34" charset="0"/>
                <a:ea typeface="Calibri" panose="020F0502020204030204" pitchFamily="34" charset="0"/>
                <a:cs typeface="Segoe UI" panose="020B0502040204020203" pitchFamily="34" charset="0"/>
              </a:rPr>
              <a:t>ssh</a:t>
            </a:r>
            <a:r>
              <a:rPr lang="en-IN" sz="1500" b="1" dirty="0">
                <a:latin typeface="Segoe UI" panose="020B0502040204020203" pitchFamily="34" charset="0"/>
                <a:ea typeface="Calibri" panose="020F0502020204030204" pitchFamily="34" charset="0"/>
                <a:cs typeface="Segoe UI" panose="020B0502040204020203" pitchFamily="34" charset="0"/>
              </a:rPr>
              <a:t> </a:t>
            </a:r>
            <a:r>
              <a:rPr lang="en-IN" sz="1500" b="1" dirty="0" smtClean="0">
                <a:latin typeface="Segoe UI" panose="020B0502040204020203" pitchFamily="34" charset="0"/>
                <a:ea typeface="Calibri" panose="020F0502020204030204" pitchFamily="34" charset="0"/>
                <a:cs typeface="Segoe UI" panose="020B0502040204020203" pitchFamily="34" charset="0"/>
                <a:hlinkClick r:id="rId3"/>
              </a:rPr>
              <a:t>root@172.17.0.2</a:t>
            </a:r>
            <a:r>
              <a:rPr lang="en-IN" sz="1500" dirty="0" smtClean="0">
                <a:latin typeface="Segoe UI" panose="020B0502040204020203" pitchFamily="34" charset="0"/>
                <a:ea typeface="Calibri" panose="020F0502020204030204" pitchFamily="34" charset="0"/>
                <a:cs typeface="Segoe UI" panose="020B0502040204020203" pitchFamily="34" charset="0"/>
              </a:rPr>
              <a:t>;  If </a:t>
            </a:r>
            <a:r>
              <a:rPr lang="en-IN" sz="1500" dirty="0">
                <a:latin typeface="Segoe UI" panose="020B0502040204020203" pitchFamily="34" charset="0"/>
                <a:ea typeface="Calibri" panose="020F0502020204030204" pitchFamily="34" charset="0"/>
                <a:cs typeface="Segoe UI" panose="020B0502040204020203" pitchFamily="34" charset="0"/>
              </a:rPr>
              <a:t>prompted, type yes to add the new host key.</a:t>
            </a:r>
          </a:p>
          <a:p>
            <a:pPr marL="342900" lvl="0" indent="-342900">
              <a:lnSpc>
                <a:spcPct val="107000"/>
              </a:lnSpc>
              <a:spcBef>
                <a:spcPts val="600"/>
              </a:spcBef>
              <a:spcAft>
                <a:spcPts val="0"/>
              </a:spcAft>
              <a:buFont typeface="+mj-lt"/>
              <a:buAutoNum type="arabicPeriod" startAt="2"/>
              <a:tabLst>
                <a:tab pos="457200" algn="l"/>
              </a:tabLst>
            </a:pPr>
            <a:r>
              <a:rPr lang="en-IN" sz="1500" dirty="0">
                <a:latin typeface="Segoe UI" panose="020B0502040204020203" pitchFamily="34" charset="0"/>
                <a:ea typeface="Calibri" panose="020F0502020204030204" pitchFamily="34" charset="0"/>
                <a:cs typeface="Segoe UI" panose="020B0502040204020203" pitchFamily="34" charset="0"/>
              </a:rPr>
              <a:t>Test the SSH connection manually: </a:t>
            </a:r>
            <a:r>
              <a:rPr lang="en-IN" sz="1500" b="1" dirty="0" err="1">
                <a:latin typeface="Segoe UI" panose="020B0502040204020203" pitchFamily="34" charset="0"/>
                <a:ea typeface="Calibri" panose="020F0502020204030204" pitchFamily="34" charset="0"/>
                <a:cs typeface="Segoe UI" panose="020B0502040204020203" pitchFamily="34" charset="0"/>
              </a:rPr>
              <a:t>ssh</a:t>
            </a:r>
            <a:r>
              <a:rPr lang="en-IN" sz="1500" b="1" dirty="0">
                <a:latin typeface="Segoe UI" panose="020B0502040204020203" pitchFamily="34" charset="0"/>
                <a:ea typeface="Calibri" panose="020F0502020204030204" pitchFamily="34" charset="0"/>
                <a:cs typeface="Segoe UI" panose="020B0502040204020203" pitchFamily="34" charset="0"/>
              </a:rPr>
              <a:t> root@172.17.0.2</a:t>
            </a:r>
          </a:p>
          <a:p>
            <a:pPr marL="342900" lvl="0" indent="-342900">
              <a:lnSpc>
                <a:spcPct val="107000"/>
              </a:lnSpc>
              <a:spcBef>
                <a:spcPts val="600"/>
              </a:spcBef>
              <a:spcAft>
                <a:spcPts val="0"/>
              </a:spcAft>
              <a:buFont typeface="+mj-lt"/>
              <a:buAutoNum type="arabicPeriod" startAt="2"/>
              <a:tabLst>
                <a:tab pos="457200" algn="l"/>
              </a:tabLst>
            </a:pPr>
            <a:r>
              <a:rPr lang="en-IN" sz="1500" dirty="0">
                <a:latin typeface="Segoe UI" panose="020B0502040204020203" pitchFamily="34" charset="0"/>
                <a:ea typeface="Calibri" panose="020F0502020204030204" pitchFamily="34" charset="0"/>
                <a:cs typeface="Segoe UI" panose="020B0502040204020203" pitchFamily="34" charset="0"/>
              </a:rPr>
              <a:t>Confirm Ansible connectivity by running the ping module</a:t>
            </a:r>
            <a:r>
              <a:rPr lang="en-IN" sz="1500" dirty="0" smtClean="0">
                <a:latin typeface="Segoe UI" panose="020B0502040204020203" pitchFamily="34" charset="0"/>
                <a:ea typeface="Calibri" panose="020F0502020204030204" pitchFamily="34" charset="0"/>
                <a:cs typeface="Segoe UI" panose="020B0502040204020203" pitchFamily="34" charset="0"/>
              </a:rPr>
              <a:t>: </a:t>
            </a:r>
            <a:r>
              <a:rPr lang="en-IN" sz="1500" b="1" dirty="0" err="1" smtClean="0">
                <a:latin typeface="Segoe UI" panose="020B0502040204020203" pitchFamily="34" charset="0"/>
                <a:ea typeface="Calibri" panose="020F0502020204030204" pitchFamily="34" charset="0"/>
                <a:cs typeface="Segoe UI" panose="020B0502040204020203" pitchFamily="34" charset="0"/>
              </a:rPr>
              <a:t>ansible</a:t>
            </a:r>
            <a:r>
              <a:rPr lang="en-IN" sz="1500" b="1" dirty="0" smtClean="0">
                <a:latin typeface="Segoe UI" panose="020B0502040204020203" pitchFamily="34" charset="0"/>
                <a:ea typeface="Calibri" panose="020F0502020204030204" pitchFamily="34" charset="0"/>
                <a:cs typeface="Segoe UI" panose="020B0502040204020203" pitchFamily="34" charset="0"/>
              </a:rPr>
              <a:t> </a:t>
            </a:r>
            <a:r>
              <a:rPr lang="en-IN" sz="1500" b="1" dirty="0" err="1">
                <a:latin typeface="Segoe UI" panose="020B0502040204020203" pitchFamily="34" charset="0"/>
                <a:ea typeface="Calibri" panose="020F0502020204030204" pitchFamily="34" charset="0"/>
                <a:cs typeface="Segoe UI" panose="020B0502040204020203" pitchFamily="34" charset="0"/>
              </a:rPr>
              <a:t>myhosts</a:t>
            </a:r>
            <a:r>
              <a:rPr lang="en-IN" sz="1500" b="1" dirty="0">
                <a:latin typeface="Segoe UI" panose="020B0502040204020203" pitchFamily="34" charset="0"/>
                <a:ea typeface="Calibri" panose="020F0502020204030204" pitchFamily="34" charset="0"/>
                <a:cs typeface="Segoe UI" panose="020B0502040204020203" pitchFamily="34" charset="0"/>
              </a:rPr>
              <a:t> -m ping -</a:t>
            </a:r>
            <a:r>
              <a:rPr lang="en-IN" sz="1500" b="1" dirty="0" err="1">
                <a:latin typeface="Segoe UI" panose="020B0502040204020203" pitchFamily="34" charset="0"/>
                <a:ea typeface="Calibri" panose="020F0502020204030204" pitchFamily="34" charset="0"/>
                <a:cs typeface="Segoe UI" panose="020B0502040204020203" pitchFamily="34" charset="0"/>
              </a:rPr>
              <a:t>i</a:t>
            </a:r>
            <a:r>
              <a:rPr lang="en-IN" sz="1500" b="1" dirty="0">
                <a:latin typeface="Segoe UI" panose="020B0502040204020203" pitchFamily="34" charset="0"/>
                <a:ea typeface="Calibri" panose="020F0502020204030204" pitchFamily="34" charset="0"/>
                <a:cs typeface="Segoe UI" panose="020B0502040204020203" pitchFamily="34" charset="0"/>
              </a:rPr>
              <a:t> </a:t>
            </a:r>
            <a:r>
              <a:rPr lang="en-IN" sz="1500" b="1" dirty="0" smtClean="0">
                <a:latin typeface="Segoe UI" panose="020B0502040204020203" pitchFamily="34" charset="0"/>
                <a:ea typeface="Calibri" panose="020F0502020204030204" pitchFamily="34" charset="0"/>
                <a:cs typeface="Segoe UI" panose="020B0502040204020203" pitchFamily="34" charset="0"/>
              </a:rPr>
              <a:t>inventory.ini</a:t>
            </a:r>
            <a:endParaRPr lang="en-IN" sz="1500" b="1" dirty="0">
              <a:latin typeface="Segoe UI" panose="020B0502040204020203" pitchFamily="34" charset="0"/>
              <a:ea typeface="Calibri" panose="020F0502020204030204" pitchFamily="34" charset="0"/>
              <a:cs typeface="Segoe UI" panose="020B0502040204020203" pitchFamily="34" charset="0"/>
            </a:endParaRPr>
          </a:p>
        </p:txBody>
      </p:sp>
      <p:grpSp>
        <p:nvGrpSpPr>
          <p:cNvPr id="7" name="Group 6"/>
          <p:cNvGrpSpPr/>
          <p:nvPr/>
        </p:nvGrpSpPr>
        <p:grpSpPr>
          <a:xfrm>
            <a:off x="4896664" y="3897745"/>
            <a:ext cx="4236349" cy="1463687"/>
            <a:chOff x="3706923" y="2499279"/>
            <a:chExt cx="4778154" cy="1859441"/>
          </a:xfrm>
        </p:grpSpPr>
        <p:pic>
          <p:nvPicPr>
            <p:cNvPr id="8" name="Picture 7"/>
            <p:cNvPicPr>
              <a:picLocks noChangeAspect="1"/>
            </p:cNvPicPr>
            <p:nvPr/>
          </p:nvPicPr>
          <p:blipFill>
            <a:blip r:embed="rId4"/>
            <a:stretch>
              <a:fillRect/>
            </a:stretch>
          </p:blipFill>
          <p:spPr>
            <a:xfrm>
              <a:off x="3706923" y="2499279"/>
              <a:ext cx="4778154" cy="1859441"/>
            </a:xfrm>
            <a:prstGeom prst="rect">
              <a:avLst/>
            </a:prstGeom>
            <a:ln>
              <a:solidFill>
                <a:srgbClr val="C00000"/>
              </a:solidFill>
            </a:ln>
          </p:spPr>
        </p:pic>
        <p:sp>
          <p:nvSpPr>
            <p:cNvPr id="9" name="Rectangle 8"/>
            <p:cNvSpPr/>
            <p:nvPr/>
          </p:nvSpPr>
          <p:spPr>
            <a:xfrm>
              <a:off x="3740727" y="3934691"/>
              <a:ext cx="3084946" cy="212436"/>
            </a:xfrm>
            <a:prstGeom prst="rect">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410903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10821871" cy="584775"/>
          </a:xfrm>
          <a:prstGeom prst="rect">
            <a:avLst/>
          </a:prstGeom>
          <a:noFill/>
        </p:spPr>
        <p:txBody>
          <a:bodyPr wrap="square" rtlCol="0">
            <a:spAutoFit/>
          </a:bodyPr>
          <a:lstStyle/>
          <a:p>
            <a:r>
              <a:rPr lang="en-US" sz="3200" b="1" dirty="0" smtClean="0">
                <a:solidFill>
                  <a:schemeClr val="bg1"/>
                </a:solidFill>
                <a:latin typeface="Segoe UI" panose="020B0502040204020203" pitchFamily="34" charset="0"/>
                <a:cs typeface="Segoe UI" panose="020B0502040204020203" pitchFamily="34" charset="0"/>
              </a:rPr>
              <a:t>Q3. Ansible </a:t>
            </a:r>
            <a:r>
              <a:rPr lang="en-US" sz="3200" b="1" dirty="0">
                <a:solidFill>
                  <a:schemeClr val="bg1"/>
                </a:solidFill>
                <a:latin typeface="Segoe UI" panose="020B0502040204020203" pitchFamily="34" charset="0"/>
                <a:cs typeface="Segoe UI" panose="020B0502040204020203" pitchFamily="34" charset="0"/>
              </a:rPr>
              <a:t>Inventory for Container as a Client System</a:t>
            </a:r>
            <a:endParaRPr lang="en-IN" sz="3200" b="1" dirty="0">
              <a:solidFill>
                <a:schemeClr val="bg1"/>
              </a:solidFill>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3"/>
          <a:stretch>
            <a:fillRect/>
          </a:stretch>
        </p:blipFill>
        <p:spPr>
          <a:xfrm>
            <a:off x="178638" y="2438400"/>
            <a:ext cx="6497151" cy="4316169"/>
          </a:xfrm>
          <a:prstGeom prst="rect">
            <a:avLst/>
          </a:prstGeom>
          <a:ln>
            <a:solidFill>
              <a:srgbClr val="C00000"/>
            </a:solidFill>
          </a:ln>
        </p:spPr>
      </p:pic>
      <p:sp>
        <p:nvSpPr>
          <p:cNvPr id="7" name="TextBox 6"/>
          <p:cNvSpPr txBox="1"/>
          <p:nvPr/>
        </p:nvSpPr>
        <p:spPr>
          <a:xfrm>
            <a:off x="5425908" y="1517448"/>
            <a:ext cx="1477819"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a:t>i</a:t>
            </a:r>
            <a:r>
              <a:rPr lang="en-US" b="1" dirty="0" smtClean="0"/>
              <a:t>nventory.ini</a:t>
            </a:r>
            <a:endParaRPr lang="en-IN" b="1" dirty="0"/>
          </a:p>
        </p:txBody>
      </p:sp>
      <p:pic>
        <p:nvPicPr>
          <p:cNvPr id="4" name="Picture 3"/>
          <p:cNvPicPr>
            <a:picLocks noChangeAspect="1"/>
          </p:cNvPicPr>
          <p:nvPr/>
        </p:nvPicPr>
        <p:blipFill>
          <a:blip r:embed="rId4"/>
          <a:stretch>
            <a:fillRect/>
          </a:stretch>
        </p:blipFill>
        <p:spPr>
          <a:xfrm>
            <a:off x="3313290" y="4068761"/>
            <a:ext cx="8558002" cy="2027096"/>
          </a:xfrm>
          <a:prstGeom prst="rect">
            <a:avLst/>
          </a:prstGeom>
          <a:ln>
            <a:solidFill>
              <a:srgbClr val="C00000"/>
            </a:solidFill>
          </a:ln>
        </p:spPr>
      </p:pic>
      <p:sp>
        <p:nvSpPr>
          <p:cNvPr id="8" name="Rectangle 7"/>
          <p:cNvSpPr/>
          <p:nvPr/>
        </p:nvSpPr>
        <p:spPr>
          <a:xfrm>
            <a:off x="6903727" y="1069805"/>
            <a:ext cx="5288273" cy="1815882"/>
          </a:xfrm>
          <a:prstGeom prst="rect">
            <a:avLst/>
          </a:prstGeom>
          <a:ln>
            <a:solidFill>
              <a:srgbClr val="C00000"/>
            </a:solidFill>
          </a:ln>
        </p:spPr>
        <p:txBody>
          <a:bodyPr wrap="square">
            <a:spAutoFit/>
          </a:bodyPr>
          <a:lstStyle/>
          <a:p>
            <a:r>
              <a:rPr lang="en-IN" sz="1600" dirty="0"/>
              <a:t>[</a:t>
            </a:r>
            <a:r>
              <a:rPr lang="en-IN" sz="1600" dirty="0" err="1"/>
              <a:t>myhosts</a:t>
            </a:r>
            <a:r>
              <a:rPr lang="en-IN" sz="1600" dirty="0"/>
              <a:t>]</a:t>
            </a:r>
          </a:p>
          <a:p>
            <a:endParaRPr lang="en-IN" sz="1600" dirty="0"/>
          </a:p>
          <a:p>
            <a:r>
              <a:rPr lang="en-IN" sz="1600" dirty="0"/>
              <a:t>localhost </a:t>
            </a:r>
            <a:r>
              <a:rPr lang="en-IN" sz="1600" dirty="0" err="1"/>
              <a:t>ansible_python_interpreter</a:t>
            </a:r>
            <a:r>
              <a:rPr lang="en-IN" sz="1600" dirty="0"/>
              <a:t>=/</a:t>
            </a:r>
            <a:r>
              <a:rPr lang="en-IN" sz="1600" dirty="0" err="1"/>
              <a:t>usr</a:t>
            </a:r>
            <a:r>
              <a:rPr lang="en-IN" sz="1600" dirty="0"/>
              <a:t>/bin/python3</a:t>
            </a:r>
          </a:p>
          <a:p>
            <a:r>
              <a:rPr lang="en-IN" sz="1600" dirty="0"/>
              <a:t>172.17.0.2 </a:t>
            </a:r>
            <a:r>
              <a:rPr lang="en-IN" sz="1600" dirty="0" err="1"/>
              <a:t>ansible_python_interpreter</a:t>
            </a:r>
            <a:r>
              <a:rPr lang="en-IN" sz="1600" dirty="0"/>
              <a:t>=/</a:t>
            </a:r>
            <a:r>
              <a:rPr lang="en-IN" sz="1600" dirty="0" err="1"/>
              <a:t>usr</a:t>
            </a:r>
            <a:r>
              <a:rPr lang="en-IN" sz="1600" dirty="0"/>
              <a:t>/bin/python3</a:t>
            </a:r>
          </a:p>
          <a:p>
            <a:endParaRPr lang="en-IN" sz="1600" dirty="0"/>
          </a:p>
          <a:p>
            <a:r>
              <a:rPr lang="en-IN" sz="1600" dirty="0"/>
              <a:t>localhost </a:t>
            </a:r>
            <a:r>
              <a:rPr lang="en-IN" sz="1600" dirty="0" err="1"/>
              <a:t>ansible_ssh_user</a:t>
            </a:r>
            <a:r>
              <a:rPr lang="en-IN" sz="1600" dirty="0"/>
              <a:t>=</a:t>
            </a:r>
            <a:r>
              <a:rPr lang="en-IN" sz="1600" dirty="0" err="1"/>
              <a:t>raju</a:t>
            </a:r>
            <a:r>
              <a:rPr lang="en-IN" sz="1600" dirty="0"/>
              <a:t> </a:t>
            </a:r>
            <a:r>
              <a:rPr lang="en-IN" sz="1600" dirty="0" err="1"/>
              <a:t>ansible_ssh_pass</a:t>
            </a:r>
            <a:r>
              <a:rPr lang="en-IN" sz="1600" dirty="0"/>
              <a:t>=</a:t>
            </a:r>
            <a:r>
              <a:rPr lang="en-IN" sz="1600" dirty="0" err="1"/>
              <a:t>raju</a:t>
            </a:r>
            <a:endParaRPr lang="en-IN" sz="1600" dirty="0"/>
          </a:p>
          <a:p>
            <a:r>
              <a:rPr lang="en-IN" sz="1600" dirty="0"/>
              <a:t>172.17.0.2 </a:t>
            </a:r>
            <a:r>
              <a:rPr lang="en-IN" sz="1600" dirty="0" err="1"/>
              <a:t>ansible_ssh_user</a:t>
            </a:r>
            <a:r>
              <a:rPr lang="en-IN" sz="1600" dirty="0"/>
              <a:t>=root </a:t>
            </a:r>
            <a:r>
              <a:rPr lang="en-IN" sz="1600" dirty="0" err="1"/>
              <a:t>ansible_ssh_pass</a:t>
            </a:r>
            <a:r>
              <a:rPr lang="en-IN" sz="1600" dirty="0"/>
              <a:t>=root123</a:t>
            </a:r>
          </a:p>
        </p:txBody>
      </p:sp>
    </p:spTree>
    <p:extLst>
      <p:ext uri="{BB962C8B-B14F-4D97-AF65-F5344CB8AC3E}">
        <p14:creationId xmlns:p14="http://schemas.microsoft.com/office/powerpoint/2010/main" val="32415583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10978889" cy="584775"/>
          </a:xfrm>
          <a:prstGeom prst="rect">
            <a:avLst/>
          </a:prstGeom>
          <a:noFill/>
        </p:spPr>
        <p:txBody>
          <a:bodyPr wrap="square" rtlCol="0">
            <a:spAutoFit/>
          </a:bodyPr>
          <a:lstStyle/>
          <a:p>
            <a:r>
              <a:rPr lang="en-US" sz="3200" b="1" dirty="0" smtClean="0">
                <a:solidFill>
                  <a:schemeClr val="bg1"/>
                </a:solidFill>
                <a:latin typeface="Segoe UI" panose="020B0502040204020203" pitchFamily="34" charset="0"/>
                <a:cs typeface="Segoe UI" panose="020B0502040204020203" pitchFamily="34" charset="0"/>
              </a:rPr>
              <a:t>Q4. Writing </a:t>
            </a:r>
            <a:r>
              <a:rPr lang="en-US" sz="3200" b="1" dirty="0">
                <a:solidFill>
                  <a:schemeClr val="bg1"/>
                </a:solidFill>
                <a:latin typeface="Segoe UI" panose="020B0502040204020203" pitchFamily="34" charset="0"/>
                <a:cs typeface="Segoe UI" panose="020B0502040204020203" pitchFamily="34" charset="0"/>
              </a:rPr>
              <a:t>and Executing Your First Ansible Playbook</a:t>
            </a:r>
            <a:endParaRPr lang="en-IN" sz="3200" b="1" dirty="0">
              <a:solidFill>
                <a:schemeClr val="bg1"/>
              </a:solidFill>
              <a:latin typeface="Segoe UI" panose="020B0502040204020203" pitchFamily="34" charset="0"/>
              <a:cs typeface="Segoe UI" panose="020B0502040204020203" pitchFamily="34" charset="0"/>
            </a:endParaRPr>
          </a:p>
        </p:txBody>
      </p:sp>
      <p:sp>
        <p:nvSpPr>
          <p:cNvPr id="2" name="Rectangle 1"/>
          <p:cNvSpPr/>
          <p:nvPr/>
        </p:nvSpPr>
        <p:spPr>
          <a:xfrm>
            <a:off x="9373893" y="949733"/>
            <a:ext cx="2613891" cy="2585323"/>
          </a:xfrm>
          <a:prstGeom prst="rect">
            <a:avLst/>
          </a:prstGeom>
          <a:ln>
            <a:solidFill>
              <a:srgbClr val="C00000"/>
            </a:solidFill>
          </a:ln>
        </p:spPr>
        <p:txBody>
          <a:bodyPr wrap="square">
            <a:spAutoFit/>
          </a:bodyPr>
          <a:lstStyle/>
          <a:p>
            <a:r>
              <a:rPr lang="en-US" dirty="0"/>
              <a:t>- name: My first play</a:t>
            </a:r>
          </a:p>
          <a:p>
            <a:r>
              <a:rPr lang="en-US" dirty="0"/>
              <a:t>  hosts: </a:t>
            </a:r>
            <a:r>
              <a:rPr lang="en-US" dirty="0" err="1"/>
              <a:t>myhosts</a:t>
            </a:r>
            <a:endParaRPr lang="en-US" dirty="0"/>
          </a:p>
          <a:p>
            <a:r>
              <a:rPr lang="en-US" dirty="0"/>
              <a:t>  tasks:</a:t>
            </a:r>
          </a:p>
          <a:p>
            <a:r>
              <a:rPr lang="en-US" dirty="0"/>
              <a:t>    - name: Ping my hosts</a:t>
            </a:r>
          </a:p>
          <a:p>
            <a:r>
              <a:rPr lang="en-US" dirty="0"/>
              <a:t>      </a:t>
            </a:r>
            <a:r>
              <a:rPr lang="en-US" dirty="0" err="1"/>
              <a:t>ansible.builtin.ping</a:t>
            </a:r>
            <a:r>
              <a:rPr lang="en-US" dirty="0"/>
              <a:t>:</a:t>
            </a:r>
          </a:p>
          <a:p>
            <a:endParaRPr lang="en-US" dirty="0"/>
          </a:p>
          <a:p>
            <a:r>
              <a:rPr lang="en-US" dirty="0"/>
              <a:t>    - name: Print message</a:t>
            </a:r>
          </a:p>
          <a:p>
            <a:r>
              <a:rPr lang="en-US" dirty="0"/>
              <a:t>      </a:t>
            </a:r>
            <a:r>
              <a:rPr lang="en-US" dirty="0" err="1"/>
              <a:t>ansible.builtin.debug</a:t>
            </a:r>
            <a:r>
              <a:rPr lang="en-US" dirty="0"/>
              <a:t>:</a:t>
            </a:r>
          </a:p>
          <a:p>
            <a:r>
              <a:rPr lang="en-US" dirty="0"/>
              <a:t>        </a:t>
            </a:r>
            <a:r>
              <a:rPr lang="en-US" dirty="0" err="1"/>
              <a:t>msg</a:t>
            </a:r>
            <a:r>
              <a:rPr lang="en-US" dirty="0"/>
              <a:t>: Hello world</a:t>
            </a:r>
            <a:endParaRPr lang="en-IN" dirty="0"/>
          </a:p>
        </p:txBody>
      </p:sp>
      <p:pic>
        <p:nvPicPr>
          <p:cNvPr id="3" name="Picture 2"/>
          <p:cNvPicPr>
            <a:picLocks noChangeAspect="1"/>
          </p:cNvPicPr>
          <p:nvPr/>
        </p:nvPicPr>
        <p:blipFill>
          <a:blip r:embed="rId3"/>
          <a:stretch>
            <a:fillRect/>
          </a:stretch>
        </p:blipFill>
        <p:spPr>
          <a:xfrm>
            <a:off x="110836" y="3277297"/>
            <a:ext cx="8777390" cy="3494702"/>
          </a:xfrm>
          <a:prstGeom prst="rect">
            <a:avLst/>
          </a:prstGeom>
          <a:ln>
            <a:solidFill>
              <a:srgbClr val="C00000"/>
            </a:solidFill>
          </a:ln>
        </p:spPr>
      </p:pic>
      <p:sp>
        <p:nvSpPr>
          <p:cNvPr id="7" name="TextBox 6"/>
          <p:cNvSpPr txBox="1"/>
          <p:nvPr/>
        </p:nvSpPr>
        <p:spPr>
          <a:xfrm>
            <a:off x="253544" y="1602925"/>
            <a:ext cx="1477819"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a:t>i</a:t>
            </a:r>
            <a:r>
              <a:rPr lang="en-US" b="1" dirty="0" smtClean="0"/>
              <a:t>nventory.ini</a:t>
            </a:r>
            <a:endParaRPr lang="en-IN" b="1" dirty="0"/>
          </a:p>
        </p:txBody>
      </p:sp>
      <p:sp>
        <p:nvSpPr>
          <p:cNvPr id="8" name="Rectangle 7"/>
          <p:cNvSpPr/>
          <p:nvPr/>
        </p:nvSpPr>
        <p:spPr>
          <a:xfrm>
            <a:off x="1731363" y="1155282"/>
            <a:ext cx="5288273" cy="1815882"/>
          </a:xfrm>
          <a:prstGeom prst="rect">
            <a:avLst/>
          </a:prstGeom>
          <a:ln>
            <a:solidFill>
              <a:srgbClr val="C00000"/>
            </a:solidFill>
          </a:ln>
        </p:spPr>
        <p:txBody>
          <a:bodyPr wrap="square">
            <a:spAutoFit/>
          </a:bodyPr>
          <a:lstStyle/>
          <a:p>
            <a:r>
              <a:rPr lang="en-IN" sz="1600" dirty="0"/>
              <a:t>[</a:t>
            </a:r>
            <a:r>
              <a:rPr lang="en-IN" sz="1600" dirty="0" err="1"/>
              <a:t>myhosts</a:t>
            </a:r>
            <a:r>
              <a:rPr lang="en-IN" sz="1600" dirty="0"/>
              <a:t>]</a:t>
            </a:r>
          </a:p>
          <a:p>
            <a:endParaRPr lang="en-IN" sz="1600" dirty="0"/>
          </a:p>
          <a:p>
            <a:r>
              <a:rPr lang="en-IN" sz="1600" dirty="0"/>
              <a:t>localhost </a:t>
            </a:r>
            <a:r>
              <a:rPr lang="en-IN" sz="1600" dirty="0" err="1"/>
              <a:t>ansible_python_interpreter</a:t>
            </a:r>
            <a:r>
              <a:rPr lang="en-IN" sz="1600" dirty="0"/>
              <a:t>=/</a:t>
            </a:r>
            <a:r>
              <a:rPr lang="en-IN" sz="1600" dirty="0" err="1"/>
              <a:t>usr</a:t>
            </a:r>
            <a:r>
              <a:rPr lang="en-IN" sz="1600" dirty="0"/>
              <a:t>/bin/python3</a:t>
            </a:r>
          </a:p>
          <a:p>
            <a:r>
              <a:rPr lang="en-IN" sz="1600" dirty="0"/>
              <a:t>172.17.0.2 </a:t>
            </a:r>
            <a:r>
              <a:rPr lang="en-IN" sz="1600" dirty="0" err="1"/>
              <a:t>ansible_python_interpreter</a:t>
            </a:r>
            <a:r>
              <a:rPr lang="en-IN" sz="1600" dirty="0"/>
              <a:t>=/</a:t>
            </a:r>
            <a:r>
              <a:rPr lang="en-IN" sz="1600" dirty="0" err="1"/>
              <a:t>usr</a:t>
            </a:r>
            <a:r>
              <a:rPr lang="en-IN" sz="1600" dirty="0"/>
              <a:t>/bin/python3</a:t>
            </a:r>
          </a:p>
          <a:p>
            <a:endParaRPr lang="en-IN" sz="1600" dirty="0"/>
          </a:p>
          <a:p>
            <a:r>
              <a:rPr lang="en-IN" sz="1600" dirty="0"/>
              <a:t>localhost </a:t>
            </a:r>
            <a:r>
              <a:rPr lang="en-IN" sz="1600" dirty="0" err="1"/>
              <a:t>ansible_ssh_user</a:t>
            </a:r>
            <a:r>
              <a:rPr lang="en-IN" sz="1600" dirty="0"/>
              <a:t>=</a:t>
            </a:r>
            <a:r>
              <a:rPr lang="en-IN" sz="1600" dirty="0" err="1"/>
              <a:t>raju</a:t>
            </a:r>
            <a:r>
              <a:rPr lang="en-IN" sz="1600" dirty="0"/>
              <a:t> </a:t>
            </a:r>
            <a:r>
              <a:rPr lang="en-IN" sz="1600" dirty="0" err="1"/>
              <a:t>ansible_ssh_pass</a:t>
            </a:r>
            <a:r>
              <a:rPr lang="en-IN" sz="1600" dirty="0"/>
              <a:t>=</a:t>
            </a:r>
            <a:r>
              <a:rPr lang="en-IN" sz="1600" dirty="0" err="1"/>
              <a:t>raju</a:t>
            </a:r>
            <a:endParaRPr lang="en-IN" sz="1600" dirty="0"/>
          </a:p>
          <a:p>
            <a:r>
              <a:rPr lang="en-IN" sz="1600" dirty="0"/>
              <a:t>172.17.0.2 </a:t>
            </a:r>
            <a:r>
              <a:rPr lang="en-IN" sz="1600" dirty="0" err="1"/>
              <a:t>ansible_ssh_user</a:t>
            </a:r>
            <a:r>
              <a:rPr lang="en-IN" sz="1600" dirty="0"/>
              <a:t>=root </a:t>
            </a:r>
            <a:r>
              <a:rPr lang="en-IN" sz="1600" dirty="0" err="1"/>
              <a:t>ansible_ssh_pass</a:t>
            </a:r>
            <a:r>
              <a:rPr lang="en-IN" sz="1600" dirty="0"/>
              <a:t>=root123</a:t>
            </a:r>
          </a:p>
        </p:txBody>
      </p:sp>
      <p:sp>
        <p:nvSpPr>
          <p:cNvPr id="9" name="TextBox 8"/>
          <p:cNvSpPr txBox="1"/>
          <p:nvPr/>
        </p:nvSpPr>
        <p:spPr>
          <a:xfrm>
            <a:off x="9836271" y="3637756"/>
            <a:ext cx="1477819"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err="1"/>
              <a:t>p</a:t>
            </a:r>
            <a:r>
              <a:rPr lang="en-US" b="1" dirty="0" err="1" smtClean="0"/>
              <a:t>laybook.yml</a:t>
            </a:r>
            <a:endParaRPr lang="en-IN" b="1" dirty="0"/>
          </a:p>
        </p:txBody>
      </p:sp>
    </p:spTree>
    <p:extLst>
      <p:ext uri="{BB962C8B-B14F-4D97-AF65-F5344CB8AC3E}">
        <p14:creationId xmlns:p14="http://schemas.microsoft.com/office/powerpoint/2010/main" val="800268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11052780" cy="584775"/>
          </a:xfrm>
          <a:prstGeom prst="rect">
            <a:avLst/>
          </a:prstGeom>
          <a:noFill/>
        </p:spPr>
        <p:txBody>
          <a:bodyPr wrap="square" rtlCol="0">
            <a:spAutoFit/>
          </a:bodyPr>
          <a:lstStyle/>
          <a:p>
            <a:r>
              <a:rPr lang="en-US" sz="3200" b="1" dirty="0" smtClean="0">
                <a:solidFill>
                  <a:schemeClr val="bg1"/>
                </a:solidFill>
                <a:latin typeface="Segoe UI" panose="020B0502040204020203" pitchFamily="34" charset="0"/>
                <a:cs typeface="Segoe UI" panose="020B0502040204020203" pitchFamily="34" charset="0"/>
              </a:rPr>
              <a:t>Q5. Creating Linux File </a:t>
            </a:r>
            <a:r>
              <a:rPr lang="en-US" sz="3200" b="1" dirty="0">
                <a:solidFill>
                  <a:schemeClr val="bg1"/>
                </a:solidFill>
                <a:latin typeface="Segoe UI" panose="020B0502040204020203" pitchFamily="34" charset="0"/>
                <a:cs typeface="Segoe UI" panose="020B0502040204020203" pitchFamily="34" charset="0"/>
              </a:rPr>
              <a:t>Types with Ansible Playbook</a:t>
            </a:r>
            <a:endParaRPr lang="en-IN" sz="3200" b="1" dirty="0">
              <a:solidFill>
                <a:schemeClr val="bg1"/>
              </a:solidFill>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3"/>
          <a:stretch>
            <a:fillRect/>
          </a:stretch>
        </p:blipFill>
        <p:spPr>
          <a:xfrm>
            <a:off x="6096000" y="945850"/>
            <a:ext cx="5925216" cy="1797192"/>
          </a:xfrm>
          <a:prstGeom prst="rect">
            <a:avLst/>
          </a:prstGeom>
          <a:ln>
            <a:solidFill>
              <a:srgbClr val="C00000"/>
            </a:solidFill>
          </a:ln>
        </p:spPr>
      </p:pic>
      <p:sp>
        <p:nvSpPr>
          <p:cNvPr id="3" name="Rectangle 2"/>
          <p:cNvSpPr/>
          <p:nvPr/>
        </p:nvSpPr>
        <p:spPr>
          <a:xfrm>
            <a:off x="6096000" y="3685695"/>
            <a:ext cx="5432981" cy="646331"/>
          </a:xfrm>
          <a:prstGeom prst="rect">
            <a:avLst/>
          </a:prstGeom>
          <a:ln>
            <a:solidFill>
              <a:srgbClr val="C00000"/>
            </a:solidFill>
          </a:ln>
        </p:spPr>
        <p:txBody>
          <a:bodyPr wrap="square">
            <a:spAutoFit/>
          </a:bodyPr>
          <a:lstStyle/>
          <a:p>
            <a:r>
              <a:rPr lang="en-IN" sz="1200" dirty="0">
                <a:latin typeface="Segoe UI" panose="020B0502040204020203" pitchFamily="34" charset="0"/>
                <a:cs typeface="Segoe UI" panose="020B0502040204020203" pitchFamily="34" charset="0"/>
              </a:rPr>
              <a:t>[</a:t>
            </a:r>
            <a:r>
              <a:rPr lang="en-IN" sz="1200" dirty="0" err="1">
                <a:latin typeface="Segoe UI" panose="020B0502040204020203" pitchFamily="34" charset="0"/>
                <a:cs typeface="Segoe UI" panose="020B0502040204020203" pitchFamily="34" charset="0"/>
              </a:rPr>
              <a:t>myhosts</a:t>
            </a:r>
            <a:r>
              <a:rPr lang="en-IN" sz="1200" dirty="0">
                <a:latin typeface="Segoe UI" panose="020B0502040204020203" pitchFamily="34" charset="0"/>
                <a:cs typeface="Segoe UI" panose="020B0502040204020203" pitchFamily="34" charset="0"/>
              </a:rPr>
              <a:t>]</a:t>
            </a:r>
          </a:p>
          <a:p>
            <a:r>
              <a:rPr lang="en-IN" sz="1200" dirty="0">
                <a:latin typeface="Segoe UI" panose="020B0502040204020203" pitchFamily="34" charset="0"/>
                <a:cs typeface="Segoe UI" panose="020B0502040204020203" pitchFamily="34" charset="0"/>
              </a:rPr>
              <a:t>localhost </a:t>
            </a:r>
            <a:r>
              <a:rPr lang="en-IN" sz="1200" dirty="0" err="1">
                <a:latin typeface="Segoe UI" panose="020B0502040204020203" pitchFamily="34" charset="0"/>
                <a:cs typeface="Segoe UI" panose="020B0502040204020203" pitchFamily="34" charset="0"/>
              </a:rPr>
              <a:t>ansible_python_interpreter</a:t>
            </a:r>
            <a:r>
              <a:rPr lang="en-IN" sz="1200" dirty="0">
                <a:latin typeface="Segoe UI" panose="020B0502040204020203" pitchFamily="34" charset="0"/>
                <a:cs typeface="Segoe UI" panose="020B0502040204020203" pitchFamily="34" charset="0"/>
              </a:rPr>
              <a:t>=/</a:t>
            </a:r>
            <a:r>
              <a:rPr lang="en-IN" sz="1200" dirty="0" err="1">
                <a:latin typeface="Segoe UI" panose="020B0502040204020203" pitchFamily="34" charset="0"/>
                <a:cs typeface="Segoe UI" panose="020B0502040204020203" pitchFamily="34" charset="0"/>
              </a:rPr>
              <a:t>usr</a:t>
            </a:r>
            <a:r>
              <a:rPr lang="en-IN" sz="1200" dirty="0">
                <a:latin typeface="Segoe UI" panose="020B0502040204020203" pitchFamily="34" charset="0"/>
                <a:cs typeface="Segoe UI" panose="020B0502040204020203" pitchFamily="34" charset="0"/>
              </a:rPr>
              <a:t>/bin/python3</a:t>
            </a:r>
          </a:p>
          <a:p>
            <a:r>
              <a:rPr lang="en-IN" sz="1200" dirty="0">
                <a:latin typeface="Segoe UI" panose="020B0502040204020203" pitchFamily="34" charset="0"/>
                <a:cs typeface="Segoe UI" panose="020B0502040204020203" pitchFamily="34" charset="0"/>
              </a:rPr>
              <a:t>localhost </a:t>
            </a:r>
            <a:r>
              <a:rPr lang="en-IN" sz="1200" dirty="0" err="1">
                <a:latin typeface="Segoe UI" panose="020B0502040204020203" pitchFamily="34" charset="0"/>
                <a:cs typeface="Segoe UI" panose="020B0502040204020203" pitchFamily="34" charset="0"/>
              </a:rPr>
              <a:t>ansible_ssh_user</a:t>
            </a:r>
            <a:r>
              <a:rPr lang="en-IN" sz="1200" dirty="0">
                <a:latin typeface="Segoe UI" panose="020B0502040204020203" pitchFamily="34" charset="0"/>
                <a:cs typeface="Segoe UI" panose="020B0502040204020203" pitchFamily="34" charset="0"/>
              </a:rPr>
              <a:t>=</a:t>
            </a:r>
            <a:r>
              <a:rPr lang="en-IN" sz="1200" dirty="0" err="1">
                <a:latin typeface="Segoe UI" panose="020B0502040204020203" pitchFamily="34" charset="0"/>
                <a:cs typeface="Segoe UI" panose="020B0502040204020203" pitchFamily="34" charset="0"/>
              </a:rPr>
              <a:t>raju</a:t>
            </a:r>
            <a:r>
              <a:rPr lang="en-IN" sz="1200" dirty="0">
                <a:latin typeface="Segoe UI" panose="020B0502040204020203" pitchFamily="34" charset="0"/>
                <a:cs typeface="Segoe UI" panose="020B0502040204020203" pitchFamily="34" charset="0"/>
              </a:rPr>
              <a:t> </a:t>
            </a:r>
            <a:r>
              <a:rPr lang="en-IN" sz="1200" dirty="0" err="1">
                <a:latin typeface="Segoe UI" panose="020B0502040204020203" pitchFamily="34" charset="0"/>
                <a:cs typeface="Segoe UI" panose="020B0502040204020203" pitchFamily="34" charset="0"/>
              </a:rPr>
              <a:t>ansible_ssh_pass</a:t>
            </a:r>
            <a:r>
              <a:rPr lang="en-IN" sz="1200" dirty="0">
                <a:latin typeface="Segoe UI" panose="020B0502040204020203" pitchFamily="34" charset="0"/>
                <a:cs typeface="Segoe UI" panose="020B0502040204020203" pitchFamily="34" charset="0"/>
              </a:rPr>
              <a:t>=</a:t>
            </a:r>
            <a:r>
              <a:rPr lang="en-IN" sz="1200" dirty="0" err="1">
                <a:latin typeface="Segoe UI" panose="020B0502040204020203" pitchFamily="34" charset="0"/>
                <a:cs typeface="Segoe UI" panose="020B0502040204020203" pitchFamily="34" charset="0"/>
              </a:rPr>
              <a:t>raju</a:t>
            </a:r>
            <a:r>
              <a:rPr lang="en-IN" sz="1200" dirty="0">
                <a:latin typeface="Segoe UI" panose="020B0502040204020203" pitchFamily="34" charset="0"/>
                <a:cs typeface="Segoe UI" panose="020B0502040204020203" pitchFamily="34" charset="0"/>
              </a:rPr>
              <a:t> </a:t>
            </a:r>
            <a:r>
              <a:rPr lang="en-IN" sz="1200" dirty="0" err="1">
                <a:latin typeface="Segoe UI" panose="020B0502040204020203" pitchFamily="34" charset="0"/>
                <a:cs typeface="Segoe UI" panose="020B0502040204020203" pitchFamily="34" charset="0"/>
              </a:rPr>
              <a:t>ansible_sudo_pass</a:t>
            </a:r>
            <a:r>
              <a:rPr lang="en-IN" sz="1200" dirty="0">
                <a:latin typeface="Segoe UI" panose="020B0502040204020203" pitchFamily="34" charset="0"/>
                <a:cs typeface="Segoe UI" panose="020B0502040204020203" pitchFamily="34" charset="0"/>
              </a:rPr>
              <a:t>=</a:t>
            </a:r>
            <a:r>
              <a:rPr lang="en-IN" sz="1200" dirty="0" err="1">
                <a:latin typeface="Segoe UI" panose="020B0502040204020203" pitchFamily="34" charset="0"/>
                <a:cs typeface="Segoe UI" panose="020B0502040204020203" pitchFamily="34" charset="0"/>
              </a:rPr>
              <a:t>raju</a:t>
            </a:r>
            <a:endParaRPr lang="en-IN" sz="1200" dirty="0">
              <a:latin typeface="Segoe UI" panose="020B0502040204020203" pitchFamily="34" charset="0"/>
              <a:cs typeface="Segoe UI" panose="020B0502040204020203" pitchFamily="34" charset="0"/>
            </a:endParaRPr>
          </a:p>
        </p:txBody>
      </p:sp>
      <p:sp>
        <p:nvSpPr>
          <p:cNvPr id="7" name="Rectangle 6"/>
          <p:cNvSpPr/>
          <p:nvPr/>
        </p:nvSpPr>
        <p:spPr>
          <a:xfrm>
            <a:off x="178638" y="945850"/>
            <a:ext cx="5788529" cy="5786199"/>
          </a:xfrm>
          <a:prstGeom prst="rect">
            <a:avLst/>
          </a:prstGeom>
          <a:ln>
            <a:solidFill>
              <a:srgbClr val="C00000"/>
            </a:solidFill>
          </a:ln>
        </p:spPr>
        <p:txBody>
          <a:bodyPr wrap="square">
            <a:spAutoFit/>
          </a:bodyPr>
          <a:lstStyle/>
          <a:p>
            <a:r>
              <a:rPr lang="en-IN" sz="1000" dirty="0"/>
              <a:t>---</a:t>
            </a:r>
          </a:p>
          <a:p>
            <a:r>
              <a:rPr lang="en-IN" sz="1000" dirty="0"/>
              <a:t>- name: Create all file types in /home/</a:t>
            </a:r>
            <a:r>
              <a:rPr lang="en-IN" sz="1000" dirty="0" err="1"/>
              <a:t>raju</a:t>
            </a:r>
            <a:r>
              <a:rPr lang="en-IN" sz="1000" dirty="0"/>
              <a:t>/</a:t>
            </a:r>
            <a:r>
              <a:rPr lang="en-IN" sz="1000" dirty="0" err="1"/>
              <a:t>spm</a:t>
            </a:r>
            <a:r>
              <a:rPr lang="en-IN" sz="1000" dirty="0"/>
              <a:t>/Ansible/q5/temp directory</a:t>
            </a:r>
          </a:p>
          <a:p>
            <a:r>
              <a:rPr lang="en-IN" sz="1000" dirty="0"/>
              <a:t>  hosts: localhost</a:t>
            </a:r>
          </a:p>
          <a:p>
            <a:r>
              <a:rPr lang="en-IN" sz="1000" dirty="0"/>
              <a:t>  become: yes</a:t>
            </a:r>
          </a:p>
          <a:p>
            <a:r>
              <a:rPr lang="en-IN" sz="1000" dirty="0"/>
              <a:t>  tasks:</a:t>
            </a:r>
          </a:p>
          <a:p>
            <a:r>
              <a:rPr lang="en-IN" sz="1000" dirty="0"/>
              <a:t>    - name: Ensure the /home/</a:t>
            </a:r>
            <a:r>
              <a:rPr lang="en-IN" sz="1000" dirty="0" err="1"/>
              <a:t>raju</a:t>
            </a:r>
            <a:r>
              <a:rPr lang="en-IN" sz="1000" dirty="0"/>
              <a:t>/</a:t>
            </a:r>
            <a:r>
              <a:rPr lang="en-IN" sz="1000" dirty="0" err="1"/>
              <a:t>spm</a:t>
            </a:r>
            <a:r>
              <a:rPr lang="en-IN" sz="1000" dirty="0"/>
              <a:t>/Ansible/q5/temp directory exists</a:t>
            </a:r>
          </a:p>
          <a:p>
            <a:r>
              <a:rPr lang="en-IN" sz="1000" dirty="0"/>
              <a:t>      file:</a:t>
            </a:r>
          </a:p>
          <a:p>
            <a:r>
              <a:rPr lang="en-IN" sz="1000" dirty="0"/>
              <a:t>        path: /home/</a:t>
            </a:r>
            <a:r>
              <a:rPr lang="en-IN" sz="1000" dirty="0" err="1"/>
              <a:t>raju</a:t>
            </a:r>
            <a:r>
              <a:rPr lang="en-IN" sz="1000" dirty="0"/>
              <a:t>/</a:t>
            </a:r>
            <a:r>
              <a:rPr lang="en-IN" sz="1000" dirty="0" err="1"/>
              <a:t>spm</a:t>
            </a:r>
            <a:r>
              <a:rPr lang="en-IN" sz="1000" dirty="0"/>
              <a:t>/Ansible/q5/temp</a:t>
            </a:r>
          </a:p>
          <a:p>
            <a:r>
              <a:rPr lang="en-IN" sz="1000" dirty="0"/>
              <a:t>        state: directory</a:t>
            </a:r>
          </a:p>
          <a:p>
            <a:endParaRPr lang="en-IN" sz="1000" dirty="0"/>
          </a:p>
          <a:p>
            <a:r>
              <a:rPr lang="en-IN" sz="1000" dirty="0"/>
              <a:t>    - name: Create a regular file</a:t>
            </a:r>
          </a:p>
          <a:p>
            <a:r>
              <a:rPr lang="en-IN" sz="1000" dirty="0"/>
              <a:t>      file:</a:t>
            </a:r>
          </a:p>
          <a:p>
            <a:r>
              <a:rPr lang="en-IN" sz="1000" dirty="0"/>
              <a:t>        path: /home/</a:t>
            </a:r>
            <a:r>
              <a:rPr lang="en-IN" sz="1000" dirty="0" err="1"/>
              <a:t>raju</a:t>
            </a:r>
            <a:r>
              <a:rPr lang="en-IN" sz="1000" dirty="0"/>
              <a:t>/</a:t>
            </a:r>
            <a:r>
              <a:rPr lang="en-IN" sz="1000" dirty="0" err="1"/>
              <a:t>spm</a:t>
            </a:r>
            <a:r>
              <a:rPr lang="en-IN" sz="1000" dirty="0"/>
              <a:t>/Ansible/q5/temp/</a:t>
            </a:r>
            <a:r>
              <a:rPr lang="en-IN" sz="1000" dirty="0" err="1"/>
              <a:t>regular_file</a:t>
            </a:r>
            <a:endParaRPr lang="en-IN" sz="1000" dirty="0"/>
          </a:p>
          <a:p>
            <a:r>
              <a:rPr lang="en-IN" sz="1000" dirty="0"/>
              <a:t>        state: touch</a:t>
            </a:r>
          </a:p>
          <a:p>
            <a:endParaRPr lang="en-IN" sz="1000" dirty="0"/>
          </a:p>
          <a:p>
            <a:r>
              <a:rPr lang="en-IN" sz="1000" dirty="0"/>
              <a:t>    - name: Create a directory named 'opt'</a:t>
            </a:r>
          </a:p>
          <a:p>
            <a:r>
              <a:rPr lang="en-IN" sz="1000" dirty="0"/>
              <a:t>      file:</a:t>
            </a:r>
          </a:p>
          <a:p>
            <a:r>
              <a:rPr lang="en-IN" sz="1000" dirty="0"/>
              <a:t>        path: /home/</a:t>
            </a:r>
            <a:r>
              <a:rPr lang="en-IN" sz="1000" dirty="0" err="1"/>
              <a:t>raju</a:t>
            </a:r>
            <a:r>
              <a:rPr lang="en-IN" sz="1000" dirty="0"/>
              <a:t>/</a:t>
            </a:r>
            <a:r>
              <a:rPr lang="en-IN" sz="1000" dirty="0" err="1"/>
              <a:t>spm</a:t>
            </a:r>
            <a:r>
              <a:rPr lang="en-IN" sz="1000" dirty="0"/>
              <a:t>/Ansible/q5/temp/opt</a:t>
            </a:r>
          </a:p>
          <a:p>
            <a:r>
              <a:rPr lang="en-IN" sz="1000" dirty="0"/>
              <a:t>        state: directory</a:t>
            </a:r>
          </a:p>
          <a:p>
            <a:endParaRPr lang="en-IN" sz="1000" dirty="0"/>
          </a:p>
          <a:p>
            <a:r>
              <a:rPr lang="en-IN" sz="1000" dirty="0"/>
              <a:t>    - name: Create a character device</a:t>
            </a:r>
          </a:p>
          <a:p>
            <a:r>
              <a:rPr lang="en-IN" sz="1000" dirty="0"/>
              <a:t>      command: </a:t>
            </a:r>
            <a:r>
              <a:rPr lang="en-IN" sz="1000" dirty="0" err="1"/>
              <a:t>mknod</a:t>
            </a:r>
            <a:r>
              <a:rPr lang="en-IN" sz="1000" dirty="0"/>
              <a:t> /home/</a:t>
            </a:r>
            <a:r>
              <a:rPr lang="en-IN" sz="1000" dirty="0" err="1"/>
              <a:t>raju</a:t>
            </a:r>
            <a:r>
              <a:rPr lang="en-IN" sz="1000" dirty="0"/>
              <a:t>/</a:t>
            </a:r>
            <a:r>
              <a:rPr lang="en-IN" sz="1000" dirty="0" err="1"/>
              <a:t>spm</a:t>
            </a:r>
            <a:r>
              <a:rPr lang="en-IN" sz="1000" dirty="0"/>
              <a:t>/Ansible/q5/temp/</a:t>
            </a:r>
            <a:r>
              <a:rPr lang="en-IN" sz="1000" dirty="0" err="1"/>
              <a:t>char_device</a:t>
            </a:r>
            <a:r>
              <a:rPr lang="en-IN" sz="1000" dirty="0"/>
              <a:t> c 1 5</a:t>
            </a:r>
          </a:p>
          <a:p>
            <a:endParaRPr lang="en-IN" sz="1000" dirty="0"/>
          </a:p>
          <a:p>
            <a:r>
              <a:rPr lang="en-IN" sz="1000" dirty="0"/>
              <a:t>    - name: Create a block device</a:t>
            </a:r>
          </a:p>
          <a:p>
            <a:r>
              <a:rPr lang="en-IN" sz="1000" dirty="0"/>
              <a:t>      command: </a:t>
            </a:r>
            <a:r>
              <a:rPr lang="en-IN" sz="1000" dirty="0" err="1"/>
              <a:t>mknod</a:t>
            </a:r>
            <a:r>
              <a:rPr lang="en-IN" sz="1000" dirty="0"/>
              <a:t> /home/</a:t>
            </a:r>
            <a:r>
              <a:rPr lang="en-IN" sz="1000" dirty="0" err="1"/>
              <a:t>raju</a:t>
            </a:r>
            <a:r>
              <a:rPr lang="en-IN" sz="1000" dirty="0"/>
              <a:t>/</a:t>
            </a:r>
            <a:r>
              <a:rPr lang="en-IN" sz="1000" dirty="0" err="1"/>
              <a:t>spm</a:t>
            </a:r>
            <a:r>
              <a:rPr lang="en-IN" sz="1000" dirty="0"/>
              <a:t>/Ansible/q5/temp/</a:t>
            </a:r>
            <a:r>
              <a:rPr lang="en-IN" sz="1000" dirty="0" err="1"/>
              <a:t>block_device</a:t>
            </a:r>
            <a:r>
              <a:rPr lang="en-IN" sz="1000" dirty="0"/>
              <a:t> b 8 0</a:t>
            </a:r>
          </a:p>
          <a:p>
            <a:endParaRPr lang="en-IN" sz="1000" dirty="0"/>
          </a:p>
          <a:p>
            <a:r>
              <a:rPr lang="en-IN" sz="1000" dirty="0"/>
              <a:t>    - name: Create a symbolic link</a:t>
            </a:r>
          </a:p>
          <a:p>
            <a:r>
              <a:rPr lang="en-IN" sz="1000" dirty="0"/>
              <a:t>      file:</a:t>
            </a:r>
          </a:p>
          <a:p>
            <a:r>
              <a:rPr lang="en-IN" sz="1000" dirty="0"/>
              <a:t>        </a:t>
            </a:r>
            <a:r>
              <a:rPr lang="en-IN" sz="1000" dirty="0" err="1"/>
              <a:t>src</a:t>
            </a:r>
            <a:r>
              <a:rPr lang="en-IN" sz="1000" dirty="0"/>
              <a:t>: /home/</a:t>
            </a:r>
            <a:r>
              <a:rPr lang="en-IN" sz="1000" dirty="0" err="1"/>
              <a:t>raju</a:t>
            </a:r>
            <a:r>
              <a:rPr lang="en-IN" sz="1000" dirty="0"/>
              <a:t>/</a:t>
            </a:r>
            <a:r>
              <a:rPr lang="en-IN" sz="1000" dirty="0" err="1"/>
              <a:t>spm</a:t>
            </a:r>
            <a:r>
              <a:rPr lang="en-IN" sz="1000" dirty="0"/>
              <a:t>/Ansible/q5/temp/</a:t>
            </a:r>
            <a:r>
              <a:rPr lang="en-IN" sz="1000" dirty="0" err="1"/>
              <a:t>regular_file</a:t>
            </a:r>
            <a:endParaRPr lang="en-IN" sz="1000" dirty="0"/>
          </a:p>
          <a:p>
            <a:r>
              <a:rPr lang="en-IN" sz="1000" dirty="0"/>
              <a:t>        </a:t>
            </a:r>
            <a:r>
              <a:rPr lang="en-IN" sz="1000" dirty="0" err="1"/>
              <a:t>dest</a:t>
            </a:r>
            <a:r>
              <a:rPr lang="en-IN" sz="1000" dirty="0"/>
              <a:t>: /home/</a:t>
            </a:r>
            <a:r>
              <a:rPr lang="en-IN" sz="1000" dirty="0" err="1"/>
              <a:t>raju</a:t>
            </a:r>
            <a:r>
              <a:rPr lang="en-IN" sz="1000" dirty="0"/>
              <a:t>/</a:t>
            </a:r>
            <a:r>
              <a:rPr lang="en-IN" sz="1000" dirty="0" err="1"/>
              <a:t>spm</a:t>
            </a:r>
            <a:r>
              <a:rPr lang="en-IN" sz="1000" dirty="0"/>
              <a:t>/Ansible/q5/temp/</a:t>
            </a:r>
            <a:r>
              <a:rPr lang="en-IN" sz="1000" dirty="0" err="1"/>
              <a:t>symlink</a:t>
            </a:r>
            <a:endParaRPr lang="en-IN" sz="1000" dirty="0"/>
          </a:p>
          <a:p>
            <a:r>
              <a:rPr lang="en-IN" sz="1000" dirty="0"/>
              <a:t>        state: link</a:t>
            </a:r>
          </a:p>
          <a:p>
            <a:endParaRPr lang="en-IN" sz="1000" dirty="0"/>
          </a:p>
          <a:p>
            <a:r>
              <a:rPr lang="en-IN" sz="1000" dirty="0"/>
              <a:t>    - name: Create a hard link</a:t>
            </a:r>
          </a:p>
          <a:p>
            <a:r>
              <a:rPr lang="en-IN" sz="1000" dirty="0"/>
              <a:t>      command: ln /home/</a:t>
            </a:r>
            <a:r>
              <a:rPr lang="en-IN" sz="1000" dirty="0" err="1"/>
              <a:t>raju</a:t>
            </a:r>
            <a:r>
              <a:rPr lang="en-IN" sz="1000" dirty="0"/>
              <a:t>/</a:t>
            </a:r>
            <a:r>
              <a:rPr lang="en-IN" sz="1000" dirty="0" err="1"/>
              <a:t>spm</a:t>
            </a:r>
            <a:r>
              <a:rPr lang="en-IN" sz="1000" dirty="0"/>
              <a:t>/Ansible/q5/temp/</a:t>
            </a:r>
            <a:r>
              <a:rPr lang="en-IN" sz="1000" dirty="0" err="1"/>
              <a:t>regular_file</a:t>
            </a:r>
            <a:r>
              <a:rPr lang="en-IN" sz="1000" dirty="0"/>
              <a:t> /home/</a:t>
            </a:r>
            <a:r>
              <a:rPr lang="en-IN" sz="1000" dirty="0" err="1"/>
              <a:t>raju</a:t>
            </a:r>
            <a:r>
              <a:rPr lang="en-IN" sz="1000" dirty="0"/>
              <a:t>/</a:t>
            </a:r>
            <a:r>
              <a:rPr lang="en-IN" sz="1000" dirty="0" err="1"/>
              <a:t>spm</a:t>
            </a:r>
            <a:r>
              <a:rPr lang="en-IN" sz="1000" dirty="0"/>
              <a:t>/Ansible/q5/temp/</a:t>
            </a:r>
            <a:r>
              <a:rPr lang="en-IN" sz="1000" dirty="0" err="1"/>
              <a:t>hardlink</a:t>
            </a:r>
            <a:endParaRPr lang="en-IN" sz="1000" dirty="0"/>
          </a:p>
          <a:p>
            <a:endParaRPr lang="en-IN" sz="1000" dirty="0"/>
          </a:p>
          <a:p>
            <a:r>
              <a:rPr lang="en-IN" sz="1000" dirty="0"/>
              <a:t>    - name: Create a FIFO file</a:t>
            </a:r>
          </a:p>
          <a:p>
            <a:r>
              <a:rPr lang="en-IN" sz="1000" dirty="0"/>
              <a:t>      command: </a:t>
            </a:r>
            <a:r>
              <a:rPr lang="en-IN" sz="1000" dirty="0" err="1"/>
              <a:t>mkfifo</a:t>
            </a:r>
            <a:r>
              <a:rPr lang="en-IN" sz="1000" dirty="0"/>
              <a:t> /home/</a:t>
            </a:r>
            <a:r>
              <a:rPr lang="en-IN" sz="1000" dirty="0" err="1"/>
              <a:t>raju</a:t>
            </a:r>
            <a:r>
              <a:rPr lang="en-IN" sz="1000" dirty="0"/>
              <a:t>/</a:t>
            </a:r>
            <a:r>
              <a:rPr lang="en-IN" sz="1000" dirty="0" err="1"/>
              <a:t>spm</a:t>
            </a:r>
            <a:r>
              <a:rPr lang="en-IN" sz="1000" dirty="0"/>
              <a:t>/Ansible/q5/temp/</a:t>
            </a:r>
            <a:r>
              <a:rPr lang="en-IN" sz="1000" dirty="0" err="1"/>
              <a:t>fifo</a:t>
            </a:r>
            <a:endParaRPr lang="en-IN" sz="1000" dirty="0"/>
          </a:p>
        </p:txBody>
      </p:sp>
      <p:sp>
        <p:nvSpPr>
          <p:cNvPr id="8" name="TextBox 7"/>
          <p:cNvSpPr txBox="1"/>
          <p:nvPr/>
        </p:nvSpPr>
        <p:spPr>
          <a:xfrm>
            <a:off x="8073580" y="4420016"/>
            <a:ext cx="1477819"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a:t>i</a:t>
            </a:r>
            <a:r>
              <a:rPr lang="en-US" b="1" dirty="0" smtClean="0"/>
              <a:t>nventory.ini</a:t>
            </a:r>
            <a:endParaRPr lang="en-IN" b="1" dirty="0"/>
          </a:p>
        </p:txBody>
      </p:sp>
      <p:sp>
        <p:nvSpPr>
          <p:cNvPr id="9" name="TextBox 8"/>
          <p:cNvSpPr txBox="1"/>
          <p:nvPr/>
        </p:nvSpPr>
        <p:spPr>
          <a:xfrm>
            <a:off x="3814855" y="3092811"/>
            <a:ext cx="1477819" cy="369332"/>
          </a:xfrm>
          <a:prstGeom prst="rect">
            <a:avLst/>
          </a:prstGeom>
          <a:solidFill>
            <a:schemeClr val="accent6">
              <a:lumMod val="20000"/>
              <a:lumOff val="80000"/>
            </a:schemeClr>
          </a:solidFill>
          <a:ln>
            <a:solidFill>
              <a:srgbClr val="C00000"/>
            </a:solidFill>
          </a:ln>
        </p:spPr>
        <p:txBody>
          <a:bodyPr wrap="square" rtlCol="0">
            <a:spAutoFit/>
          </a:bodyPr>
          <a:lstStyle/>
          <a:p>
            <a:r>
              <a:rPr lang="en-US" b="1" dirty="0" err="1"/>
              <a:t>p</a:t>
            </a:r>
            <a:r>
              <a:rPr lang="en-US" b="1" dirty="0" err="1" smtClean="0"/>
              <a:t>laybook.yml</a:t>
            </a:r>
            <a:endParaRPr lang="en-IN" b="1" dirty="0"/>
          </a:p>
        </p:txBody>
      </p:sp>
    </p:spTree>
    <p:extLst>
      <p:ext uri="{BB962C8B-B14F-4D97-AF65-F5344CB8AC3E}">
        <p14:creationId xmlns:p14="http://schemas.microsoft.com/office/powerpoint/2010/main" val="23251988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4"/>
          <p:cNvSpPr/>
          <p:nvPr/>
        </p:nvSpPr>
        <p:spPr>
          <a:xfrm>
            <a:off x="10232136" y="100584"/>
            <a:ext cx="1755648" cy="5232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38;p17"/>
          <p:cNvSpPr/>
          <p:nvPr/>
        </p:nvSpPr>
        <p:spPr>
          <a:xfrm>
            <a:off x="0" y="0"/>
            <a:ext cx="12192000" cy="849149"/>
          </a:xfrm>
          <a:prstGeom prst="rect">
            <a:avLst/>
          </a:prstGeom>
          <a:solidFill>
            <a:schemeClr val="accent5">
              <a:lumMod val="75000"/>
            </a:schemeClr>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013"/>
              <a:buFont typeface="Arial"/>
              <a:buNone/>
            </a:pPr>
            <a:endParaRPr sz="1351" b="0" i="0" u="none" strike="noStrike" cap="none" dirty="0">
              <a:solidFill>
                <a:schemeClr val="lt1"/>
              </a:solidFill>
              <a:latin typeface="Calibri"/>
              <a:ea typeface="Calibri"/>
              <a:cs typeface="Calibri"/>
              <a:sym typeface="Calibri"/>
            </a:endParaRPr>
          </a:p>
        </p:txBody>
      </p:sp>
      <p:sp>
        <p:nvSpPr>
          <p:cNvPr id="6" name="TextBox 5"/>
          <p:cNvSpPr txBox="1"/>
          <p:nvPr/>
        </p:nvSpPr>
        <p:spPr>
          <a:xfrm>
            <a:off x="178638" y="100584"/>
            <a:ext cx="11809146" cy="584775"/>
          </a:xfrm>
          <a:prstGeom prst="rect">
            <a:avLst/>
          </a:prstGeom>
          <a:noFill/>
        </p:spPr>
        <p:txBody>
          <a:bodyPr wrap="square" rtlCol="0">
            <a:spAutoFit/>
          </a:bodyPr>
          <a:lstStyle/>
          <a:p>
            <a:r>
              <a:rPr lang="en-US" sz="3200" b="1" dirty="0">
                <a:solidFill>
                  <a:schemeClr val="bg1"/>
                </a:solidFill>
                <a:latin typeface="Segoe UI" panose="020B0502040204020203" pitchFamily="34" charset="0"/>
                <a:cs typeface="Segoe UI" panose="020B0502040204020203" pitchFamily="34" charset="0"/>
              </a:rPr>
              <a:t>Q5. Creating Linux File Types with Ansible </a:t>
            </a:r>
            <a:r>
              <a:rPr lang="en-US" sz="3200" b="1" dirty="0" smtClean="0">
                <a:solidFill>
                  <a:schemeClr val="bg1"/>
                </a:solidFill>
                <a:latin typeface="Segoe UI" panose="020B0502040204020203" pitchFamily="34" charset="0"/>
                <a:cs typeface="Segoe UI" panose="020B0502040204020203" pitchFamily="34" charset="0"/>
              </a:rPr>
              <a:t>Playbook</a:t>
            </a:r>
            <a:endParaRPr lang="en-IN" sz="3200" b="1" dirty="0">
              <a:solidFill>
                <a:schemeClr val="bg1"/>
              </a:solidFill>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3"/>
          <a:stretch>
            <a:fillRect/>
          </a:stretch>
        </p:blipFill>
        <p:spPr>
          <a:xfrm>
            <a:off x="1084596" y="1073031"/>
            <a:ext cx="8870449" cy="5395428"/>
          </a:xfrm>
          <a:prstGeom prst="rect">
            <a:avLst/>
          </a:prstGeom>
          <a:ln>
            <a:solidFill>
              <a:srgbClr val="C00000"/>
            </a:solidFill>
          </a:ln>
        </p:spPr>
      </p:pic>
    </p:spTree>
    <p:extLst>
      <p:ext uri="{BB962C8B-B14F-4D97-AF65-F5344CB8AC3E}">
        <p14:creationId xmlns:p14="http://schemas.microsoft.com/office/powerpoint/2010/main" val="445749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37808</TotalTime>
  <Words>3141</Words>
  <Application>Microsoft Office PowerPoint</Application>
  <PresentationFormat>Widescreen</PresentationFormat>
  <Paragraphs>563</Paragraphs>
  <Slides>33</Slides>
  <Notes>33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Calibri</vt:lpstr>
      <vt:lpstr>Calibri Light</vt:lpstr>
      <vt:lpstr>Courier New</vt:lpstr>
      <vt:lpstr>Helvetica Neue</vt:lpstr>
      <vt:lpstr>Proxima Nova</vt:lpstr>
      <vt:lpstr>Roboto Black</vt:lpstr>
      <vt:lpstr>Segoe UI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Thangaraj</dc:creator>
  <cp:lastModifiedBy>Thangaraju</cp:lastModifiedBy>
  <cp:revision>282</cp:revision>
  <dcterms:created xsi:type="dcterms:W3CDTF">2021-12-25T10:19:30Z</dcterms:created>
  <dcterms:modified xsi:type="dcterms:W3CDTF">2024-12-26T05:45:24Z</dcterms:modified>
</cp:coreProperties>
</file>