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10.png" ContentType="image/png"/>
  <Override PartName="/ppt/media/image46.png" ContentType="image/png"/>
  <Override PartName="/ppt/media/image11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12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Image result for iiitb logo"/>
          <p:cNvPicPr/>
          <p:nvPr/>
        </p:nvPicPr>
        <p:blipFill>
          <a:blip r:embed="rId2"/>
          <a:stretch/>
        </p:blipFill>
        <p:spPr>
          <a:xfrm>
            <a:off x="11201400" y="53280"/>
            <a:ext cx="881280" cy="73872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-720" y="0"/>
            <a:ext cx="12191400" cy="685728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" name="Google Shape;31;p16" descr=""/>
          <p:cNvPicPr/>
          <p:nvPr/>
        </p:nvPicPr>
        <p:blipFill>
          <a:blip r:embed="rId3"/>
          <a:stretch/>
        </p:blipFill>
        <p:spPr>
          <a:xfrm>
            <a:off x="10149120" y="404640"/>
            <a:ext cx="1212480" cy="323280"/>
          </a:xfrm>
          <a:prstGeom prst="rect">
            <a:avLst/>
          </a:prstGeom>
          <a:ln>
            <a:noFill/>
          </a:ln>
        </p:spPr>
      </p:pic>
      <p:sp>
        <p:nvSpPr>
          <p:cNvPr id="3" name="CustomShape 2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2" descr="Image result for iiitb logo"/>
          <p:cNvPicPr/>
          <p:nvPr/>
        </p:nvPicPr>
        <p:blipFill>
          <a:blip r:embed="rId2"/>
          <a:stretch/>
        </p:blipFill>
        <p:spPr>
          <a:xfrm>
            <a:off x="11201400" y="53280"/>
            <a:ext cx="881280" cy="738720"/>
          </a:xfrm>
          <a:prstGeom prst="rect">
            <a:avLst/>
          </a:prstGeom>
          <a:ln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0" y="0"/>
            <a:ext cx="12191400" cy="8485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2" descr="Image result for iiitb logo"/>
          <p:cNvPicPr/>
          <p:nvPr/>
        </p:nvPicPr>
        <p:blipFill>
          <a:blip r:embed="rId3"/>
          <a:stretch/>
        </p:blipFill>
        <p:spPr>
          <a:xfrm>
            <a:off x="11201400" y="53280"/>
            <a:ext cx="881280" cy="738720"/>
          </a:xfrm>
          <a:prstGeom prst="rect">
            <a:avLst/>
          </a:prstGeom>
          <a:ln>
            <a:noFill/>
          </a:ln>
        </p:spPr>
      </p:pic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2" descr="Image result for iiitb logo"/>
          <p:cNvPicPr/>
          <p:nvPr/>
        </p:nvPicPr>
        <p:blipFill>
          <a:blip r:embed="rId2"/>
          <a:stretch/>
        </p:blipFill>
        <p:spPr>
          <a:xfrm>
            <a:off x="11201400" y="53280"/>
            <a:ext cx="881280" cy="738720"/>
          </a:xfrm>
          <a:prstGeom prst="rect">
            <a:avLst/>
          </a:prstGeom>
          <a:ln>
            <a:noFill/>
          </a:ln>
        </p:spPr>
      </p:pic>
      <p:sp>
        <p:nvSpPr>
          <p:cNvPr id="84" name="CustomShape 1"/>
          <p:cNvSpPr/>
          <p:nvPr/>
        </p:nvSpPr>
        <p:spPr>
          <a:xfrm>
            <a:off x="11837160" y="6397560"/>
            <a:ext cx="263880" cy="263880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11799360" y="6407640"/>
            <a:ext cx="341640" cy="23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0579E9CF-322D-46E3-B9D6-65A355C2881B}" type="slidenum">
              <a:rPr b="0" lang="en-US" sz="800" spc="-1" strike="noStrike">
                <a:solidFill>
                  <a:srgbClr val="ffffff"/>
                </a:solidFill>
                <a:latin typeface="Roboto Black"/>
                <a:ea typeface="Roboto Black"/>
              </a:rPr>
              <a:t>&lt;number&gt;</a:t>
            </a:fld>
            <a:endParaRPr b="0" lang="en-IN" sz="8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2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2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2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862344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567C0CF-161C-44F2-A3FA-B3AD21583231}" type="slidenum">
              <a:rPr b="0" lang="en" sz="1200" spc="-1" strike="noStrike">
                <a:solidFill>
                  <a:srgbClr val="ffffff"/>
                </a:solidFill>
                <a:latin typeface="Proxima Nova"/>
                <a:ea typeface="Proxima Nov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329480" y="748080"/>
            <a:ext cx="9677520" cy="162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>
            <a:noAutofit/>
          </a:bodyPr>
          <a:p>
            <a:pPr algn="ctr">
              <a:lnSpc>
                <a:spcPct val="100000"/>
              </a:lnSpc>
            </a:pPr>
            <a:r>
              <a:rPr b="1" lang="en" sz="4400" spc="-1" strike="noStrike">
                <a:solidFill>
                  <a:srgbClr val="ffffff"/>
                </a:solidFill>
                <a:latin typeface="Proxima Nova"/>
                <a:ea typeface="Proxima Nova"/>
              </a:rPr>
              <a:t>Software Productution Engineering</a:t>
            </a:r>
            <a:endParaRPr b="0" lang="en-IN" sz="4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" sz="4270" spc="-1" strike="noStrike">
                <a:solidFill>
                  <a:srgbClr val="ffffff"/>
                </a:solidFill>
                <a:latin typeface="Proxima Nova"/>
                <a:ea typeface="Proxima Nova"/>
              </a:rPr>
              <a:t> </a:t>
            </a:r>
            <a:r>
              <a:rPr b="1" lang="en-IN" sz="2800" spc="-1" strike="noStrike">
                <a:solidFill>
                  <a:srgbClr val="ffffff"/>
                </a:solidFill>
                <a:latin typeface="Proxima Nova"/>
                <a:ea typeface="Proxima Nova"/>
              </a:rPr>
              <a:t>Kubernetes Lab Exercises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26" name="Picture 1" descr=""/>
          <p:cNvPicPr/>
          <p:nvPr/>
        </p:nvPicPr>
        <p:blipFill>
          <a:blip r:embed="rId1"/>
          <a:stretch/>
        </p:blipFill>
        <p:spPr>
          <a:xfrm>
            <a:off x="4654440" y="2212920"/>
            <a:ext cx="2771280" cy="2819160"/>
          </a:xfrm>
          <a:prstGeom prst="rect">
            <a:avLst/>
          </a:prstGeom>
          <a:ln>
            <a:noFill/>
          </a:ln>
        </p:spPr>
      </p:pic>
      <p:sp>
        <p:nvSpPr>
          <p:cNvPr id="127" name="CustomShape 3"/>
          <p:cNvSpPr/>
          <p:nvPr/>
        </p:nvSpPr>
        <p:spPr>
          <a:xfrm>
            <a:off x="2401560" y="5255640"/>
            <a:ext cx="7397640" cy="9428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ffff"/>
                </a:solidFill>
                <a:latin typeface="Segoe UI"/>
                <a:ea typeface="DejaVu Sans"/>
              </a:rPr>
              <a:t>Learn Kubernetes by Doing: Lab Workbook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0232280" y="100440"/>
            <a:ext cx="1755000" cy="522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2"/>
          <p:cNvSpPr/>
          <p:nvPr/>
        </p:nvSpPr>
        <p:spPr>
          <a:xfrm>
            <a:off x="0" y="0"/>
            <a:ext cx="12191400" cy="8485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3"/>
          <p:cNvSpPr/>
          <p:nvPr/>
        </p:nvSpPr>
        <p:spPr>
          <a:xfrm>
            <a:off x="178560" y="100440"/>
            <a:ext cx="95680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  <a:ea typeface="DejaVu Sans"/>
              </a:rPr>
              <a:t>Q2. Namespace Management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70" name="Picture 1" descr=""/>
          <p:cNvPicPr/>
          <p:nvPr/>
        </p:nvPicPr>
        <p:blipFill>
          <a:blip r:embed="rId1"/>
          <a:stretch/>
        </p:blipFill>
        <p:spPr>
          <a:xfrm>
            <a:off x="2525760" y="3585240"/>
            <a:ext cx="7139880" cy="308556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71" name="CustomShape 4"/>
          <p:cNvSpPr/>
          <p:nvPr/>
        </p:nvSpPr>
        <p:spPr>
          <a:xfrm>
            <a:off x="178560" y="1037160"/>
            <a:ext cx="3164040" cy="16142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  <a:ea typeface="DejaVu Sans"/>
              </a:rPr>
              <a:t>apiVersion: v1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  <a:ea typeface="DejaVu Sans"/>
              </a:rPr>
              <a:t>kind: Namespace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  <a:ea typeface="DejaVu Sans"/>
              </a:rPr>
              <a:t>metadata: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  <a:ea typeface="DejaVu San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Segoe UI"/>
                <a:ea typeface="DejaVu Sans"/>
              </a:rPr>
              <a:t>name: demo-namespace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72" name="CustomShape 5"/>
          <p:cNvSpPr/>
          <p:nvPr/>
        </p:nvSpPr>
        <p:spPr>
          <a:xfrm>
            <a:off x="518400" y="2418840"/>
            <a:ext cx="2006640" cy="6382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namespace.yaml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3397320" y="2718000"/>
            <a:ext cx="4434480" cy="364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kubectl apply -f namespace.yaml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10232280" y="100440"/>
            <a:ext cx="1755000" cy="522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2"/>
          <p:cNvSpPr/>
          <p:nvPr/>
        </p:nvSpPr>
        <p:spPr>
          <a:xfrm>
            <a:off x="0" y="0"/>
            <a:ext cx="12191400" cy="8485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3"/>
          <p:cNvSpPr/>
          <p:nvPr/>
        </p:nvSpPr>
        <p:spPr>
          <a:xfrm>
            <a:off x="178560" y="100440"/>
            <a:ext cx="95680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  <a:ea typeface="DejaVu Sans"/>
              </a:rPr>
              <a:t>Q2. Namespace Management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77" name="Picture 1" descr=""/>
          <p:cNvPicPr/>
          <p:nvPr/>
        </p:nvPicPr>
        <p:blipFill>
          <a:blip r:embed="rId1"/>
          <a:stretch/>
        </p:blipFill>
        <p:spPr>
          <a:xfrm>
            <a:off x="2270160" y="3113640"/>
            <a:ext cx="6225480" cy="3078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78" name="CustomShape 4"/>
          <p:cNvSpPr/>
          <p:nvPr/>
        </p:nvSpPr>
        <p:spPr>
          <a:xfrm>
            <a:off x="41400" y="1175400"/>
            <a:ext cx="12108240" cy="10026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Segoe UI"/>
                <a:ea typeface="DejaVu Sans"/>
              </a:rPr>
              <a:t>To remove all namespaces except for system and essential namespaces (default, kube-system, kube-public, kube-node-lease, etc.):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500" spc="-1" strike="noStrike">
                <a:solidFill>
                  <a:srgbClr val="000000"/>
                </a:solidFill>
                <a:latin typeface="Segoe UI"/>
                <a:ea typeface="DejaVu Sans"/>
              </a:rPr>
              <a:t>kubectl delete namespace demo-environment demo-namespace demo-quota dev-environment ingress-nginx kubernetes-dashboard</a:t>
            </a:r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10232280" y="100440"/>
            <a:ext cx="1755000" cy="522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2"/>
          <p:cNvSpPr/>
          <p:nvPr/>
        </p:nvSpPr>
        <p:spPr>
          <a:xfrm>
            <a:off x="0" y="0"/>
            <a:ext cx="12191400" cy="8485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3"/>
          <p:cNvSpPr/>
          <p:nvPr/>
        </p:nvSpPr>
        <p:spPr>
          <a:xfrm>
            <a:off x="178560" y="100440"/>
            <a:ext cx="95680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  <a:ea typeface="DejaVu Sans"/>
              </a:rPr>
              <a:t>Q3. Basic Commands Demo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215280" y="1028520"/>
            <a:ext cx="2721240" cy="61246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apiVersion: apps/v1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kind: Deployment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metadata: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name: nginx-deployment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spec: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replicas: 2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selector: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matchLabels: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app: nginx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template: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metadata: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labels: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app: nginx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spec: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containers: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name: nginx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image: nginx:latest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ports: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containerPort: 80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3080880" y="1028520"/>
            <a:ext cx="2164680" cy="393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---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apiVersion: v1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kind: Service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metadata: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name: nginx-service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spec: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selector: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app: nginx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ports: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protocol: TCP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port: 80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targetPort: 80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type: ClusterIP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84" name="Picture 2" descr=""/>
          <p:cNvPicPr/>
          <p:nvPr/>
        </p:nvPicPr>
        <p:blipFill>
          <a:blip r:embed="rId1"/>
          <a:stretch/>
        </p:blipFill>
        <p:spPr>
          <a:xfrm>
            <a:off x="3006000" y="4860360"/>
            <a:ext cx="7565040" cy="1322280"/>
          </a:xfrm>
          <a:prstGeom prst="rect">
            <a:avLst/>
          </a:prstGeom>
          <a:ln>
            <a:noFill/>
          </a:ln>
        </p:spPr>
      </p:pic>
      <p:sp>
        <p:nvSpPr>
          <p:cNvPr id="185" name="CustomShape 6"/>
          <p:cNvSpPr/>
          <p:nvPr/>
        </p:nvSpPr>
        <p:spPr>
          <a:xfrm>
            <a:off x="3683160" y="7560000"/>
            <a:ext cx="2508480" cy="5763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Segoe UI"/>
                <a:ea typeface="DejaVu Sans"/>
              </a:rPr>
              <a:t>nginx-deployment.yaml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86" name="CustomShape 7"/>
          <p:cNvSpPr/>
          <p:nvPr/>
        </p:nvSpPr>
        <p:spPr>
          <a:xfrm>
            <a:off x="4841280" y="1204200"/>
            <a:ext cx="2508480" cy="3333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Segoe UI"/>
                <a:ea typeface="DejaVu Sans"/>
              </a:rPr>
              <a:t>nginx-service.yaml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87" name="CustomShape 8"/>
          <p:cNvSpPr/>
          <p:nvPr/>
        </p:nvSpPr>
        <p:spPr>
          <a:xfrm>
            <a:off x="5389920" y="2228760"/>
            <a:ext cx="6597000" cy="13064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$ </a:t>
            </a:r>
            <a:r>
              <a:rPr b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kubectl create namespace demo-basic-commands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namespace/demo-basic-commands created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$ </a:t>
            </a:r>
            <a:r>
              <a:rPr b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kubectl config set-context --current --namespace=demo-basic-commands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Context "minikube" modified.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188" name="CustomShape 9"/>
          <p:cNvSpPr/>
          <p:nvPr/>
        </p:nvSpPr>
        <p:spPr>
          <a:xfrm>
            <a:off x="9974520" y="5979240"/>
            <a:ext cx="374760" cy="33768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4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89" name="CustomShape 10"/>
          <p:cNvSpPr/>
          <p:nvPr/>
        </p:nvSpPr>
        <p:spPr>
          <a:xfrm>
            <a:off x="2067480" y="2705760"/>
            <a:ext cx="374760" cy="33768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0" name="CustomShape 11"/>
          <p:cNvSpPr/>
          <p:nvPr/>
        </p:nvSpPr>
        <p:spPr>
          <a:xfrm>
            <a:off x="11109960" y="2293920"/>
            <a:ext cx="374760" cy="33768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91" name="CustomShape 12"/>
          <p:cNvSpPr/>
          <p:nvPr/>
        </p:nvSpPr>
        <p:spPr>
          <a:xfrm>
            <a:off x="4789440" y="2782800"/>
            <a:ext cx="374760" cy="337680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0232280" y="100440"/>
            <a:ext cx="1755000" cy="522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2"/>
          <p:cNvSpPr/>
          <p:nvPr/>
        </p:nvSpPr>
        <p:spPr>
          <a:xfrm>
            <a:off x="0" y="0"/>
            <a:ext cx="12191400" cy="8485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3"/>
          <p:cNvSpPr/>
          <p:nvPr/>
        </p:nvSpPr>
        <p:spPr>
          <a:xfrm>
            <a:off x="178560" y="100440"/>
            <a:ext cx="95680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  <a:ea typeface="DejaVu Sans"/>
              </a:rPr>
              <a:t>Q3. Basic Commands Demo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95" name="Picture 6" descr=""/>
          <p:cNvPicPr/>
          <p:nvPr/>
        </p:nvPicPr>
        <p:blipFill>
          <a:blip r:embed="rId1"/>
          <a:stretch/>
        </p:blipFill>
        <p:spPr>
          <a:xfrm>
            <a:off x="271080" y="2863440"/>
            <a:ext cx="11641680" cy="337068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96" name="CustomShape 4"/>
          <p:cNvSpPr/>
          <p:nvPr/>
        </p:nvSpPr>
        <p:spPr>
          <a:xfrm>
            <a:off x="-349920" y="1014120"/>
            <a:ext cx="9451800" cy="17359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343080" indent="-34236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Segoe UI"/>
                <a:ea typeface="DejaVu Sans"/>
              </a:rPr>
              <a:t>Get a List of All Pods: </a:t>
            </a:r>
            <a:r>
              <a:rPr b="1" lang="en-US" sz="2400" spc="-1" strike="noStrike">
                <a:solidFill>
                  <a:srgbClr val="000000"/>
                </a:solidFill>
                <a:latin typeface="Segoe UI"/>
                <a:ea typeface="DejaVu Sans"/>
              </a:rPr>
              <a:t>kubectl get pods</a:t>
            </a:r>
            <a:endParaRPr b="0" lang="en-IN" sz="24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Segoe UI"/>
                <a:ea typeface="DejaVu Sans"/>
              </a:rPr>
              <a:t>Get a List of All Services: </a:t>
            </a:r>
            <a:r>
              <a:rPr b="1" lang="en-US" sz="2400" spc="-1" strike="noStrike">
                <a:solidFill>
                  <a:srgbClr val="000000"/>
                </a:solidFill>
                <a:latin typeface="Segoe UI"/>
                <a:ea typeface="DejaVu Sans"/>
              </a:rPr>
              <a:t>kubectl get services</a:t>
            </a:r>
            <a:endParaRPr b="0" lang="en-IN" sz="2400" spc="-1" strike="noStrike">
              <a:latin typeface="Arial"/>
            </a:endParaRPr>
          </a:p>
          <a:p>
            <a:pPr marL="343080" indent="-34236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Segoe UI"/>
                <a:ea typeface="DejaVu Sans"/>
              </a:rPr>
              <a:t>Get a List of All Deployments: </a:t>
            </a:r>
            <a:r>
              <a:rPr b="1" lang="en-US" sz="2400" spc="-1" strike="noStrike">
                <a:solidFill>
                  <a:srgbClr val="000000"/>
                </a:solidFill>
                <a:latin typeface="Segoe UI"/>
                <a:ea typeface="DejaVu Sans"/>
              </a:rPr>
              <a:t>kubectl get deployments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10232280" y="100440"/>
            <a:ext cx="1755000" cy="522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2"/>
          <p:cNvSpPr/>
          <p:nvPr/>
        </p:nvSpPr>
        <p:spPr>
          <a:xfrm>
            <a:off x="0" y="0"/>
            <a:ext cx="12191400" cy="8485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3"/>
          <p:cNvSpPr/>
          <p:nvPr/>
        </p:nvSpPr>
        <p:spPr>
          <a:xfrm>
            <a:off x="178560" y="100440"/>
            <a:ext cx="95680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  <a:ea typeface="DejaVu Sans"/>
              </a:rPr>
              <a:t>Q3. Basic Commands Demo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200" name="Picture 1" descr=""/>
          <p:cNvPicPr/>
          <p:nvPr/>
        </p:nvPicPr>
        <p:blipFill>
          <a:blip r:embed="rId1"/>
          <a:stretch/>
        </p:blipFill>
        <p:spPr>
          <a:xfrm>
            <a:off x="178560" y="1077120"/>
            <a:ext cx="6530400" cy="208008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01" name="Picture 2" descr=""/>
          <p:cNvPicPr/>
          <p:nvPr/>
        </p:nvPicPr>
        <p:blipFill>
          <a:blip r:embed="rId2"/>
          <a:stretch/>
        </p:blipFill>
        <p:spPr>
          <a:xfrm>
            <a:off x="178560" y="3229920"/>
            <a:ext cx="5270760" cy="249696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02" name="Picture 3" descr=""/>
          <p:cNvPicPr/>
          <p:nvPr/>
        </p:nvPicPr>
        <p:blipFill>
          <a:blip r:embed="rId3"/>
          <a:stretch/>
        </p:blipFill>
        <p:spPr>
          <a:xfrm>
            <a:off x="6960240" y="1077120"/>
            <a:ext cx="5029920" cy="430488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03" name="CustomShape 4"/>
          <p:cNvSpPr/>
          <p:nvPr/>
        </p:nvSpPr>
        <p:spPr>
          <a:xfrm>
            <a:off x="-1006920" y="5799960"/>
            <a:ext cx="9759600" cy="9129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4. Describe a Pod: 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kubectl describe pod nginx-deployment-7c79c4bf97-6ltpz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5. Describe a Service: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kubectl describe service nginx-service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6. Describe a Deployment: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kubectl describe deployment nginx-deployment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6910560" y="5803920"/>
            <a:ext cx="5800320" cy="3182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6. kubectl delete namespace demo-basic-commands</a:t>
            </a:r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10232280" y="100440"/>
            <a:ext cx="1755000" cy="522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2"/>
          <p:cNvSpPr/>
          <p:nvPr/>
        </p:nvSpPr>
        <p:spPr>
          <a:xfrm>
            <a:off x="0" y="0"/>
            <a:ext cx="12191400" cy="8485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3"/>
          <p:cNvSpPr/>
          <p:nvPr/>
        </p:nvSpPr>
        <p:spPr>
          <a:xfrm>
            <a:off x="178560" y="100440"/>
            <a:ext cx="95680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  <a:ea typeface="DejaVu Sans"/>
              </a:rPr>
              <a:t>Q4. Persistent Storage with PV and PVC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7943760" y="5531400"/>
            <a:ext cx="7028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1. Delete all the existing pv and pvc:  kubectl delete pv --all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09" name="CustomShape 5"/>
          <p:cNvSpPr/>
          <p:nvPr/>
        </p:nvSpPr>
        <p:spPr>
          <a:xfrm>
            <a:off x="-284760" y="907560"/>
            <a:ext cx="44287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 1: Create PersistentVolume (PV)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0" name="CustomShape 6"/>
          <p:cNvSpPr/>
          <p:nvPr/>
        </p:nvSpPr>
        <p:spPr>
          <a:xfrm>
            <a:off x="197280" y="1335600"/>
            <a:ext cx="4004640" cy="393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apiVersion: v1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kind: PersistentVolume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metadata: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name: my-pv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spec: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capacity: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storage: 1Gi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accessModes: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ReadWriteOnce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persistentVolumeReclaimPolicy: Retain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storageClassName: manual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hostPath: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path: /mnt/data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1" name="CustomShape 7"/>
          <p:cNvSpPr/>
          <p:nvPr/>
        </p:nvSpPr>
        <p:spPr>
          <a:xfrm>
            <a:off x="110880" y="5066280"/>
            <a:ext cx="7967160" cy="2009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storage: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1Gi - Specifies 1GiB of storage.</a:t>
            </a:r>
            <a:endParaRPr b="0" lang="en-IN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accessModes: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ReadWriteOnce - Allows read-write by a single node.</a:t>
            </a:r>
            <a:endParaRPr b="0" lang="en-IN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persistentVolumeReclaimPolicy: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Retain - Keeps data even after PVC is deleted.</a:t>
            </a:r>
            <a:endParaRPr b="0" lang="en-IN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hostPath: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/mnt/data - Mounts the volume to Minikube's file system.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2" name="CustomShape 8"/>
          <p:cNvSpPr/>
          <p:nvPr/>
        </p:nvSpPr>
        <p:spPr>
          <a:xfrm>
            <a:off x="5617800" y="966240"/>
            <a:ext cx="52394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 2: Create PersistentVolumeClaim (PVC)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3" name="CustomShape 9"/>
          <p:cNvSpPr/>
          <p:nvPr/>
        </p:nvSpPr>
        <p:spPr>
          <a:xfrm>
            <a:off x="6699600" y="1446120"/>
            <a:ext cx="3047400" cy="3655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apiVersion: v1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kind: PersistentVolumeClaim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metadata: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name: my-pvc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spec: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accessModes: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ReadWriteOnce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resources: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requests: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storage: 1Gi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storageClassName: manual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4" name="CustomShape 10"/>
          <p:cNvSpPr/>
          <p:nvPr/>
        </p:nvSpPr>
        <p:spPr>
          <a:xfrm>
            <a:off x="6699600" y="4622760"/>
            <a:ext cx="5491800" cy="11869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Requests 1GiB of storage from an available PV.</a:t>
            </a:r>
            <a:endParaRPr b="0" lang="en-IN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Matches storageClassName: manual to bind to my-pv.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10232280" y="100440"/>
            <a:ext cx="1755000" cy="522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2"/>
          <p:cNvSpPr/>
          <p:nvPr/>
        </p:nvSpPr>
        <p:spPr>
          <a:xfrm>
            <a:off x="0" y="0"/>
            <a:ext cx="12191400" cy="8485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3"/>
          <p:cNvSpPr/>
          <p:nvPr/>
        </p:nvSpPr>
        <p:spPr>
          <a:xfrm>
            <a:off x="178560" y="100440"/>
            <a:ext cx="95680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  <a:ea typeface="DejaVu Sans"/>
              </a:rPr>
              <a:t>Q4. Persistent Storage with PV and PVC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-169560" y="949680"/>
            <a:ext cx="37688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 3: Create a Pod Using PVC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9" name="CustomShape 5"/>
          <p:cNvSpPr/>
          <p:nvPr/>
        </p:nvSpPr>
        <p:spPr>
          <a:xfrm>
            <a:off x="339480" y="1319040"/>
            <a:ext cx="10010520" cy="4753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apiVersion: v1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kind: Pod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metadata: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name: my-pod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spec: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containers: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name: my-container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image: busybox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command: ["sh", "-c", "echo 'Hello Persistent Storage' &gt; /usr/share/busybox/hello.txt &amp;&amp; sleep 3600"]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volumeMounts: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mountPath: "/usr/share/busybox"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name: my-storage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volumes: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name: my-storage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persistentVolumeClaim: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claimName: my-pvc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0" name="CustomShape 6"/>
          <p:cNvSpPr/>
          <p:nvPr/>
        </p:nvSpPr>
        <p:spPr>
          <a:xfrm>
            <a:off x="427320" y="5934600"/>
            <a:ext cx="7434000" cy="912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pod writes "Hello Persistent Storage" to /usr/share/busybox/hello.txt.</a:t>
            </a:r>
            <a:endParaRPr b="0" lang="en-IN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volume is mounted using the claim my-pvc.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10232280" y="100440"/>
            <a:ext cx="1755000" cy="522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2"/>
          <p:cNvSpPr/>
          <p:nvPr/>
        </p:nvSpPr>
        <p:spPr>
          <a:xfrm>
            <a:off x="0" y="0"/>
            <a:ext cx="12191400" cy="8485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3"/>
          <p:cNvSpPr/>
          <p:nvPr/>
        </p:nvSpPr>
        <p:spPr>
          <a:xfrm>
            <a:off x="178560" y="100440"/>
            <a:ext cx="95680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  <a:ea typeface="DejaVu Sans"/>
              </a:rPr>
              <a:t>Q4. Persistent Storage with PV and PVC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24" name="CustomShape 4"/>
          <p:cNvSpPr/>
          <p:nvPr/>
        </p:nvSpPr>
        <p:spPr>
          <a:xfrm>
            <a:off x="-141840" y="949680"/>
            <a:ext cx="35553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 4: Deploy the Resources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5" name="CustomShape 5"/>
          <p:cNvSpPr/>
          <p:nvPr/>
        </p:nvSpPr>
        <p:spPr>
          <a:xfrm>
            <a:off x="178560" y="1419480"/>
            <a:ext cx="4448160" cy="14612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kubectl apply -f persistent-volume.yaml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kubectl apply -f persistent-volume-claim.yaml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kubectl apply -f pod-with-pvc.yaml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26" name="CustomShape 6"/>
          <p:cNvSpPr/>
          <p:nvPr/>
        </p:nvSpPr>
        <p:spPr>
          <a:xfrm>
            <a:off x="-1218600" y="2544120"/>
            <a:ext cx="140331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Step 5: Verify Persistent Storage and pods (pv and pvc should show </a:t>
            </a:r>
            <a:r>
              <a:rPr b="1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Bound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status and Pod should show </a:t>
            </a:r>
            <a:r>
              <a:rPr b="1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running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status)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27" name="Picture 7" descr=""/>
          <p:cNvPicPr/>
          <p:nvPr/>
        </p:nvPicPr>
        <p:blipFill>
          <a:blip r:embed="rId1"/>
          <a:stretch/>
        </p:blipFill>
        <p:spPr>
          <a:xfrm>
            <a:off x="178560" y="2913480"/>
            <a:ext cx="10542600" cy="174096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28" name="CustomShape 7"/>
          <p:cNvSpPr/>
          <p:nvPr/>
        </p:nvSpPr>
        <p:spPr>
          <a:xfrm>
            <a:off x="-934560" y="4934520"/>
            <a:ext cx="10597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Read the file inside the pod: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kubectl exec -it my-pod -- cat /usr/share/busybox/hello.txt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29" name="Picture 9" descr=""/>
          <p:cNvPicPr/>
          <p:nvPr/>
        </p:nvPicPr>
        <p:blipFill>
          <a:blip r:embed="rId2"/>
          <a:stretch/>
        </p:blipFill>
        <p:spPr>
          <a:xfrm>
            <a:off x="261720" y="5323680"/>
            <a:ext cx="11808360" cy="5184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230" name="Picture 10" descr=""/>
          <p:cNvPicPr/>
          <p:nvPr/>
        </p:nvPicPr>
        <p:blipFill>
          <a:blip r:embed="rId3"/>
          <a:stretch/>
        </p:blipFill>
        <p:spPr>
          <a:xfrm>
            <a:off x="4085640" y="6047280"/>
            <a:ext cx="6477120" cy="7614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31" name="CustomShape 8"/>
          <p:cNvSpPr/>
          <p:nvPr/>
        </p:nvSpPr>
        <p:spPr>
          <a:xfrm>
            <a:off x="532800" y="6243840"/>
            <a:ext cx="3957480" cy="36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Verify Data on Minikube Host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10232280" y="100440"/>
            <a:ext cx="1755000" cy="522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2"/>
          <p:cNvSpPr/>
          <p:nvPr/>
        </p:nvSpPr>
        <p:spPr>
          <a:xfrm>
            <a:off x="0" y="0"/>
            <a:ext cx="12191400" cy="8485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3"/>
          <p:cNvSpPr/>
          <p:nvPr/>
        </p:nvSpPr>
        <p:spPr>
          <a:xfrm>
            <a:off x="178560" y="100440"/>
            <a:ext cx="9568080" cy="106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  <a:ea typeface="DejaVu Sans"/>
              </a:rPr>
              <a:t>Q4. Persistent Storage with PV and PVC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235" name="CustomShape 4"/>
          <p:cNvSpPr/>
          <p:nvPr/>
        </p:nvSpPr>
        <p:spPr>
          <a:xfrm>
            <a:off x="734400" y="1012320"/>
            <a:ext cx="942408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Verifying Data Persistence After Deleting Kubernetes Resources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236" name="Picture 6" descr=""/>
          <p:cNvPicPr/>
          <p:nvPr/>
        </p:nvPicPr>
        <p:blipFill>
          <a:blip r:embed="rId1"/>
          <a:stretch/>
        </p:blipFill>
        <p:spPr>
          <a:xfrm>
            <a:off x="292680" y="1544760"/>
            <a:ext cx="10531800" cy="50094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10232280" y="100440"/>
            <a:ext cx="1755000" cy="522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2"/>
          <p:cNvSpPr/>
          <p:nvPr/>
        </p:nvSpPr>
        <p:spPr>
          <a:xfrm>
            <a:off x="0" y="0"/>
            <a:ext cx="12191400" cy="8485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3"/>
          <p:cNvSpPr/>
          <p:nvPr/>
        </p:nvSpPr>
        <p:spPr>
          <a:xfrm>
            <a:off x="178560" y="100440"/>
            <a:ext cx="95680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  <a:ea typeface="DejaVu Sans"/>
              </a:rPr>
              <a:t>Q5. Pod-to-Pod Communication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40" name="CustomShape 4"/>
          <p:cNvSpPr/>
          <p:nvPr/>
        </p:nvSpPr>
        <p:spPr>
          <a:xfrm>
            <a:off x="92520" y="1320480"/>
            <a:ext cx="4220280" cy="44787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apiVersion: v1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kind: Pod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metadata: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name: backend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labels: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app: backend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spec: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containers: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name: backend-container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image: hashicorp/http-echo:latest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args: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"-text=Hello World from Backend Pod"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ports: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containerPort: 5678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1" name="CustomShape 5"/>
          <p:cNvSpPr/>
          <p:nvPr/>
        </p:nvSpPr>
        <p:spPr>
          <a:xfrm>
            <a:off x="720360" y="900360"/>
            <a:ext cx="22528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backend-pod.yaml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2" name="CustomShape 6"/>
          <p:cNvSpPr/>
          <p:nvPr/>
        </p:nvSpPr>
        <p:spPr>
          <a:xfrm>
            <a:off x="6095880" y="5447880"/>
            <a:ext cx="22528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backend-service.yaml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3" name="CustomShape 7"/>
          <p:cNvSpPr/>
          <p:nvPr/>
        </p:nvSpPr>
        <p:spPr>
          <a:xfrm>
            <a:off x="8252640" y="3679920"/>
            <a:ext cx="2446920" cy="33814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apiVersion: v1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kind: Service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metadata: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name: backend-service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spec: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selector: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app: backend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ports: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protocol: TCP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port: 5678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targetPort: 5678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44" name="CustomShape 8"/>
          <p:cNvSpPr/>
          <p:nvPr/>
        </p:nvSpPr>
        <p:spPr>
          <a:xfrm>
            <a:off x="4779720" y="1269360"/>
            <a:ext cx="7139160" cy="25232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apiVersion: v1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kind: Pod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metadata: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name: frontend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spec: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containers: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name: curl-container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image: curlimages/curl:latest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command: ["sh", "-c", "while true; do curl backend-service:5678; sleep 5; done"]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45" name="CustomShape 9"/>
          <p:cNvSpPr/>
          <p:nvPr/>
        </p:nvSpPr>
        <p:spPr>
          <a:xfrm>
            <a:off x="7222680" y="874800"/>
            <a:ext cx="225288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frontend-pod.yaml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257400" y="215280"/>
            <a:ext cx="5909400" cy="69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>
            <a:noAutofit/>
          </a:bodyPr>
          <a:p>
            <a:pPr>
              <a:lnSpc>
                <a:spcPct val="100000"/>
              </a:lnSpc>
            </a:pPr>
            <a:r>
              <a:rPr b="1" lang="en" sz="4000" spc="-1" strike="noStrike">
                <a:solidFill>
                  <a:srgbClr val="ffffff"/>
                </a:solidFill>
                <a:latin typeface="Proxima Nova"/>
                <a:ea typeface="Proxima Nova"/>
              </a:rPr>
              <a:t>Agenda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862344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C7165E4-E172-4C95-971E-9084B0201ED3}" type="slidenum">
              <a:rPr b="0" lang="en" sz="1200" spc="-1" strike="noStrike">
                <a:solidFill>
                  <a:srgbClr val="ffffff"/>
                </a:solidFill>
                <a:latin typeface="Proxima Nova"/>
                <a:ea typeface="Proxima Nov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388080" y="1203840"/>
            <a:ext cx="10796760" cy="53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2000" spc="-1" strike="noStrike">
                <a:solidFill>
                  <a:srgbClr val="ffffff"/>
                </a:solidFill>
                <a:latin typeface="Segoe UI"/>
                <a:ea typeface="DejaVu Sans"/>
              </a:rPr>
              <a:t>1. Installing Minikube on Ubuntu VM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2000" spc="-1" strike="noStrike">
                <a:solidFill>
                  <a:srgbClr val="ffffff"/>
                </a:solidFill>
                <a:latin typeface="Segoe UI"/>
                <a:ea typeface="DejaVu Sans"/>
              </a:rPr>
              <a:t>2. Namespace Management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2000" spc="-1" strike="noStrike">
                <a:solidFill>
                  <a:srgbClr val="ffffff"/>
                </a:solidFill>
                <a:latin typeface="Segoe UI"/>
                <a:ea typeface="DejaVu Sans"/>
              </a:rPr>
              <a:t>3. Practicing Basic Kubernetes Commands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2000" spc="-1" strike="noStrike">
                <a:solidFill>
                  <a:srgbClr val="ffffff"/>
                </a:solidFill>
                <a:latin typeface="Segoe UI"/>
                <a:ea typeface="DejaVu Sans"/>
              </a:rPr>
              <a:t>4. Persistent Storage with PV and PVC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2000" spc="-1" strike="noStrike">
                <a:solidFill>
                  <a:srgbClr val="ffffff"/>
                </a:solidFill>
                <a:latin typeface="Segoe UI"/>
                <a:ea typeface="DejaVu Sans"/>
              </a:rPr>
              <a:t>5. Pod-to-Pod Communication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2000" spc="-1" strike="noStrike">
                <a:solidFill>
                  <a:srgbClr val="ffffff"/>
                </a:solidFill>
                <a:latin typeface="Segoe UI"/>
                <a:ea typeface="DejaVu Sans"/>
              </a:rPr>
              <a:t>6. Deploying ClusterIP Service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2000" spc="-1" strike="noStrike">
                <a:solidFill>
                  <a:srgbClr val="ffffff"/>
                </a:solidFill>
                <a:latin typeface="Segoe UI"/>
                <a:ea typeface="DejaVu Sans"/>
              </a:rPr>
              <a:t>7. Deploying NodePort Service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2000" spc="-1" strike="noStrike">
                <a:solidFill>
                  <a:srgbClr val="ffffff"/>
                </a:solidFill>
                <a:latin typeface="Segoe UI"/>
                <a:ea typeface="DejaVu Sans"/>
              </a:rPr>
              <a:t>8. Implementing Ingress Controller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2000" spc="-1" strike="noStrike">
                <a:solidFill>
                  <a:srgbClr val="ffffff"/>
                </a:solidFill>
                <a:latin typeface="Segoe UI"/>
                <a:ea typeface="DejaVu Sans"/>
              </a:rPr>
              <a:t>9. ConfigMaps in Kubernetes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2000" spc="-1" strike="noStrike">
                <a:solidFill>
                  <a:srgbClr val="ffffff"/>
                </a:solidFill>
                <a:latin typeface="Segoe UI"/>
                <a:ea typeface="DejaVu Sans"/>
              </a:rPr>
              <a:t>10. Managing Secrets in Kubernetes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2000" spc="-1" strike="noStrike">
                <a:solidFill>
                  <a:srgbClr val="ffffff"/>
                </a:solidFill>
                <a:latin typeface="Segoe UI"/>
                <a:ea typeface="DejaVu Sans"/>
              </a:rPr>
              <a:t>11. Demonstrating Live Updates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2000" spc="-1" strike="noStrike">
                <a:solidFill>
                  <a:srgbClr val="ffffff"/>
                </a:solidFill>
                <a:latin typeface="Segoe UI"/>
                <a:ea typeface="DejaVu Sans"/>
              </a:rPr>
              <a:t>12. Resource Quotas in Kubernetes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2000" spc="-1" strike="noStrike">
                <a:solidFill>
                  <a:srgbClr val="ffffff"/>
                </a:solidFill>
                <a:latin typeface="Segoe UI"/>
                <a:ea typeface="DejaVu Sans"/>
              </a:rPr>
              <a:t>13. Defining Resource Limits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1" lang="en-IN" sz="2000" spc="-1" strike="noStrike">
                <a:solidFill>
                  <a:srgbClr val="ffffff"/>
                </a:solidFill>
                <a:latin typeface="Segoe UI"/>
                <a:ea typeface="DejaVu Sans"/>
              </a:rPr>
              <a:t>14. Horizontal Pod Autoscaler (HPA) Demonstration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10232280" y="100440"/>
            <a:ext cx="1755000" cy="522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2"/>
          <p:cNvSpPr/>
          <p:nvPr/>
        </p:nvSpPr>
        <p:spPr>
          <a:xfrm>
            <a:off x="0" y="0"/>
            <a:ext cx="12191400" cy="8485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3"/>
          <p:cNvSpPr/>
          <p:nvPr/>
        </p:nvSpPr>
        <p:spPr>
          <a:xfrm>
            <a:off x="178560" y="100440"/>
            <a:ext cx="95680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  <a:ea typeface="DejaVu Sans"/>
              </a:rPr>
              <a:t>Q5. Pod-to-Pod Communication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249" name="Picture 1" descr=""/>
          <p:cNvPicPr/>
          <p:nvPr/>
        </p:nvPicPr>
        <p:blipFill>
          <a:blip r:embed="rId1"/>
          <a:stretch/>
        </p:blipFill>
        <p:spPr>
          <a:xfrm>
            <a:off x="1373760" y="949680"/>
            <a:ext cx="9979200" cy="3547440"/>
          </a:xfrm>
          <a:prstGeom prst="rect">
            <a:avLst/>
          </a:prstGeom>
          <a:ln>
            <a:noFill/>
          </a:ln>
        </p:spPr>
      </p:pic>
      <p:pic>
        <p:nvPicPr>
          <p:cNvPr id="250" name="Picture 2" descr=""/>
          <p:cNvPicPr/>
          <p:nvPr/>
        </p:nvPicPr>
        <p:blipFill>
          <a:blip r:embed="rId2"/>
          <a:stretch/>
        </p:blipFill>
        <p:spPr>
          <a:xfrm>
            <a:off x="1520640" y="4598640"/>
            <a:ext cx="9150120" cy="221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10232280" y="100440"/>
            <a:ext cx="1755000" cy="522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2"/>
          <p:cNvSpPr/>
          <p:nvPr/>
        </p:nvSpPr>
        <p:spPr>
          <a:xfrm>
            <a:off x="0" y="0"/>
            <a:ext cx="12191400" cy="8485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3"/>
          <p:cNvSpPr/>
          <p:nvPr/>
        </p:nvSpPr>
        <p:spPr>
          <a:xfrm>
            <a:off x="178560" y="100440"/>
            <a:ext cx="95680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  <a:ea typeface="DejaVu Sans"/>
              </a:rPr>
              <a:t>Q5. Pod-to-Pod Communication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54" name="CustomShape 4"/>
          <p:cNvSpPr/>
          <p:nvPr/>
        </p:nvSpPr>
        <p:spPr>
          <a:xfrm>
            <a:off x="517320" y="1812960"/>
            <a:ext cx="11286000" cy="43585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Segoe UI"/>
                <a:ea typeface="DejaVu Sans"/>
              </a:rPr>
              <a:t>Access the application inside the pod: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  <a:ea typeface="DejaVu Sans"/>
              </a:rPr>
              <a:t>kubectl port-forward pod/backend 8080:5678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  <a:ea typeface="DejaVu Sans"/>
              </a:rPr>
              <a:t>raju@raju-VirtualBox:~/spm/K8s/pod-to-pod$ </a:t>
            </a:r>
            <a:r>
              <a:rPr b="1" lang="en-US" sz="2000" spc="-1" strike="noStrike">
                <a:solidFill>
                  <a:srgbClr val="000000"/>
                </a:solidFill>
                <a:latin typeface="Segoe UI"/>
                <a:ea typeface="DejaVu Sans"/>
              </a:rPr>
              <a:t>kubectl port-forward pod/backend 8080:5678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  <a:ea typeface="DejaVu Sans"/>
              </a:rPr>
              <a:t>Forwarding from 127.0.0.1:8080 -&gt; 5678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  <a:ea typeface="DejaVu Sans"/>
              </a:rPr>
              <a:t>Forwarding from [::1]:8080 -&gt; 5678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  <a:ea typeface="DejaVu Sans"/>
              </a:rPr>
              <a:t>Handling connection for 8080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  <a:ea typeface="DejaVu Sans"/>
              </a:rPr>
              <a:t>Handling connection for 8080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  <a:ea typeface="DejaVu Sans"/>
              </a:rPr>
              <a:t>In another terminal:  raju@raju-VirtualBox:~/spm/K8s/pod-to-pod$  </a:t>
            </a:r>
            <a:r>
              <a:rPr b="1" lang="en-US" sz="2000" spc="-1" strike="noStrike">
                <a:solidFill>
                  <a:srgbClr val="000000"/>
                </a:solidFill>
                <a:latin typeface="Segoe UI"/>
                <a:ea typeface="DejaVu Sans"/>
              </a:rPr>
              <a:t>curl http://localhost:8080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  <a:ea typeface="DejaVu Sans"/>
              </a:rPr>
              <a:t>Hello World from Backend Pod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0232280" y="100440"/>
            <a:ext cx="1755000" cy="522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2"/>
          <p:cNvSpPr/>
          <p:nvPr/>
        </p:nvSpPr>
        <p:spPr>
          <a:xfrm>
            <a:off x="0" y="0"/>
            <a:ext cx="12191400" cy="8485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3"/>
          <p:cNvSpPr/>
          <p:nvPr/>
        </p:nvSpPr>
        <p:spPr>
          <a:xfrm>
            <a:off x="178560" y="100440"/>
            <a:ext cx="95680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  <a:ea typeface="DejaVu Sans"/>
              </a:rPr>
              <a:t>Q6.  ClusterIP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58" name="CustomShape 4"/>
          <p:cNvSpPr/>
          <p:nvPr/>
        </p:nvSpPr>
        <p:spPr>
          <a:xfrm>
            <a:off x="267840" y="949680"/>
            <a:ext cx="3398400" cy="58503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apiVersion: apps/v1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kind: Deployment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metadata: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name: nginx-deployment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namespace: demo-environment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spec: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replicas: 3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selector: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matchLabels: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app: nginx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template: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metadata: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labels: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app: nginx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spec: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containers: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name: nginx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image: nginx:latest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ports: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containerPort: 80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59" name="CustomShape 5"/>
          <p:cNvSpPr/>
          <p:nvPr/>
        </p:nvSpPr>
        <p:spPr>
          <a:xfrm>
            <a:off x="7896960" y="1078920"/>
            <a:ext cx="3342960" cy="393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apiVersion: v1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kind: Service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metadata: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name: nginx-clusterip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namespace: demo-environment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spec: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selector: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app: nginx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ports: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protocol: TCP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port: 80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targetPort: 80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type: ClusterIP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0" name="CustomShape 6"/>
          <p:cNvSpPr/>
          <p:nvPr/>
        </p:nvSpPr>
        <p:spPr>
          <a:xfrm>
            <a:off x="4104000" y="3019680"/>
            <a:ext cx="3305160" cy="36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nginx-deployment.yaml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1" name="CustomShape 7"/>
          <p:cNvSpPr/>
          <p:nvPr/>
        </p:nvSpPr>
        <p:spPr>
          <a:xfrm>
            <a:off x="7670880" y="5611680"/>
            <a:ext cx="3921120" cy="36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nginx-clusterip-service.yaml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10232280" y="100440"/>
            <a:ext cx="1755000" cy="522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2"/>
          <p:cNvSpPr/>
          <p:nvPr/>
        </p:nvSpPr>
        <p:spPr>
          <a:xfrm>
            <a:off x="0" y="0"/>
            <a:ext cx="12191400" cy="8485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3"/>
          <p:cNvSpPr/>
          <p:nvPr/>
        </p:nvSpPr>
        <p:spPr>
          <a:xfrm>
            <a:off x="178560" y="100440"/>
            <a:ext cx="95680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  <a:ea typeface="DejaVu Sans"/>
              </a:rPr>
              <a:t>Q6. ClusterIP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265" name="Picture 1" descr=""/>
          <p:cNvPicPr/>
          <p:nvPr/>
        </p:nvPicPr>
        <p:blipFill>
          <a:blip r:embed="rId1"/>
          <a:stretch/>
        </p:blipFill>
        <p:spPr>
          <a:xfrm>
            <a:off x="178560" y="1066680"/>
            <a:ext cx="11930760" cy="559944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10232280" y="100440"/>
            <a:ext cx="1755000" cy="522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2"/>
          <p:cNvSpPr/>
          <p:nvPr/>
        </p:nvSpPr>
        <p:spPr>
          <a:xfrm>
            <a:off x="0" y="0"/>
            <a:ext cx="12191400" cy="8485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3"/>
          <p:cNvSpPr/>
          <p:nvPr/>
        </p:nvSpPr>
        <p:spPr>
          <a:xfrm>
            <a:off x="178560" y="100440"/>
            <a:ext cx="95680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  <a:ea typeface="DejaVu Sans"/>
              </a:rPr>
              <a:t>Q7. NodePort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69" name="CustomShape 4"/>
          <p:cNvSpPr/>
          <p:nvPr/>
        </p:nvSpPr>
        <p:spPr>
          <a:xfrm>
            <a:off x="178560" y="1018800"/>
            <a:ext cx="3296520" cy="42044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apiVersion: v1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kind: Service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metadata: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name: nginx-nodeport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namespace: demo-environment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spec: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selector: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app: nginx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ports: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protocol: TCP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port: 80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targetPort: 80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nodePort: 30008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type: NodePort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0" name="CustomShape 5"/>
          <p:cNvSpPr/>
          <p:nvPr/>
        </p:nvSpPr>
        <p:spPr>
          <a:xfrm>
            <a:off x="-91800" y="5063760"/>
            <a:ext cx="3891960" cy="36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nginx-nodeport-service.yaml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71" name="Picture 7" descr=""/>
          <p:cNvPicPr/>
          <p:nvPr/>
        </p:nvPicPr>
        <p:blipFill>
          <a:blip r:embed="rId1"/>
          <a:stretch/>
        </p:blipFill>
        <p:spPr>
          <a:xfrm>
            <a:off x="3796200" y="1541520"/>
            <a:ext cx="7871760" cy="1522080"/>
          </a:xfrm>
          <a:prstGeom prst="rect">
            <a:avLst/>
          </a:prstGeom>
          <a:ln w="19080">
            <a:solidFill>
              <a:srgbClr val="c00000"/>
            </a:solidFill>
            <a:round/>
          </a:ln>
        </p:spPr>
      </p:pic>
      <p:pic>
        <p:nvPicPr>
          <p:cNvPr id="272" name="Picture 8" descr=""/>
          <p:cNvPicPr/>
          <p:nvPr/>
        </p:nvPicPr>
        <p:blipFill>
          <a:blip r:embed="rId2"/>
          <a:stretch/>
        </p:blipFill>
        <p:spPr>
          <a:xfrm>
            <a:off x="4294080" y="3478680"/>
            <a:ext cx="6815160" cy="2388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10232280" y="100440"/>
            <a:ext cx="1755000" cy="522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2"/>
          <p:cNvSpPr/>
          <p:nvPr/>
        </p:nvSpPr>
        <p:spPr>
          <a:xfrm>
            <a:off x="0" y="0"/>
            <a:ext cx="12191400" cy="8485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3"/>
          <p:cNvSpPr/>
          <p:nvPr/>
        </p:nvSpPr>
        <p:spPr>
          <a:xfrm>
            <a:off x="178560" y="100440"/>
            <a:ext cx="95680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  <a:ea typeface="DejaVu Sans"/>
              </a:rPr>
              <a:t>Q8. Ingress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76" name="CustomShape 4"/>
          <p:cNvSpPr/>
          <p:nvPr/>
        </p:nvSpPr>
        <p:spPr>
          <a:xfrm>
            <a:off x="178560" y="949680"/>
            <a:ext cx="4691520" cy="5576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apiVersion: networking.k8s.io/v1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kind: Ingress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metadata: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name: nginx-ingress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namespace: demo-environment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annotations: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nginx.ingress.kubernetes.io/rewrite-target: /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spec: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rules: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host: nginx.local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http: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paths: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path: /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pathType: Prefix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backend: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service: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name: nginx-clusterip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port: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number: 80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77" name="CustomShape 5"/>
          <p:cNvSpPr/>
          <p:nvPr/>
        </p:nvSpPr>
        <p:spPr>
          <a:xfrm>
            <a:off x="2181960" y="3863160"/>
            <a:ext cx="2637720" cy="364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nginx-ingress.yaml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78" name="Picture 7" descr=""/>
          <p:cNvPicPr/>
          <p:nvPr/>
        </p:nvPicPr>
        <p:blipFill>
          <a:blip r:embed="rId1"/>
          <a:stretch/>
        </p:blipFill>
        <p:spPr>
          <a:xfrm>
            <a:off x="4962960" y="1212840"/>
            <a:ext cx="7152480" cy="1377720"/>
          </a:xfrm>
          <a:prstGeom prst="rect">
            <a:avLst/>
          </a:prstGeom>
          <a:ln>
            <a:noFill/>
          </a:ln>
        </p:spPr>
      </p:pic>
      <p:pic>
        <p:nvPicPr>
          <p:cNvPr id="279" name="Picture 8" descr=""/>
          <p:cNvPicPr/>
          <p:nvPr/>
        </p:nvPicPr>
        <p:blipFill>
          <a:blip r:embed="rId2"/>
          <a:stretch/>
        </p:blipFill>
        <p:spPr>
          <a:xfrm>
            <a:off x="5008320" y="3885840"/>
            <a:ext cx="7131960" cy="2508840"/>
          </a:xfrm>
          <a:prstGeom prst="rect">
            <a:avLst/>
          </a:prstGeom>
          <a:ln>
            <a:noFill/>
          </a:ln>
        </p:spPr>
      </p:pic>
      <p:sp>
        <p:nvSpPr>
          <p:cNvPr id="280" name="CustomShape 6"/>
          <p:cNvSpPr/>
          <p:nvPr/>
        </p:nvSpPr>
        <p:spPr>
          <a:xfrm>
            <a:off x="5008320" y="2805480"/>
            <a:ext cx="7107480" cy="1022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360">
              <a:lnSpc>
                <a:spcPct val="100000"/>
              </a:lnSpc>
              <a:spcAft>
                <a:spcPts val="799"/>
              </a:spcAft>
              <a:buClr>
                <a:srgbClr val="000000"/>
              </a:buClr>
              <a:buFont typeface="Symbol"/>
              <a:buChar char=""/>
              <a:tabLst>
                <a:tab algn="l" pos="22860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Calibri"/>
              </a:rPr>
              <a:t>To access the Ingress, add an entry to your </a:t>
            </a:r>
            <a:r>
              <a:rPr b="1" lang="en-IN" sz="1200" spc="-1" strike="noStrike">
                <a:solidFill>
                  <a:srgbClr val="000000"/>
                </a:solidFill>
                <a:latin typeface="Segoe UI"/>
                <a:ea typeface="Calibri"/>
              </a:rPr>
              <a:t>/etc/hosts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Calibri"/>
              </a:rPr>
              <a:t> file to map </a:t>
            </a:r>
            <a:r>
              <a:rPr b="1" lang="en-IN" sz="1200" spc="-1" strike="noStrike">
                <a:solidFill>
                  <a:srgbClr val="000000"/>
                </a:solidFill>
                <a:latin typeface="Segoe UI"/>
                <a:ea typeface="Calibri"/>
              </a:rPr>
              <a:t>nginx.local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Calibri"/>
              </a:rPr>
              <a:t> to the Minikube IP.  </a:t>
            </a:r>
            <a:endParaRPr b="0" lang="en-IN" sz="1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Aft>
                <a:spcPts val="799"/>
              </a:spcAft>
              <a:buClr>
                <a:srgbClr val="000000"/>
              </a:buClr>
              <a:buFont typeface="Symbol"/>
              <a:buChar char=""/>
              <a:tabLst>
                <a:tab algn="l" pos="22860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Calibri"/>
              </a:rPr>
              <a:t>In our case: </a:t>
            </a:r>
            <a:r>
              <a:rPr b="1" lang="en-IN" sz="1200" spc="-1" strike="noStrike">
                <a:solidFill>
                  <a:srgbClr val="c00000"/>
                </a:solidFill>
                <a:latin typeface="Segoe UI"/>
                <a:ea typeface="Calibri"/>
              </a:rPr>
              <a:t>192.168.49.2</a:t>
            </a:r>
            <a:r>
              <a:rPr b="1" lang="en-IN" sz="1200" spc="-1" strike="noStrike">
                <a:solidFill>
                  <a:srgbClr val="c00000"/>
                </a:solidFill>
                <a:latin typeface="Segoe UI"/>
                <a:ea typeface="Calibri"/>
              </a:rPr>
              <a:t>	</a:t>
            </a:r>
            <a:r>
              <a:rPr b="1" lang="en-IN" sz="1200" spc="-1" strike="noStrike">
                <a:solidFill>
                  <a:srgbClr val="c00000"/>
                </a:solidFill>
                <a:latin typeface="Segoe UI"/>
                <a:ea typeface="Calibri"/>
              </a:rPr>
              <a:t>nginx.local  </a:t>
            </a:r>
            <a:endParaRPr b="0" lang="en-IN" sz="1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Aft>
                <a:spcPts val="799"/>
              </a:spcAft>
              <a:buClr>
                <a:srgbClr val="000000"/>
              </a:buClr>
              <a:buFont typeface="Symbol"/>
              <a:buChar char=""/>
              <a:tabLst>
                <a:tab algn="l" pos="228600"/>
              </a:tabLst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Calibri"/>
              </a:rPr>
              <a:t>Access the Nginx service using the </a:t>
            </a:r>
            <a:r>
              <a:rPr b="1" lang="en-IN" sz="1200" spc="-1" strike="noStrike">
                <a:solidFill>
                  <a:srgbClr val="000000"/>
                </a:solidFill>
                <a:latin typeface="Segoe UI"/>
                <a:ea typeface="Calibri"/>
              </a:rPr>
              <a:t>nginx.local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Calibri"/>
              </a:rPr>
              <a:t> hostname: </a:t>
            </a:r>
            <a:r>
              <a:rPr b="1" lang="en-IN" sz="1200" spc="-1" strike="noStrike">
                <a:solidFill>
                  <a:srgbClr val="c00000"/>
                </a:solidFill>
                <a:latin typeface="Segoe UI"/>
                <a:ea typeface="Calibri"/>
              </a:rPr>
              <a:t>https://nginx.local/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281" name="CustomShape 7"/>
          <p:cNvSpPr/>
          <p:nvPr/>
        </p:nvSpPr>
        <p:spPr>
          <a:xfrm>
            <a:off x="757440" y="6405480"/>
            <a:ext cx="3533760" cy="638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kubectl apply -f nginx-ingress.yaml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10232280" y="100440"/>
            <a:ext cx="1755000" cy="522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2"/>
          <p:cNvSpPr/>
          <p:nvPr/>
        </p:nvSpPr>
        <p:spPr>
          <a:xfrm>
            <a:off x="0" y="0"/>
            <a:ext cx="12191400" cy="8485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3"/>
          <p:cNvSpPr/>
          <p:nvPr/>
        </p:nvSpPr>
        <p:spPr>
          <a:xfrm>
            <a:off x="178560" y="100440"/>
            <a:ext cx="95680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  <a:ea typeface="DejaVu Sans"/>
              </a:rPr>
              <a:t>Q9. ConfigMaps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178560" y="1110960"/>
            <a:ext cx="3102840" cy="2284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apiVersion: v1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kind: ConfigMap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metadata: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name: app-config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namespace: dev-environment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key1: "55555"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6" name="CustomShape 5"/>
          <p:cNvSpPr/>
          <p:nvPr/>
        </p:nvSpPr>
        <p:spPr>
          <a:xfrm>
            <a:off x="427320" y="3219480"/>
            <a:ext cx="2228040" cy="364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configmap.yaml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7" name="CustomShape 6"/>
          <p:cNvSpPr/>
          <p:nvPr/>
        </p:nvSpPr>
        <p:spPr>
          <a:xfrm>
            <a:off x="3731400" y="1110960"/>
            <a:ext cx="3213360" cy="58503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apiVersion: v1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kind: Pod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metadata: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name: configmap-pod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namespace: dev-environment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spec: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containers: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name: configmap-container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image: busybox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command: ["sleep", "3600"]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volumeMounts: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name: config-volume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mountPath: "/etc/config"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volumes: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name: config-volume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configMap: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name: app-config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8" name="CustomShape 7"/>
          <p:cNvSpPr/>
          <p:nvPr/>
        </p:nvSpPr>
        <p:spPr>
          <a:xfrm>
            <a:off x="3551400" y="5989680"/>
            <a:ext cx="3462480" cy="364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pod-with-configmap.yaml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89" name="CustomShape 8"/>
          <p:cNvSpPr/>
          <p:nvPr/>
        </p:nvSpPr>
        <p:spPr>
          <a:xfrm>
            <a:off x="7241400" y="1248480"/>
            <a:ext cx="5153040" cy="195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600" spc="-1" strike="noStrike">
                <a:solidFill>
                  <a:srgbClr val="000000"/>
                </a:solidFill>
                <a:latin typeface="Segoe UI"/>
                <a:ea typeface="Calibri"/>
              </a:rPr>
              <a:t>Apply the configuration:  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Symbol"/>
              <a:buChar char=""/>
            </a:pPr>
            <a:r>
              <a:rPr b="1" lang="en-IN" sz="1600" spc="-1" strike="noStrike">
                <a:solidFill>
                  <a:srgbClr val="000000"/>
                </a:solidFill>
                <a:latin typeface="Segoe UI"/>
                <a:ea typeface="Calibri"/>
              </a:rPr>
              <a:t>kubectl apply -f configmap.yaml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Symbol"/>
              <a:buChar char=""/>
            </a:pPr>
            <a:r>
              <a:rPr b="1" lang="en-IN" sz="1600" spc="-1" strike="noStrike">
                <a:solidFill>
                  <a:srgbClr val="000000"/>
                </a:solidFill>
                <a:latin typeface="Segoe UI"/>
                <a:ea typeface="Calibri"/>
              </a:rPr>
              <a:t>kubectl apply -f pod-with-configmap.yaml</a:t>
            </a:r>
            <a:endParaRPr b="0" lang="en-IN" sz="1600" spc="-1" strike="noStrike">
              <a:latin typeface="Arial"/>
            </a:endParaRPr>
          </a:p>
          <a:p>
            <a:pPr marL="343080" indent="-34236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Symbol"/>
              <a:buChar char=""/>
            </a:pPr>
            <a:r>
              <a:rPr b="1" lang="en-IN" sz="1600" spc="-1" strike="noStrike">
                <a:solidFill>
                  <a:srgbClr val="000000"/>
                </a:solidFill>
                <a:latin typeface="Segoe UI"/>
                <a:ea typeface="Calibri"/>
              </a:rPr>
              <a:t>kubectl exec -it configmap-pod -n dev-environment -- cat /etc/config/key1 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10232280" y="100440"/>
            <a:ext cx="1755000" cy="522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2"/>
          <p:cNvSpPr/>
          <p:nvPr/>
        </p:nvSpPr>
        <p:spPr>
          <a:xfrm>
            <a:off x="0" y="0"/>
            <a:ext cx="12191400" cy="8485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3"/>
          <p:cNvSpPr/>
          <p:nvPr/>
        </p:nvSpPr>
        <p:spPr>
          <a:xfrm>
            <a:off x="178560" y="100440"/>
            <a:ext cx="95680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  <a:ea typeface="DejaVu Sans"/>
              </a:rPr>
              <a:t>Q9. ConfigMaps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293" name="Picture 1" descr=""/>
          <p:cNvPicPr/>
          <p:nvPr/>
        </p:nvPicPr>
        <p:blipFill>
          <a:blip r:embed="rId1"/>
          <a:stretch/>
        </p:blipFill>
        <p:spPr>
          <a:xfrm>
            <a:off x="120600" y="2124360"/>
            <a:ext cx="11949480" cy="247644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10232280" y="100440"/>
            <a:ext cx="1755000" cy="522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2"/>
          <p:cNvSpPr/>
          <p:nvPr/>
        </p:nvSpPr>
        <p:spPr>
          <a:xfrm>
            <a:off x="0" y="0"/>
            <a:ext cx="12191400" cy="8485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3"/>
          <p:cNvSpPr/>
          <p:nvPr/>
        </p:nvSpPr>
        <p:spPr>
          <a:xfrm>
            <a:off x="178560" y="100440"/>
            <a:ext cx="95680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  <a:ea typeface="DejaVu Sans"/>
              </a:rPr>
              <a:t>Q10. Secrets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297" name="CustomShape 4"/>
          <p:cNvSpPr/>
          <p:nvPr/>
        </p:nvSpPr>
        <p:spPr>
          <a:xfrm>
            <a:off x="101520" y="1101960"/>
            <a:ext cx="3121200" cy="2832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apiVersion: v1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kind: Secret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metadata: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name: db-secret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namespace: dev-environment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username: c3Bt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password: c3BtQDEyMw==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98" name="CustomShape 5"/>
          <p:cNvSpPr/>
          <p:nvPr/>
        </p:nvSpPr>
        <p:spPr>
          <a:xfrm>
            <a:off x="8745840" y="903240"/>
            <a:ext cx="3241080" cy="56869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apiVersion: v1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kind: Pod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metadata: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name: secret-pod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namespace: dev-environment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spec: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containers: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name: secret-container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image: busybox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command: ["sleep", "3600"]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env: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name: DB_USERNAME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valueFrom: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secretKeyRef: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name: db-secret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key: username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- name: DB_PASSWORD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valueFrom: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secretKeyRef: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name: db-secret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</a:t>
            </a: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key: password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99" name="CustomShape 6"/>
          <p:cNvSpPr/>
          <p:nvPr/>
        </p:nvSpPr>
        <p:spPr>
          <a:xfrm>
            <a:off x="8769960" y="6375240"/>
            <a:ext cx="2924280" cy="364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pod-with-secret.yaml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0" name="CustomShape 7"/>
          <p:cNvSpPr/>
          <p:nvPr/>
        </p:nvSpPr>
        <p:spPr>
          <a:xfrm>
            <a:off x="598320" y="3473640"/>
            <a:ext cx="1689840" cy="364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secret.yaml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1" name="CustomShape 8"/>
          <p:cNvSpPr/>
          <p:nvPr/>
        </p:nvSpPr>
        <p:spPr>
          <a:xfrm>
            <a:off x="-1192320" y="3882240"/>
            <a:ext cx="10472040" cy="2833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Apply the configuration: </a:t>
            </a:r>
            <a:endParaRPr b="0" lang="en-IN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kubectl apply -f secret.yaml</a:t>
            </a:r>
            <a:endParaRPr b="0" lang="en-IN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kubectl apply -f pod-with-secret.yaml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Verify the Secret and Pod creation: </a:t>
            </a:r>
            <a:endParaRPr b="0" lang="en-IN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kubectl get secret -n dev-environment; kubectl get pods -n dev-environment </a:t>
            </a:r>
            <a:endParaRPr b="0" lang="en-IN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Exec into the Pod and check the environment variables:</a:t>
            </a:r>
            <a:endParaRPr b="0" lang="en-IN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kubectl exec -it secret-pod -n dev-environment -- env | grep DB_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You should see the DB_USERNAME and DB_PASSWORD environment variables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with their respective values. 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02" name="CustomShape 9"/>
          <p:cNvSpPr/>
          <p:nvPr/>
        </p:nvSpPr>
        <p:spPr>
          <a:xfrm>
            <a:off x="3897720" y="1157400"/>
            <a:ext cx="3859920" cy="1461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$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echo -n 'spm' | base64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c3Bt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$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echo -n 'spm@123' | base64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c3BtQDEyMw==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10232280" y="100440"/>
            <a:ext cx="1755000" cy="522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2"/>
          <p:cNvSpPr/>
          <p:nvPr/>
        </p:nvSpPr>
        <p:spPr>
          <a:xfrm>
            <a:off x="0" y="0"/>
            <a:ext cx="12191400" cy="8485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3"/>
          <p:cNvSpPr/>
          <p:nvPr/>
        </p:nvSpPr>
        <p:spPr>
          <a:xfrm>
            <a:off x="178560" y="100440"/>
            <a:ext cx="95680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  <a:ea typeface="DejaVu Sans"/>
              </a:rPr>
              <a:t>Q10. Secrets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306" name="Picture 1" descr=""/>
          <p:cNvPicPr/>
          <p:nvPr/>
        </p:nvPicPr>
        <p:blipFill>
          <a:blip r:embed="rId1"/>
          <a:stretch/>
        </p:blipFill>
        <p:spPr>
          <a:xfrm>
            <a:off x="178560" y="1635480"/>
            <a:ext cx="11808360" cy="347508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22280" y="162720"/>
            <a:ext cx="10655280" cy="50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  <a:ea typeface="Calibri"/>
              </a:rPr>
              <a:t>Q1. Installing Minikube in Ubuntu VM 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02CC3EC-6F46-4F27-9D3F-EE72A4392166}" type="slidenum">
              <a:rPr b="0" lang="en" sz="1200" spc="-1" strike="noStrike">
                <a:solidFill>
                  <a:srgbClr val="b0b0b0"/>
                </a:solidFill>
                <a:latin typeface="Proxima Nova"/>
                <a:ea typeface="Proxima Nov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70200" y="1058760"/>
            <a:ext cx="11693160" cy="647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US" sz="1900" spc="-1" strike="noStrike">
                <a:solidFill>
                  <a:srgbClr val="000000"/>
                </a:solidFill>
                <a:latin typeface="Segoe UI"/>
                <a:ea typeface="Calibri"/>
              </a:rPr>
              <a:t>1</a:t>
            </a:r>
            <a:r>
              <a:rPr b="1" lang="en-US" sz="1900" spc="-1" strike="noStrike">
                <a:solidFill>
                  <a:srgbClr val="000000"/>
                </a:solidFill>
                <a:latin typeface="Segoe UI"/>
                <a:ea typeface="Calibri"/>
              </a:rPr>
              <a:t>. Install Virtualization Hypervisor:</a:t>
            </a:r>
            <a:r>
              <a:rPr b="0" lang="en-US" sz="1900" spc="-1" strike="noStrike">
                <a:solidFill>
                  <a:srgbClr val="000000"/>
                </a:solidFill>
                <a:latin typeface="Segoe UI"/>
                <a:ea typeface="Calibri"/>
              </a:rPr>
              <a:t>  Since you are using a virtual machine, you'll need a virtualization hypervisor inside that VM. You can use Docker as the hypervisor for Minikube within the Ubuntu virtual machine.</a:t>
            </a:r>
            <a:endParaRPr b="0" lang="en-IN" sz="1900" spc="-1" strike="noStrike">
              <a:latin typeface="Arial"/>
            </a:endParaRPr>
          </a:p>
          <a:p>
            <a:pPr lvl="1" marL="800280" indent="-342360">
              <a:lnSpc>
                <a:spcPct val="107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i="1" lang="en-US" sz="1900" spc="-1" strike="noStrike">
                <a:solidFill>
                  <a:srgbClr val="000000"/>
                </a:solidFill>
                <a:latin typeface="Segoe UI"/>
                <a:ea typeface="Calibri"/>
              </a:rPr>
              <a:t>sudo apt update</a:t>
            </a:r>
            <a:endParaRPr b="0" lang="en-IN" sz="1900" spc="-1" strike="noStrike">
              <a:latin typeface="Arial"/>
            </a:endParaRPr>
          </a:p>
          <a:p>
            <a:pPr lvl="1" marL="800280" indent="-34236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i="1" lang="en-US" sz="1900" spc="-1" strike="noStrike">
                <a:solidFill>
                  <a:srgbClr val="000000"/>
                </a:solidFill>
                <a:latin typeface="Segoe UI"/>
                <a:ea typeface="Calibri"/>
              </a:rPr>
              <a:t>sudo apt install docker.io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US" sz="1900" spc="-1" strike="noStrike">
                <a:solidFill>
                  <a:srgbClr val="000000"/>
                </a:solidFill>
                <a:latin typeface="Segoe UI"/>
                <a:ea typeface="Calibri"/>
              </a:rPr>
              <a:t>2. </a:t>
            </a:r>
            <a:r>
              <a:rPr b="1" lang="en-US" sz="1900" spc="-1" strike="noStrike">
                <a:solidFill>
                  <a:srgbClr val="000000"/>
                </a:solidFill>
                <a:latin typeface="Segoe UI"/>
                <a:ea typeface="Calibri"/>
              </a:rPr>
              <a:t>Install kubectl:</a:t>
            </a:r>
            <a:r>
              <a:rPr b="0" lang="en-US" sz="1900" spc="-1" strike="noStrike">
                <a:solidFill>
                  <a:srgbClr val="000000"/>
                </a:solidFill>
                <a:latin typeface="Segoe UI"/>
                <a:ea typeface="Calibri"/>
              </a:rPr>
              <a:t>  kubectl is the command-line tool for interacting with Kubernetes clusters.</a:t>
            </a:r>
            <a:endParaRPr b="0" lang="en-IN" sz="1900" spc="-1" strike="noStrike">
              <a:latin typeface="Arial"/>
            </a:endParaRPr>
          </a:p>
          <a:p>
            <a:pPr lvl="1" marL="800280" indent="-34236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i="1" lang="en-US" sz="1900" spc="-1" strike="noStrike">
                <a:solidFill>
                  <a:srgbClr val="000000"/>
                </a:solidFill>
                <a:latin typeface="Segoe UI"/>
                <a:ea typeface="Calibri"/>
              </a:rPr>
              <a:t>sudo snap install kubectl --classic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US" sz="1900" spc="-1" strike="noStrike">
                <a:solidFill>
                  <a:srgbClr val="000000"/>
                </a:solidFill>
                <a:latin typeface="Segoe UI"/>
                <a:ea typeface="Calibri"/>
              </a:rPr>
              <a:t>3. </a:t>
            </a:r>
            <a:r>
              <a:rPr b="1" lang="en-US" sz="1900" spc="-1" strike="noStrike">
                <a:solidFill>
                  <a:srgbClr val="000000"/>
                </a:solidFill>
                <a:latin typeface="Segoe UI"/>
                <a:ea typeface="Calibri"/>
              </a:rPr>
              <a:t>Install Minikube:</a:t>
            </a:r>
            <a:r>
              <a:rPr b="0" lang="en-US" sz="1900" spc="-1" strike="noStrike">
                <a:solidFill>
                  <a:srgbClr val="000000"/>
                </a:solidFill>
                <a:latin typeface="Segoe UI"/>
                <a:ea typeface="Calibri"/>
              </a:rPr>
              <a:t> You can download the Minikube binary and move it to your `/usr/local/bin` directory.</a:t>
            </a:r>
            <a:endParaRPr b="0" lang="en-IN" sz="1900" spc="-1" strike="noStrike">
              <a:latin typeface="Arial"/>
            </a:endParaRPr>
          </a:p>
          <a:p>
            <a:pPr lvl="1" marL="800280" indent="-342360">
              <a:lnSpc>
                <a:spcPct val="107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i="1" lang="en-US" sz="1900" spc="-1" strike="noStrike">
                <a:solidFill>
                  <a:srgbClr val="000000"/>
                </a:solidFill>
                <a:latin typeface="Segoe UI"/>
                <a:ea typeface="Calibri"/>
              </a:rPr>
              <a:t>curl -Lo minikube https://storage.googleapis.com/minikube/releases/latest/minikube-linux-amd64</a:t>
            </a:r>
            <a:endParaRPr b="0" lang="en-IN" sz="1900" spc="-1" strike="noStrike">
              <a:latin typeface="Arial"/>
            </a:endParaRPr>
          </a:p>
          <a:p>
            <a:pPr lvl="1" marL="800280" indent="-342360">
              <a:lnSpc>
                <a:spcPct val="107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i="1" lang="en-US" sz="1900" spc="-1" strike="noStrike">
                <a:solidFill>
                  <a:srgbClr val="000000"/>
                </a:solidFill>
                <a:latin typeface="Segoe UI"/>
                <a:ea typeface="Calibri"/>
              </a:rPr>
              <a:t>chmod +x minikube</a:t>
            </a:r>
            <a:endParaRPr b="0" lang="en-IN" sz="1900" spc="-1" strike="noStrike">
              <a:latin typeface="Arial"/>
            </a:endParaRPr>
          </a:p>
          <a:p>
            <a:pPr lvl="1" marL="800280" indent="-34236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i="1" lang="en-US" sz="1900" spc="-1" strike="noStrike">
                <a:solidFill>
                  <a:srgbClr val="000000"/>
                </a:solidFill>
                <a:latin typeface="Segoe UI"/>
                <a:ea typeface="Calibri"/>
              </a:rPr>
              <a:t>sudo mv minikube /usr/local/bin/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US" sz="1900" spc="-1" strike="noStrike">
                <a:solidFill>
                  <a:srgbClr val="000000"/>
                </a:solidFill>
                <a:latin typeface="Segoe UI"/>
                <a:ea typeface="Calibri"/>
              </a:rPr>
              <a:t>4. </a:t>
            </a:r>
            <a:r>
              <a:rPr b="1" lang="en-US" sz="1900" spc="-1" strike="noStrike">
                <a:solidFill>
                  <a:srgbClr val="000000"/>
                </a:solidFill>
                <a:latin typeface="Segoe UI"/>
                <a:ea typeface="Calibri"/>
              </a:rPr>
              <a:t>Start Minikube:</a:t>
            </a:r>
            <a:r>
              <a:rPr b="0" lang="en-US" sz="1900" spc="-1" strike="noStrike">
                <a:solidFill>
                  <a:srgbClr val="000000"/>
                </a:solidFill>
                <a:latin typeface="Segoe UI"/>
                <a:ea typeface="Calibri"/>
              </a:rPr>
              <a:t>  You can start Minikube using the following command. This will start a Minikube cluster inside your Ubuntu virtual machine using Docker as the hypervisor.</a:t>
            </a:r>
            <a:endParaRPr b="0" lang="en-IN" sz="1900" spc="-1" strike="noStrike">
              <a:latin typeface="Arial"/>
            </a:endParaRPr>
          </a:p>
          <a:p>
            <a:pPr lvl="1" marL="800280" indent="-34236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i="1" lang="en-US" sz="1900" spc="-1" strike="noStrike">
                <a:solidFill>
                  <a:srgbClr val="000000"/>
                </a:solidFill>
                <a:latin typeface="Segoe UI"/>
                <a:ea typeface="Calibri"/>
              </a:rPr>
              <a:t>minikube start --driver=dockersudo mv minikube /usr/local/bin/</a:t>
            </a:r>
            <a:endParaRPr b="0" lang="en-IN" sz="19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endParaRPr b="0" lang="en-IN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10232280" y="100440"/>
            <a:ext cx="1755000" cy="522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2"/>
          <p:cNvSpPr/>
          <p:nvPr/>
        </p:nvSpPr>
        <p:spPr>
          <a:xfrm>
            <a:off x="0" y="0"/>
            <a:ext cx="12191400" cy="8485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3"/>
          <p:cNvSpPr/>
          <p:nvPr/>
        </p:nvSpPr>
        <p:spPr>
          <a:xfrm>
            <a:off x="178560" y="100440"/>
            <a:ext cx="95680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  <a:ea typeface="DejaVu Sans"/>
              </a:rPr>
              <a:t>Q11. Live Update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10" name="CustomShape 4"/>
          <p:cNvSpPr/>
          <p:nvPr/>
        </p:nvSpPr>
        <p:spPr>
          <a:xfrm>
            <a:off x="178560" y="949680"/>
            <a:ext cx="3952440" cy="4753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apiVersion: v1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kind: ConfigMap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metadata: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name: nginx-index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namespace: dev-environment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index.html: |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&lt;!DOCTYPE html&gt;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&lt;html&gt;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&lt;head&gt;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&lt;title&gt;Welcome&lt;/title&gt;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&lt;/head&gt;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&lt;body&gt;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&lt;h1&gt;SPM -Kubernetes Session!&lt;/h1&gt;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&lt;/body&gt;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&lt;/html&gt;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1" name="CustomShape 5"/>
          <p:cNvSpPr/>
          <p:nvPr/>
        </p:nvSpPr>
        <p:spPr>
          <a:xfrm>
            <a:off x="4408920" y="949680"/>
            <a:ext cx="3097440" cy="5631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Segoe UI"/>
                <a:ea typeface="DejaVu Sans"/>
              </a:rPr>
              <a:t>apiVersion: apps/v1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Segoe UI"/>
                <a:ea typeface="DejaVu Sans"/>
              </a:rPr>
              <a:t>kind: Deployment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Segoe UI"/>
                <a:ea typeface="DejaVu Sans"/>
              </a:rPr>
              <a:t>metadata: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Segoe UI"/>
                <a:ea typeface="DejaVu Sans"/>
              </a:rPr>
              <a:t>  </a:t>
            </a:r>
            <a:r>
              <a:rPr b="0" lang="en-IN" sz="1400" spc="-1" strike="noStrike">
                <a:solidFill>
                  <a:srgbClr val="000000"/>
                </a:solidFill>
                <a:latin typeface="Segoe UI"/>
                <a:ea typeface="DejaVu Sans"/>
              </a:rPr>
              <a:t>name: nginx-deployment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Segoe UI"/>
                <a:ea typeface="DejaVu Sans"/>
              </a:rPr>
              <a:t>  </a:t>
            </a:r>
            <a:r>
              <a:rPr b="0" lang="en-IN" sz="1400" spc="-1" strike="noStrike">
                <a:solidFill>
                  <a:srgbClr val="000000"/>
                </a:solidFill>
                <a:latin typeface="Segoe UI"/>
                <a:ea typeface="DejaVu Sans"/>
              </a:rPr>
              <a:t>namespace: dev-environment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Segoe UI"/>
                <a:ea typeface="DejaVu Sans"/>
              </a:rPr>
              <a:t>spec: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Segoe UI"/>
                <a:ea typeface="DejaVu Sans"/>
              </a:rPr>
              <a:t>  </a:t>
            </a:r>
            <a:r>
              <a:rPr b="0" lang="en-IN" sz="1400" spc="-1" strike="noStrike">
                <a:solidFill>
                  <a:srgbClr val="000000"/>
                </a:solidFill>
                <a:latin typeface="Segoe UI"/>
                <a:ea typeface="DejaVu Sans"/>
              </a:rPr>
              <a:t>replicas: 1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Segoe UI"/>
                <a:ea typeface="DejaVu Sans"/>
              </a:rPr>
              <a:t>  </a:t>
            </a:r>
            <a:r>
              <a:rPr b="0" lang="en-IN" sz="1400" spc="-1" strike="noStrike">
                <a:solidFill>
                  <a:srgbClr val="000000"/>
                </a:solidFill>
                <a:latin typeface="Segoe UI"/>
                <a:ea typeface="DejaVu Sans"/>
              </a:rPr>
              <a:t>selector: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Segoe UI"/>
                <a:ea typeface="DejaVu Sans"/>
              </a:rPr>
              <a:t>    </a:t>
            </a:r>
            <a:r>
              <a:rPr b="0" lang="en-IN" sz="1400" spc="-1" strike="noStrike">
                <a:solidFill>
                  <a:srgbClr val="000000"/>
                </a:solidFill>
                <a:latin typeface="Segoe UI"/>
                <a:ea typeface="DejaVu Sans"/>
              </a:rPr>
              <a:t>matchLabels: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Segoe UI"/>
                <a:ea typeface="DejaVu Sans"/>
              </a:rPr>
              <a:t>      </a:t>
            </a:r>
            <a:r>
              <a:rPr b="0" lang="en-IN" sz="1400" spc="-1" strike="noStrike">
                <a:solidFill>
                  <a:srgbClr val="000000"/>
                </a:solidFill>
                <a:latin typeface="Segoe UI"/>
                <a:ea typeface="DejaVu Sans"/>
              </a:rPr>
              <a:t>app: nginx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Segoe UI"/>
                <a:ea typeface="DejaVu Sans"/>
              </a:rPr>
              <a:t>  </a:t>
            </a:r>
            <a:r>
              <a:rPr b="0" lang="en-IN" sz="1400" spc="-1" strike="noStrike">
                <a:solidFill>
                  <a:srgbClr val="000000"/>
                </a:solidFill>
                <a:latin typeface="Segoe UI"/>
                <a:ea typeface="DejaVu Sans"/>
              </a:rPr>
              <a:t>template: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Segoe UI"/>
                <a:ea typeface="DejaVu Sans"/>
              </a:rPr>
              <a:t>    </a:t>
            </a:r>
            <a:r>
              <a:rPr b="0" lang="en-IN" sz="1400" spc="-1" strike="noStrike">
                <a:solidFill>
                  <a:srgbClr val="000000"/>
                </a:solidFill>
                <a:latin typeface="Segoe UI"/>
                <a:ea typeface="DejaVu Sans"/>
              </a:rPr>
              <a:t>metadata: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Segoe UI"/>
                <a:ea typeface="DejaVu Sans"/>
              </a:rPr>
              <a:t>      </a:t>
            </a:r>
            <a:r>
              <a:rPr b="0" lang="en-IN" sz="1400" spc="-1" strike="noStrike">
                <a:solidFill>
                  <a:srgbClr val="000000"/>
                </a:solidFill>
                <a:latin typeface="Segoe UI"/>
                <a:ea typeface="DejaVu Sans"/>
              </a:rPr>
              <a:t>labels: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Segoe UI"/>
                <a:ea typeface="DejaVu Sans"/>
              </a:rPr>
              <a:t>        </a:t>
            </a:r>
            <a:r>
              <a:rPr b="0" lang="en-IN" sz="1400" spc="-1" strike="noStrike">
                <a:solidFill>
                  <a:srgbClr val="000000"/>
                </a:solidFill>
                <a:latin typeface="Segoe UI"/>
                <a:ea typeface="DejaVu Sans"/>
              </a:rPr>
              <a:t>app: nginx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Segoe UI"/>
                <a:ea typeface="DejaVu Sans"/>
              </a:rPr>
              <a:t>    </a:t>
            </a:r>
            <a:r>
              <a:rPr b="0" lang="en-IN" sz="1400" spc="-1" strike="noStrike">
                <a:solidFill>
                  <a:srgbClr val="000000"/>
                </a:solidFill>
                <a:latin typeface="Segoe UI"/>
                <a:ea typeface="DejaVu Sans"/>
              </a:rPr>
              <a:t>spec: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Segoe UI"/>
                <a:ea typeface="DejaVu Sans"/>
              </a:rPr>
              <a:t>      </a:t>
            </a:r>
            <a:r>
              <a:rPr b="0" lang="en-IN" sz="1400" spc="-1" strike="noStrike">
                <a:solidFill>
                  <a:srgbClr val="000000"/>
                </a:solidFill>
                <a:latin typeface="Segoe UI"/>
                <a:ea typeface="DejaVu Sans"/>
              </a:rPr>
              <a:t>containers: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Segoe UI"/>
                <a:ea typeface="DejaVu Sans"/>
              </a:rPr>
              <a:t>      </a:t>
            </a:r>
            <a:r>
              <a:rPr b="0" lang="en-IN" sz="1400" spc="-1" strike="noStrike">
                <a:solidFill>
                  <a:srgbClr val="000000"/>
                </a:solidFill>
                <a:latin typeface="Segoe UI"/>
                <a:ea typeface="DejaVu Sans"/>
              </a:rPr>
              <a:t>- name: nginx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Segoe UI"/>
                <a:ea typeface="DejaVu Sans"/>
              </a:rPr>
              <a:t>        </a:t>
            </a:r>
            <a:r>
              <a:rPr b="0" lang="en-IN" sz="1400" spc="-1" strike="noStrike">
                <a:solidFill>
                  <a:srgbClr val="000000"/>
                </a:solidFill>
                <a:latin typeface="Segoe UI"/>
                <a:ea typeface="DejaVu Sans"/>
              </a:rPr>
              <a:t>image: nginx:latest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Segoe UI"/>
                <a:ea typeface="DejaVu Sans"/>
              </a:rPr>
              <a:t>        </a:t>
            </a:r>
            <a:r>
              <a:rPr b="0" lang="en-IN" sz="1400" spc="-1" strike="noStrike">
                <a:solidFill>
                  <a:srgbClr val="000000"/>
                </a:solidFill>
                <a:latin typeface="Segoe UI"/>
                <a:ea typeface="DejaVu Sans"/>
              </a:rPr>
              <a:t>volumeMounts: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Segoe UI"/>
                <a:ea typeface="DejaVu Sans"/>
              </a:rPr>
              <a:t>        </a:t>
            </a:r>
            <a:r>
              <a:rPr b="0" lang="en-IN" sz="1400" spc="-1" strike="noStrike">
                <a:solidFill>
                  <a:srgbClr val="000000"/>
                </a:solidFill>
                <a:latin typeface="Segoe UI"/>
                <a:ea typeface="DejaVu Sans"/>
              </a:rPr>
              <a:t>- name: index-volume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Segoe UI"/>
                <a:ea typeface="DejaVu Sans"/>
              </a:rPr>
              <a:t>          </a:t>
            </a:r>
            <a:r>
              <a:rPr b="0" lang="en-IN" sz="1400" spc="-1" strike="noStrike">
                <a:solidFill>
                  <a:srgbClr val="000000"/>
                </a:solidFill>
                <a:latin typeface="Segoe UI"/>
                <a:ea typeface="DejaVu Sans"/>
              </a:rPr>
              <a:t>mountPath: /usr/share/nginx/html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Segoe UI"/>
                <a:ea typeface="DejaVu Sans"/>
              </a:rPr>
              <a:t>      </a:t>
            </a:r>
            <a:r>
              <a:rPr b="0" lang="en-IN" sz="1400" spc="-1" strike="noStrike">
                <a:solidFill>
                  <a:srgbClr val="000000"/>
                </a:solidFill>
                <a:latin typeface="Segoe UI"/>
                <a:ea typeface="DejaVu Sans"/>
              </a:rPr>
              <a:t>volumes: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Segoe UI"/>
                <a:ea typeface="DejaVu Sans"/>
              </a:rPr>
              <a:t>      </a:t>
            </a:r>
            <a:r>
              <a:rPr b="0" lang="en-IN" sz="1400" spc="-1" strike="noStrike">
                <a:solidFill>
                  <a:srgbClr val="000000"/>
                </a:solidFill>
                <a:latin typeface="Segoe UI"/>
                <a:ea typeface="DejaVu Sans"/>
              </a:rPr>
              <a:t>- name: index-volume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Segoe UI"/>
                <a:ea typeface="DejaVu Sans"/>
              </a:rPr>
              <a:t>        </a:t>
            </a:r>
            <a:r>
              <a:rPr b="0" lang="en-IN" sz="1400" spc="-1" strike="noStrike">
                <a:solidFill>
                  <a:srgbClr val="000000"/>
                </a:solidFill>
                <a:latin typeface="Segoe UI"/>
                <a:ea typeface="DejaVu Sans"/>
              </a:rPr>
              <a:t>configMap: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Segoe UI"/>
                <a:ea typeface="DejaVu Sans"/>
              </a:rPr>
              <a:t>          </a:t>
            </a:r>
            <a:r>
              <a:rPr b="0" lang="en-IN" sz="1400" spc="-1" strike="noStrike">
                <a:solidFill>
                  <a:srgbClr val="000000"/>
                </a:solidFill>
                <a:latin typeface="Segoe UI"/>
                <a:ea typeface="DejaVu Sans"/>
              </a:rPr>
              <a:t>name: nginx-index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12" name="CustomShape 6"/>
          <p:cNvSpPr/>
          <p:nvPr/>
        </p:nvSpPr>
        <p:spPr>
          <a:xfrm>
            <a:off x="8131320" y="949680"/>
            <a:ext cx="3583080" cy="393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apiVersion: v1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kind: Service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metadata: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name: nginx-service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namespace: dev-environment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spec: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type: NodePort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selector: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app: nginx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ports: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- port: 80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targetPort: 80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nodePort: 30100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3" name="CustomShape 7"/>
          <p:cNvSpPr/>
          <p:nvPr/>
        </p:nvSpPr>
        <p:spPr>
          <a:xfrm>
            <a:off x="787680" y="5574600"/>
            <a:ext cx="2228040" cy="364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configmap.yaml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14" name="CustomShape 8"/>
          <p:cNvSpPr/>
          <p:nvPr/>
        </p:nvSpPr>
        <p:spPr>
          <a:xfrm>
            <a:off x="5415840" y="3211920"/>
            <a:ext cx="2238840" cy="3333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deployment.yaml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15" name="CustomShape 9"/>
          <p:cNvSpPr/>
          <p:nvPr/>
        </p:nvSpPr>
        <p:spPr>
          <a:xfrm>
            <a:off x="9196560" y="4743720"/>
            <a:ext cx="1807200" cy="364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service.yaml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10232280" y="100440"/>
            <a:ext cx="1755000" cy="522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2"/>
          <p:cNvSpPr/>
          <p:nvPr/>
        </p:nvSpPr>
        <p:spPr>
          <a:xfrm>
            <a:off x="0" y="0"/>
            <a:ext cx="12191400" cy="8485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3"/>
          <p:cNvSpPr/>
          <p:nvPr/>
        </p:nvSpPr>
        <p:spPr>
          <a:xfrm>
            <a:off x="178560" y="100440"/>
            <a:ext cx="95680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  <a:ea typeface="DejaVu Sans"/>
              </a:rPr>
              <a:t>Q11. Live Update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319" name="Picture 2" descr=""/>
          <p:cNvPicPr/>
          <p:nvPr/>
        </p:nvPicPr>
        <p:blipFill>
          <a:blip r:embed="rId1"/>
          <a:stretch/>
        </p:blipFill>
        <p:spPr>
          <a:xfrm>
            <a:off x="271080" y="949680"/>
            <a:ext cx="11021400" cy="396216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320" name="Picture 6" descr=""/>
          <p:cNvPicPr/>
          <p:nvPr/>
        </p:nvPicPr>
        <p:blipFill>
          <a:blip r:embed="rId2"/>
          <a:stretch/>
        </p:blipFill>
        <p:spPr>
          <a:xfrm>
            <a:off x="3111840" y="5352120"/>
            <a:ext cx="4600440" cy="10854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10232280" y="100440"/>
            <a:ext cx="1755000" cy="522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2"/>
          <p:cNvSpPr/>
          <p:nvPr/>
        </p:nvSpPr>
        <p:spPr>
          <a:xfrm>
            <a:off x="0" y="0"/>
            <a:ext cx="12191400" cy="8485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3"/>
          <p:cNvSpPr/>
          <p:nvPr/>
        </p:nvSpPr>
        <p:spPr>
          <a:xfrm>
            <a:off x="178560" y="100440"/>
            <a:ext cx="95680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  <a:ea typeface="DejaVu Sans"/>
              </a:rPr>
              <a:t>Q11. Live Update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24" name="CustomShape 4"/>
          <p:cNvSpPr/>
          <p:nvPr/>
        </p:nvSpPr>
        <p:spPr>
          <a:xfrm>
            <a:off x="480240" y="1028520"/>
            <a:ext cx="8976960" cy="47530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apiVersion: v1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kind: ConfigMap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metadata: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name: nginx-index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namespace: dev-environment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index.html: |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&lt;!DOCTYPE html&gt;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&lt;html&gt;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&lt;head&gt;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&lt;title&gt;Live Update&lt;/title&gt;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&lt;/head&gt;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&lt;body&gt;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&lt;h1&gt;Live Update Successful! Kubernetes Makes Dynamic Scaling and Updates Easy!&lt;/h1&gt;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&lt;/body&gt;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&lt;/html&gt;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25" name="CustomShape 5"/>
          <p:cNvSpPr/>
          <p:nvPr/>
        </p:nvSpPr>
        <p:spPr>
          <a:xfrm>
            <a:off x="4717440" y="2157120"/>
            <a:ext cx="4237920" cy="364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Update the 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configmap.yaml</a:t>
            </a: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file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326" name="Picture 2" descr=""/>
          <p:cNvPicPr/>
          <p:nvPr/>
        </p:nvPicPr>
        <p:blipFill>
          <a:blip r:embed="rId1"/>
          <a:stretch/>
        </p:blipFill>
        <p:spPr>
          <a:xfrm>
            <a:off x="132480" y="5798160"/>
            <a:ext cx="11646720" cy="88272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10232280" y="100440"/>
            <a:ext cx="1755000" cy="522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2"/>
          <p:cNvSpPr/>
          <p:nvPr/>
        </p:nvSpPr>
        <p:spPr>
          <a:xfrm>
            <a:off x="0" y="0"/>
            <a:ext cx="12191400" cy="8485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3"/>
          <p:cNvSpPr/>
          <p:nvPr/>
        </p:nvSpPr>
        <p:spPr>
          <a:xfrm>
            <a:off x="178560" y="100440"/>
            <a:ext cx="95680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  <a:ea typeface="DejaVu Sans"/>
              </a:rPr>
              <a:t>Q12.  Resource Quota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30" name="CustomShape 4"/>
          <p:cNvSpPr/>
          <p:nvPr/>
        </p:nvSpPr>
        <p:spPr>
          <a:xfrm>
            <a:off x="178560" y="926640"/>
            <a:ext cx="5011560" cy="42044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apiVersion: v1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kind: ResourceQuota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metadata: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name: example-resource-quota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namespace: dev-environment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spec: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hard: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cpu: "2"              # Total CPU requests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memory: 4Gi           # Total memory requests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pods: "5"            # Maximum number of pods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limits.cpu: "4"       # Total CPU limits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limits.memory: 8Gi    # Total memory limits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1" name="CustomShape 5"/>
          <p:cNvSpPr/>
          <p:nvPr/>
        </p:nvSpPr>
        <p:spPr>
          <a:xfrm>
            <a:off x="1117440" y="4401720"/>
            <a:ext cx="2854440" cy="364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resource-quota.yaml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332" name="Picture 3" descr=""/>
          <p:cNvPicPr/>
          <p:nvPr/>
        </p:nvPicPr>
        <p:blipFill>
          <a:blip r:embed="rId1"/>
          <a:stretch/>
        </p:blipFill>
        <p:spPr>
          <a:xfrm>
            <a:off x="178560" y="4916160"/>
            <a:ext cx="11590200" cy="18558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33" name="CustomShape 6"/>
          <p:cNvSpPr/>
          <p:nvPr/>
        </p:nvSpPr>
        <p:spPr>
          <a:xfrm>
            <a:off x="5366160" y="1422360"/>
            <a:ext cx="6723360" cy="1779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Apply the Configuration and Verify: </a:t>
            </a:r>
            <a:endParaRPr b="0" lang="en-IN" sz="1800" spc="-1" strike="noStrike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IN" sz="1400" spc="-1" strike="noStrike">
                <a:solidFill>
                  <a:srgbClr val="000000"/>
                </a:solidFill>
                <a:latin typeface="Segoe UI"/>
                <a:ea typeface="DejaVu Sans"/>
              </a:rPr>
              <a:t>kubectl describe resourcequota -n dev-environment</a:t>
            </a:r>
            <a:endParaRPr b="0" lang="en-IN" sz="1400" spc="-1" strike="noStrike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IN" sz="1400" spc="-1" strike="noStrike">
                <a:solidFill>
                  <a:srgbClr val="000000"/>
                </a:solidFill>
                <a:latin typeface="Segoe UI"/>
                <a:ea typeface="DejaVu Sans"/>
              </a:rPr>
              <a:t>kubectl apply -f resource-quota.yaml -n dev-environment</a:t>
            </a:r>
            <a:endParaRPr b="0" lang="en-IN" sz="1400" spc="-1" strike="noStrike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IN" sz="1400" spc="-1" strike="noStrike">
                <a:solidFill>
                  <a:srgbClr val="000000"/>
                </a:solidFill>
                <a:latin typeface="Segoe UI"/>
                <a:ea typeface="DejaVu Sans"/>
              </a:rPr>
              <a:t>kubectl get resourcequota example-resource-quota -n dev-environment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10232280" y="100440"/>
            <a:ext cx="1755000" cy="522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2"/>
          <p:cNvSpPr/>
          <p:nvPr/>
        </p:nvSpPr>
        <p:spPr>
          <a:xfrm>
            <a:off x="0" y="0"/>
            <a:ext cx="12191400" cy="8485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3"/>
          <p:cNvSpPr/>
          <p:nvPr/>
        </p:nvSpPr>
        <p:spPr>
          <a:xfrm>
            <a:off x="178560" y="100440"/>
            <a:ext cx="95680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  <a:ea typeface="DejaVu Sans"/>
              </a:rPr>
              <a:t>Q13. Resource Limits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37" name="CustomShape 4"/>
          <p:cNvSpPr/>
          <p:nvPr/>
        </p:nvSpPr>
        <p:spPr>
          <a:xfrm>
            <a:off x="132480" y="892800"/>
            <a:ext cx="7425360" cy="69476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apiVersion: v1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kind: LimitRange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metadata: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name: example-limit-range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namespace: dev-environment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spec: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limits: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- type: Container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max: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cpu: "2"           # Maximum CPU allowed per container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memory: 4Gi        # Maximum memory allowed per container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min: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cpu: "100m"        # Minimum CPU required per container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memory: 100Mi      # Minimum memory required per container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default: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cpu: "500m"        # Default CPU limit applied to containers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memory: 256Mi      # Default memory limit applied to containers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defaultRequest: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cpu: "200m"        # Default CPU request applied to containers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memory: 128Mi      # Default memory request applied to containers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8" name="CustomShape 5"/>
          <p:cNvSpPr/>
          <p:nvPr/>
        </p:nvSpPr>
        <p:spPr>
          <a:xfrm>
            <a:off x="4832280" y="1240200"/>
            <a:ext cx="2308680" cy="364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limit-range.yaml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39" name="CustomShape 6"/>
          <p:cNvSpPr/>
          <p:nvPr/>
        </p:nvSpPr>
        <p:spPr>
          <a:xfrm>
            <a:off x="7650720" y="1446840"/>
            <a:ext cx="4466520" cy="5200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0000"/>
                </a:solidFill>
                <a:latin typeface="Segoe UI"/>
                <a:ea typeface="DejaVu Sans"/>
              </a:rPr>
              <a:t>The </a:t>
            </a:r>
            <a:r>
              <a:rPr b="1" lang="en-US" sz="1600" spc="-1" strike="noStrike">
                <a:solidFill>
                  <a:srgbClr val="000000"/>
                </a:solidFill>
                <a:latin typeface="Segoe UI"/>
                <a:ea typeface="DejaVu Sans"/>
              </a:rPr>
              <a:t>LimitRange</a:t>
            </a:r>
            <a:r>
              <a:rPr b="0" lang="en-US" sz="1600" spc="-1" strike="noStrike">
                <a:solidFill>
                  <a:srgbClr val="000000"/>
                </a:solidFill>
                <a:latin typeface="Segoe UI"/>
                <a:ea typeface="DejaVu Sans"/>
              </a:rPr>
              <a:t> applies to all pods within the dev-environment namespace.</a:t>
            </a:r>
            <a:endParaRPr b="0" lang="en-IN" sz="1600" spc="-1" strike="noStrike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0000"/>
                </a:solidFill>
                <a:latin typeface="Segoe UI"/>
                <a:ea typeface="DejaVu Sans"/>
              </a:rPr>
              <a:t>Any pod created in this namespace without explicit resource specifications will inherit the default values (default), and if specified, must fall within the provided range (min to max).</a:t>
            </a:r>
            <a:endParaRPr b="0" lang="en-IN" sz="1600" spc="-1" strike="noStrike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600" spc="-1" strike="noStrike">
                <a:solidFill>
                  <a:srgbClr val="000000"/>
                </a:solidFill>
                <a:latin typeface="Segoe UI"/>
                <a:ea typeface="DejaVu Sans"/>
              </a:rPr>
              <a:t>“</a:t>
            </a:r>
            <a:r>
              <a:rPr b="1" lang="en-US" sz="1600" spc="-1" strike="noStrike">
                <a:solidFill>
                  <a:srgbClr val="000000"/>
                </a:solidFill>
                <a:latin typeface="Segoe UI"/>
                <a:ea typeface="DejaVu Sans"/>
              </a:rPr>
              <a:t>Resource limits</a:t>
            </a:r>
            <a:r>
              <a:rPr b="0" lang="en-US" sz="1600" spc="-1" strike="noStrike">
                <a:solidFill>
                  <a:srgbClr val="000000"/>
                </a:solidFill>
                <a:latin typeface="Segoe UI"/>
                <a:ea typeface="DejaVu Sans"/>
              </a:rPr>
              <a:t>" define the maximum amount of resources a single container can use, while “</a:t>
            </a:r>
            <a:r>
              <a:rPr b="1" lang="en-US" sz="1600" spc="-1" strike="noStrike">
                <a:solidFill>
                  <a:srgbClr val="000000"/>
                </a:solidFill>
                <a:latin typeface="Segoe UI"/>
                <a:ea typeface="DejaVu Sans"/>
              </a:rPr>
              <a:t>Quotas</a:t>
            </a:r>
            <a:r>
              <a:rPr b="0" lang="en-US" sz="1600" spc="-1" strike="noStrike">
                <a:solidFill>
                  <a:srgbClr val="000000"/>
                </a:solidFill>
                <a:latin typeface="Segoe UI"/>
                <a:ea typeface="DejaVu Sans"/>
              </a:rPr>
              <a:t>" set a total limit on the aggregate resource consumption within a specific namespace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10232280" y="100440"/>
            <a:ext cx="1755000" cy="522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2"/>
          <p:cNvSpPr/>
          <p:nvPr/>
        </p:nvSpPr>
        <p:spPr>
          <a:xfrm>
            <a:off x="0" y="0"/>
            <a:ext cx="12191400" cy="8485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3"/>
          <p:cNvSpPr/>
          <p:nvPr/>
        </p:nvSpPr>
        <p:spPr>
          <a:xfrm>
            <a:off x="178560" y="100440"/>
            <a:ext cx="95680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  <a:ea typeface="DejaVu Sans"/>
              </a:rPr>
              <a:t>Q13. Resource Limits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43" name="CustomShape 4"/>
          <p:cNvSpPr/>
          <p:nvPr/>
        </p:nvSpPr>
        <p:spPr>
          <a:xfrm>
            <a:off x="-74880" y="1166040"/>
            <a:ext cx="10924560" cy="173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Apply the Configuration and Verify: </a:t>
            </a:r>
            <a:endParaRPr b="0" lang="en-IN" sz="2400" spc="-1" strike="noStrike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kubectl apply -f limit-range.yaml -n dev-environment</a:t>
            </a:r>
            <a:endParaRPr b="0" lang="en-IN" sz="2400" spc="-1" strike="noStrike">
              <a:latin typeface="Arial"/>
            </a:endParaRPr>
          </a:p>
          <a:p>
            <a:pPr marL="285840" indent="-28512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fr-F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kubectl describe limitrange example-limit-range -n dev-environment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344" name="Picture 2" descr=""/>
          <p:cNvPicPr/>
          <p:nvPr/>
        </p:nvPicPr>
        <p:blipFill>
          <a:blip r:embed="rId1"/>
          <a:stretch/>
        </p:blipFill>
        <p:spPr>
          <a:xfrm>
            <a:off x="227160" y="3527280"/>
            <a:ext cx="11759760" cy="199764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10232280" y="100440"/>
            <a:ext cx="1755000" cy="522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2"/>
          <p:cNvSpPr/>
          <p:nvPr/>
        </p:nvSpPr>
        <p:spPr>
          <a:xfrm>
            <a:off x="0" y="0"/>
            <a:ext cx="12191400" cy="8485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3"/>
          <p:cNvSpPr/>
          <p:nvPr/>
        </p:nvSpPr>
        <p:spPr>
          <a:xfrm>
            <a:off x="178560" y="100440"/>
            <a:ext cx="95680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  <a:ea typeface="DejaVu Sans"/>
              </a:rPr>
              <a:t>Q14.  HPA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48" name="CustomShape 4"/>
          <p:cNvSpPr/>
          <p:nvPr/>
        </p:nvSpPr>
        <p:spPr>
          <a:xfrm>
            <a:off x="178560" y="949680"/>
            <a:ext cx="2729880" cy="56869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Segoe UI"/>
                <a:ea typeface="DejaVu Sans"/>
              </a:rPr>
              <a:t>apiVersion: apps/v1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Segoe UI"/>
                <a:ea typeface="DejaVu Sans"/>
              </a:rPr>
              <a:t>kind: Deployment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Segoe UI"/>
                <a:ea typeface="DejaVu Sans"/>
              </a:rPr>
              <a:t>metadata: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Segoe UI"/>
                <a:ea typeface="DejaVu Sans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Segoe UI"/>
                <a:ea typeface="DejaVu Sans"/>
              </a:rPr>
              <a:t>name: nginx-deployment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Segoe UI"/>
                <a:ea typeface="DejaVu Sans"/>
              </a:rPr>
              <a:t>spec: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Segoe UI"/>
                <a:ea typeface="DejaVu Sans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Segoe UI"/>
                <a:ea typeface="DejaVu Sans"/>
              </a:rPr>
              <a:t>replicas: 2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Segoe UI"/>
                <a:ea typeface="DejaVu Sans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Segoe UI"/>
                <a:ea typeface="DejaVu Sans"/>
              </a:rPr>
              <a:t>selector: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Segoe UI"/>
                <a:ea typeface="DejaVu Sans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latin typeface="Segoe UI"/>
                <a:ea typeface="DejaVu Sans"/>
              </a:rPr>
              <a:t>matchLabels: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Segoe UI"/>
                <a:ea typeface="DejaVu Sans"/>
              </a:rPr>
              <a:t>      </a:t>
            </a:r>
            <a:r>
              <a:rPr b="0" lang="en-IN" sz="1600" spc="-1" strike="noStrike">
                <a:solidFill>
                  <a:srgbClr val="000000"/>
                </a:solidFill>
                <a:latin typeface="Segoe UI"/>
                <a:ea typeface="DejaVu Sans"/>
              </a:rPr>
              <a:t>app: nginx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Segoe UI"/>
                <a:ea typeface="DejaVu Sans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Segoe UI"/>
                <a:ea typeface="DejaVu Sans"/>
              </a:rPr>
              <a:t>template: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Segoe UI"/>
                <a:ea typeface="DejaVu Sans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latin typeface="Segoe UI"/>
                <a:ea typeface="DejaVu Sans"/>
              </a:rPr>
              <a:t>metadata: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Segoe UI"/>
                <a:ea typeface="DejaVu Sans"/>
              </a:rPr>
              <a:t>      </a:t>
            </a:r>
            <a:r>
              <a:rPr b="0" lang="en-IN" sz="1600" spc="-1" strike="noStrike">
                <a:solidFill>
                  <a:srgbClr val="000000"/>
                </a:solidFill>
                <a:latin typeface="Segoe UI"/>
                <a:ea typeface="DejaVu Sans"/>
              </a:rPr>
              <a:t>labels: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Segoe UI"/>
                <a:ea typeface="DejaVu Sans"/>
              </a:rPr>
              <a:t>        </a:t>
            </a:r>
            <a:r>
              <a:rPr b="0" lang="en-IN" sz="1600" spc="-1" strike="noStrike">
                <a:solidFill>
                  <a:srgbClr val="000000"/>
                </a:solidFill>
                <a:latin typeface="Segoe UI"/>
                <a:ea typeface="DejaVu Sans"/>
              </a:rPr>
              <a:t>app: nginx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Segoe UI"/>
                <a:ea typeface="DejaVu Sans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latin typeface="Segoe UI"/>
                <a:ea typeface="DejaVu Sans"/>
              </a:rPr>
              <a:t>spec: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Segoe UI"/>
                <a:ea typeface="DejaVu Sans"/>
              </a:rPr>
              <a:t>      </a:t>
            </a:r>
            <a:r>
              <a:rPr b="0" lang="en-IN" sz="1600" spc="-1" strike="noStrike">
                <a:solidFill>
                  <a:srgbClr val="000000"/>
                </a:solidFill>
                <a:latin typeface="Segoe UI"/>
                <a:ea typeface="DejaVu Sans"/>
              </a:rPr>
              <a:t>containers: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Segoe UI"/>
                <a:ea typeface="DejaVu Sans"/>
              </a:rPr>
              <a:t>      </a:t>
            </a:r>
            <a:r>
              <a:rPr b="0" lang="en-IN" sz="1600" spc="-1" strike="noStrike">
                <a:solidFill>
                  <a:srgbClr val="000000"/>
                </a:solidFill>
                <a:latin typeface="Segoe UI"/>
                <a:ea typeface="DejaVu Sans"/>
              </a:rPr>
              <a:t>- name: nginx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Segoe UI"/>
                <a:ea typeface="DejaVu Sans"/>
              </a:rPr>
              <a:t>        </a:t>
            </a:r>
            <a:r>
              <a:rPr b="0" lang="en-IN" sz="1600" spc="-1" strike="noStrike">
                <a:solidFill>
                  <a:srgbClr val="000000"/>
                </a:solidFill>
                <a:latin typeface="Segoe UI"/>
                <a:ea typeface="DejaVu Sans"/>
              </a:rPr>
              <a:t>image: nginx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Segoe UI"/>
                <a:ea typeface="DejaVu Sans"/>
              </a:rPr>
              <a:t>        </a:t>
            </a:r>
            <a:r>
              <a:rPr b="0" lang="en-IN" sz="1600" spc="-1" strike="noStrike">
                <a:solidFill>
                  <a:srgbClr val="000000"/>
                </a:solidFill>
                <a:latin typeface="Segoe UI"/>
                <a:ea typeface="DejaVu Sans"/>
              </a:rPr>
              <a:t>resources: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Segoe UI"/>
                <a:ea typeface="DejaVu Sans"/>
              </a:rPr>
              <a:t>          </a:t>
            </a:r>
            <a:r>
              <a:rPr b="0" lang="en-IN" sz="1600" spc="-1" strike="noStrike">
                <a:solidFill>
                  <a:srgbClr val="000000"/>
                </a:solidFill>
                <a:latin typeface="Segoe UI"/>
                <a:ea typeface="DejaVu Sans"/>
              </a:rPr>
              <a:t>requests: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Segoe UI"/>
                <a:ea typeface="DejaVu Sans"/>
              </a:rPr>
              <a:t>            </a:t>
            </a:r>
            <a:r>
              <a:rPr b="0" lang="en-IN" sz="1600" spc="-1" strike="noStrike">
                <a:solidFill>
                  <a:srgbClr val="000000"/>
                </a:solidFill>
                <a:latin typeface="Segoe UI"/>
                <a:ea typeface="DejaVu Sans"/>
              </a:rPr>
              <a:t>cpu: 100m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Segoe UI"/>
                <a:ea typeface="DejaVu Sans"/>
              </a:rPr>
              <a:t>          </a:t>
            </a:r>
            <a:r>
              <a:rPr b="0" lang="en-IN" sz="1600" spc="-1" strike="noStrike">
                <a:solidFill>
                  <a:srgbClr val="000000"/>
                </a:solidFill>
                <a:latin typeface="Segoe UI"/>
                <a:ea typeface="DejaVu Sans"/>
              </a:rPr>
              <a:t>limits: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Segoe UI"/>
                <a:ea typeface="DejaVu Sans"/>
              </a:rPr>
              <a:t>            </a:t>
            </a:r>
            <a:r>
              <a:rPr b="0" lang="en-IN" sz="1600" spc="-1" strike="noStrike">
                <a:solidFill>
                  <a:srgbClr val="000000"/>
                </a:solidFill>
                <a:latin typeface="Segoe UI"/>
                <a:ea typeface="DejaVu Sans"/>
              </a:rPr>
              <a:t>cpu: 200m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49" name="CustomShape 5"/>
          <p:cNvSpPr/>
          <p:nvPr/>
        </p:nvSpPr>
        <p:spPr>
          <a:xfrm>
            <a:off x="-214200" y="6520320"/>
            <a:ext cx="322596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nginx-deployment.yaml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0" name="CustomShape 6"/>
          <p:cNvSpPr/>
          <p:nvPr/>
        </p:nvSpPr>
        <p:spPr>
          <a:xfrm>
            <a:off x="3104640" y="949680"/>
            <a:ext cx="2315160" cy="3381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apiVersion: v1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kind: Service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metadata: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name: nginx-service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spec: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selector: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app: nginx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ports: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- protocol: TCP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port: 80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targetPort: 80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1" name="CustomShape 7"/>
          <p:cNvSpPr/>
          <p:nvPr/>
        </p:nvSpPr>
        <p:spPr>
          <a:xfrm>
            <a:off x="2954160" y="4366080"/>
            <a:ext cx="2616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nginx-service.yaml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2" name="CustomShape 8"/>
          <p:cNvSpPr/>
          <p:nvPr/>
        </p:nvSpPr>
        <p:spPr>
          <a:xfrm>
            <a:off x="5557320" y="949680"/>
            <a:ext cx="3011040" cy="61246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apiVersion: autoscaling/v2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kind: HorizontalPodAutoscaler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metadata: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name: nginx-hpa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spec: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scaleTargetRef: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apiVersion: apps/v1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kind: Deployment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name: nginx-deployment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minReplicas: 2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maxReplicas: 10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metrics: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- type: Resource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resource: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name: cpu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  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target: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type: Utilization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averageUtilization: 5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3" name="CustomShape 9"/>
          <p:cNvSpPr/>
          <p:nvPr/>
        </p:nvSpPr>
        <p:spPr>
          <a:xfrm>
            <a:off x="5927760" y="6305040"/>
            <a:ext cx="217440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nginx-hpa.yaml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54" name="CustomShape 10"/>
          <p:cNvSpPr/>
          <p:nvPr/>
        </p:nvSpPr>
        <p:spPr>
          <a:xfrm>
            <a:off x="8832960" y="1103040"/>
            <a:ext cx="3154320" cy="31071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lang="en-US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Apply Configuration: </a:t>
            </a:r>
            <a:endParaRPr b="0" lang="en-IN" sz="1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kubectl apply –f &lt;*&gt;.yaml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2. Port forward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3. Execute: load-test.sh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Segoe UI"/>
                <a:ea typeface="DejaVu Sans"/>
              </a:rPr>
              <a:t>4. Monitor.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10232280" y="100440"/>
            <a:ext cx="1755000" cy="522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2"/>
          <p:cNvSpPr/>
          <p:nvPr/>
        </p:nvSpPr>
        <p:spPr>
          <a:xfrm>
            <a:off x="0" y="0"/>
            <a:ext cx="12191400" cy="8485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3"/>
          <p:cNvSpPr/>
          <p:nvPr/>
        </p:nvSpPr>
        <p:spPr>
          <a:xfrm>
            <a:off x="178560" y="100440"/>
            <a:ext cx="95680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  <a:ea typeface="DejaVu Sans"/>
              </a:rPr>
              <a:t>Q14.  HPA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58" name="CustomShape 4"/>
          <p:cNvSpPr/>
          <p:nvPr/>
        </p:nvSpPr>
        <p:spPr>
          <a:xfrm>
            <a:off x="178560" y="1929600"/>
            <a:ext cx="10350000" cy="19184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#!/bin/bash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while true; do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seq 1 100 | xargs -n1 -P 50 curl -s http://localhost:8080 &gt; /dev/null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done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59" name="CustomShape 5"/>
          <p:cNvSpPr/>
          <p:nvPr/>
        </p:nvSpPr>
        <p:spPr>
          <a:xfrm>
            <a:off x="8516520" y="2102400"/>
            <a:ext cx="1721880" cy="364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load-test.sh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60" name="CustomShape 6"/>
          <p:cNvSpPr/>
          <p:nvPr/>
        </p:nvSpPr>
        <p:spPr>
          <a:xfrm>
            <a:off x="178560" y="3724560"/>
            <a:ext cx="11808360" cy="2832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kubectl port-forward svc/nginx-service 8080:80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By default, the nginx-service defined in Kubernetes is of type ClusterIP, which means it is only accessible inside the cluster.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Running the port-forward command maps port 80 of the service to port 8080 on your local machine, making it accessible via http://localhost:8080 from your local system.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Without port-forwarding, you wouldn't be able to directly access the service from your host machine.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10232280" y="100440"/>
            <a:ext cx="1755000" cy="522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2"/>
          <p:cNvSpPr/>
          <p:nvPr/>
        </p:nvSpPr>
        <p:spPr>
          <a:xfrm>
            <a:off x="0" y="0"/>
            <a:ext cx="12191400" cy="8485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3" name="CustomShape 3"/>
          <p:cNvSpPr/>
          <p:nvPr/>
        </p:nvSpPr>
        <p:spPr>
          <a:xfrm>
            <a:off x="178560" y="100440"/>
            <a:ext cx="95680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  <a:ea typeface="DejaVu Sans"/>
              </a:rPr>
              <a:t>Q14.  HPA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64" name="CustomShape 4"/>
          <p:cNvSpPr/>
          <p:nvPr/>
        </p:nvSpPr>
        <p:spPr>
          <a:xfrm>
            <a:off x="87840" y="719280"/>
            <a:ext cx="12015720" cy="602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Segoe UI"/>
                <a:ea typeface="DejaVu Sans"/>
              </a:rPr>
              <a:t>Explanation:</a:t>
            </a:r>
            <a:endParaRPr b="0" lang="en-IN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b="1" lang="en-US" sz="1500" spc="-1" strike="noStrike">
                <a:solidFill>
                  <a:srgbClr val="000000"/>
                </a:solidFill>
                <a:latin typeface="Segoe UI"/>
                <a:ea typeface="DejaVu Sans"/>
              </a:rPr>
              <a:t>seq 1 100 </a:t>
            </a:r>
            <a:r>
              <a:rPr b="0" lang="en-US" sz="1500" spc="-1" strike="noStrike">
                <a:solidFill>
                  <a:srgbClr val="000000"/>
                </a:solidFill>
                <a:latin typeface="Segoe UI"/>
                <a:ea typeface="DejaVu Sans"/>
              </a:rPr>
              <a:t>(you can also increase the load to change the value as1000)</a:t>
            </a:r>
            <a:endParaRPr b="0" lang="en-IN" sz="1500" spc="-1" strike="noStrike">
              <a:latin typeface="Arial"/>
            </a:endParaRPr>
          </a:p>
          <a:p>
            <a:pPr lvl="1" marL="6285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Segoe UI"/>
                <a:ea typeface="DejaVu Sans"/>
              </a:rPr>
              <a:t>Generates a sequence of numbers from 1 to 100.</a:t>
            </a:r>
            <a:endParaRPr b="0" lang="en-IN" sz="1500" spc="-1" strike="noStrike">
              <a:latin typeface="Arial"/>
            </a:endParaRPr>
          </a:p>
          <a:p>
            <a:pPr lvl="1" marL="6285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Segoe UI"/>
                <a:ea typeface="DejaVu Sans"/>
              </a:rPr>
              <a:t>This creates 100 requests to be processed.</a:t>
            </a:r>
            <a:endParaRPr b="0" lang="en-IN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2"/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b="1" lang="en-US" sz="1500" spc="-1" strike="noStrike">
                <a:solidFill>
                  <a:srgbClr val="000000"/>
                </a:solidFill>
                <a:latin typeface="Segoe UI"/>
                <a:ea typeface="DejaVu Sans"/>
              </a:rPr>
              <a:t>| (pipe operator)</a:t>
            </a:r>
            <a:endParaRPr b="0" lang="en-IN" sz="1500" spc="-1" strike="noStrike">
              <a:latin typeface="Arial"/>
            </a:endParaRPr>
          </a:p>
          <a:p>
            <a:pPr lvl="1" marL="6285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Segoe UI"/>
                <a:ea typeface="DejaVu Sans"/>
              </a:rPr>
              <a:t>Passes the output of the seq command to the xargs command.</a:t>
            </a:r>
            <a:endParaRPr b="0" lang="en-IN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3"/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b="1" lang="en-US" sz="1500" spc="-1" strike="noStrike">
                <a:solidFill>
                  <a:srgbClr val="000000"/>
                </a:solidFill>
                <a:latin typeface="Segoe UI"/>
                <a:ea typeface="DejaVu Sans"/>
              </a:rPr>
              <a:t>xargs -n1 -P 50 curl -s http://localhost:8080</a:t>
            </a:r>
            <a:endParaRPr b="0" lang="en-IN" sz="1500" spc="-1" strike="noStrike">
              <a:latin typeface="Arial"/>
            </a:endParaRPr>
          </a:p>
          <a:p>
            <a:pPr lvl="1" marL="6285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Segoe UI"/>
                <a:ea typeface="DejaVu Sans"/>
              </a:rPr>
              <a:t>xargs takes the input numbers (from seq) and executes the curl command for each one.</a:t>
            </a:r>
            <a:endParaRPr b="0" lang="en-IN" sz="1500" spc="-1" strike="noStrike">
              <a:latin typeface="Arial"/>
            </a:endParaRPr>
          </a:p>
          <a:p>
            <a:pPr lvl="1" marL="6285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Segoe UI"/>
                <a:ea typeface="DejaVu Sans"/>
              </a:rPr>
              <a:t>-n1</a:t>
            </a:r>
            <a:r>
              <a:rPr b="0" lang="en-US" sz="1500" spc="-1" strike="noStrike">
                <a:solidFill>
                  <a:srgbClr val="000000"/>
                </a:solidFill>
                <a:latin typeface="Segoe UI"/>
                <a:ea typeface="DejaVu Sans"/>
              </a:rPr>
              <a:t> → Processes one argument (number) at a time for each curl execution.</a:t>
            </a:r>
            <a:endParaRPr b="0" lang="en-IN" sz="1500" spc="-1" strike="noStrike">
              <a:latin typeface="Arial"/>
            </a:endParaRPr>
          </a:p>
          <a:p>
            <a:pPr lvl="1" marL="6285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Segoe UI"/>
                <a:ea typeface="DejaVu Sans"/>
              </a:rPr>
              <a:t>-P 50</a:t>
            </a:r>
            <a:r>
              <a:rPr b="0" lang="en-US" sz="1500" spc="-1" strike="noStrike">
                <a:solidFill>
                  <a:srgbClr val="000000"/>
                </a:solidFill>
                <a:latin typeface="Segoe UI"/>
                <a:ea typeface="DejaVu Sans"/>
              </a:rPr>
              <a:t> → Runs up to </a:t>
            </a:r>
            <a:r>
              <a:rPr b="1" lang="en-US" sz="1500" spc="-1" strike="noStrike">
                <a:solidFill>
                  <a:srgbClr val="000000"/>
                </a:solidFill>
                <a:latin typeface="Segoe UI"/>
                <a:ea typeface="DejaVu Sans"/>
              </a:rPr>
              <a:t>50 parallel curl processes</a:t>
            </a:r>
            <a:r>
              <a:rPr b="0" lang="en-US" sz="1500" spc="-1" strike="noStrike">
                <a:solidFill>
                  <a:srgbClr val="000000"/>
                </a:solidFill>
                <a:latin typeface="Segoe UI"/>
                <a:ea typeface="DejaVu Sans"/>
              </a:rPr>
              <a:t> at the same time.</a:t>
            </a:r>
            <a:endParaRPr b="0" lang="en-IN" sz="1500" spc="-1" strike="noStrike">
              <a:latin typeface="Arial"/>
            </a:endParaRPr>
          </a:p>
          <a:p>
            <a:pPr lvl="1" marL="6285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Segoe UI"/>
                <a:ea typeface="DejaVu Sans"/>
              </a:rPr>
              <a:t>curl -s http://localhost:8080</a:t>
            </a:r>
            <a:r>
              <a:rPr b="0" lang="en-US" sz="1500" spc="-1" strike="noStrike">
                <a:solidFill>
                  <a:srgbClr val="000000"/>
                </a:solidFill>
                <a:latin typeface="Segoe UI"/>
                <a:ea typeface="DejaVu Sans"/>
              </a:rPr>
              <a:t> → Makes a silent HTTP request to localhost:8080 (the Nginx service).</a:t>
            </a:r>
            <a:endParaRPr b="0" lang="en-IN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 startAt="4"/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Segoe UI"/>
                <a:ea typeface="DejaVu Sans"/>
              </a:rPr>
              <a:t> </a:t>
            </a:r>
            <a:r>
              <a:rPr b="1" lang="en-US" sz="1500" spc="-1" strike="noStrike">
                <a:solidFill>
                  <a:srgbClr val="000000"/>
                </a:solidFill>
                <a:latin typeface="Segoe UI"/>
                <a:ea typeface="DejaVu Sans"/>
              </a:rPr>
              <a:t>&gt; /dev/null</a:t>
            </a:r>
            <a:endParaRPr b="0" lang="en-IN" sz="1500" spc="-1" strike="noStrike">
              <a:latin typeface="Arial"/>
            </a:endParaRPr>
          </a:p>
          <a:p>
            <a:pPr lvl="1" marL="6285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Segoe UI"/>
                <a:ea typeface="DejaVu Sans"/>
              </a:rPr>
              <a:t>Redirects the output of the curl requests to /dev/null, effectively discarding it.</a:t>
            </a:r>
            <a:endParaRPr b="0" lang="en-IN" sz="1500" spc="-1" strike="noStrike">
              <a:latin typeface="Arial"/>
            </a:endParaRPr>
          </a:p>
          <a:p>
            <a:pPr lvl="1" marL="6285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Segoe UI"/>
                <a:ea typeface="DejaVu Sans"/>
              </a:rPr>
              <a:t>Prevents cluttering the terminal with HTTP responses.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Segoe UI"/>
                <a:ea typeface="DejaVu Sans"/>
              </a:rPr>
              <a:t>Purpose of the Command:</a:t>
            </a:r>
            <a:endParaRPr b="0" lang="en-IN" sz="1500" spc="-1" strike="noStrike">
              <a:latin typeface="Arial"/>
            </a:endParaRPr>
          </a:p>
          <a:p>
            <a:pPr lvl="1" marL="6285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Segoe UI"/>
                <a:ea typeface="DejaVu Sans"/>
              </a:rPr>
              <a:t>Simulates </a:t>
            </a:r>
            <a:r>
              <a:rPr b="1" lang="en-US" sz="1500" spc="-1" strike="noStrike">
                <a:solidFill>
                  <a:srgbClr val="000000"/>
                </a:solidFill>
                <a:latin typeface="Segoe UI"/>
                <a:ea typeface="DejaVu Sans"/>
              </a:rPr>
              <a:t>high concurrent traffic</a:t>
            </a:r>
            <a:r>
              <a:rPr b="0" lang="en-US" sz="1500" spc="-1" strike="noStrike">
                <a:solidFill>
                  <a:srgbClr val="000000"/>
                </a:solidFill>
                <a:latin typeface="Segoe UI"/>
                <a:ea typeface="DejaVu Sans"/>
              </a:rPr>
              <a:t> to the Nginx server at http://localhost:8080.</a:t>
            </a:r>
            <a:endParaRPr b="0" lang="en-IN" sz="1500" spc="-1" strike="noStrike">
              <a:latin typeface="Arial"/>
            </a:endParaRPr>
          </a:p>
          <a:p>
            <a:pPr lvl="1" marL="6285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Segoe UI"/>
                <a:ea typeface="DejaVu Sans"/>
              </a:rPr>
              <a:t>Generates </a:t>
            </a:r>
            <a:r>
              <a:rPr b="1" lang="en-US" sz="1500" spc="-1" strike="noStrike">
                <a:solidFill>
                  <a:srgbClr val="000000"/>
                </a:solidFill>
                <a:latin typeface="Segoe UI"/>
                <a:ea typeface="DejaVu Sans"/>
              </a:rPr>
              <a:t>100 HTTP requests</a:t>
            </a:r>
            <a:r>
              <a:rPr b="0" lang="en-US" sz="1500" spc="-1" strike="noStrike">
                <a:solidFill>
                  <a:srgbClr val="000000"/>
                </a:solidFill>
                <a:latin typeface="Segoe UI"/>
                <a:ea typeface="DejaVu Sans"/>
              </a:rPr>
              <a:t>, with </a:t>
            </a:r>
            <a:r>
              <a:rPr b="1" lang="en-US" sz="1500" spc="-1" strike="noStrike">
                <a:solidFill>
                  <a:srgbClr val="000000"/>
                </a:solidFill>
                <a:latin typeface="Segoe UI"/>
                <a:ea typeface="DejaVu Sans"/>
              </a:rPr>
              <a:t>50 requests running concurrently at any given time</a:t>
            </a:r>
            <a:r>
              <a:rPr b="0" lang="en-US" sz="1500" spc="-1" strike="noStrike">
                <a:solidFill>
                  <a:srgbClr val="000000"/>
                </a:solidFill>
                <a:latin typeface="Segoe UI"/>
                <a:ea typeface="DejaVu Sans"/>
              </a:rPr>
              <a:t>, which helps in stress testing the service.</a:t>
            </a:r>
            <a:endParaRPr b="0" lang="en-IN" sz="1500" spc="-1" strike="noStrike">
              <a:latin typeface="Arial"/>
            </a:endParaRPr>
          </a:p>
          <a:p>
            <a:pPr lvl="1" marL="628560" indent="-1706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Segoe UI"/>
                <a:ea typeface="DejaVu Sans"/>
              </a:rPr>
              <a:t>Helps observe Kubernetes </a:t>
            </a:r>
            <a:r>
              <a:rPr b="1" lang="en-US" sz="1500" spc="-1" strike="noStrike">
                <a:solidFill>
                  <a:srgbClr val="000000"/>
                </a:solidFill>
                <a:latin typeface="Segoe UI"/>
                <a:ea typeface="DejaVu Sans"/>
              </a:rPr>
              <a:t>HPA (Horizontal Pod Autoscaler)</a:t>
            </a:r>
            <a:r>
              <a:rPr b="0" lang="en-US" sz="1500" spc="-1" strike="noStrike">
                <a:solidFill>
                  <a:srgbClr val="000000"/>
                </a:solidFill>
                <a:latin typeface="Segoe UI"/>
                <a:ea typeface="DejaVu Sans"/>
              </a:rPr>
              <a:t> scaling behavior based on CPU load.</a:t>
            </a: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IN" sz="15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Segoe UI"/>
                <a:ea typeface="DejaVu Sans"/>
              </a:rPr>
              <a:t>How It Works in Load Testing:</a:t>
            </a:r>
            <a:endParaRPr b="0" lang="en-IN" sz="15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Segoe UI"/>
                <a:ea typeface="DejaVu Sans"/>
              </a:rPr>
              <a:t>The command starts with 100 requests.</a:t>
            </a:r>
            <a:endParaRPr b="0" lang="en-IN" sz="15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Segoe UI"/>
                <a:ea typeface="DejaVu Sans"/>
              </a:rPr>
              <a:t>xargs ensures 50 parallel requests are made simultaneously.</a:t>
            </a:r>
            <a:endParaRPr b="0" lang="en-IN" sz="15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Segoe UI"/>
                <a:ea typeface="DejaVu Sans"/>
              </a:rPr>
              <a:t>The load may trigger autoscaling in Kubernetes if the CPU usage crosses the threshold set in the HPA.</a:t>
            </a:r>
            <a:endParaRPr b="0" lang="en-IN" sz="1500" spc="-1" strike="noStrike">
              <a:latin typeface="Arial"/>
            </a:endParaRPr>
          </a:p>
          <a:p>
            <a:pPr lvl="1" marL="685800" indent="-22788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Segoe UI"/>
                <a:ea typeface="DejaVu Sans"/>
              </a:rPr>
              <a:t>The requests do not produce terminal output, ensuring cleaner logs.</a:t>
            </a:r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10232280" y="100440"/>
            <a:ext cx="1755000" cy="522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2"/>
          <p:cNvSpPr/>
          <p:nvPr/>
        </p:nvSpPr>
        <p:spPr>
          <a:xfrm>
            <a:off x="0" y="0"/>
            <a:ext cx="12191400" cy="8485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3"/>
          <p:cNvSpPr/>
          <p:nvPr/>
        </p:nvSpPr>
        <p:spPr>
          <a:xfrm>
            <a:off x="178560" y="100440"/>
            <a:ext cx="95680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  <a:ea typeface="DejaVu Sans"/>
              </a:rPr>
              <a:t>Q14.  HPA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368" name="Picture 1" descr=""/>
          <p:cNvPicPr/>
          <p:nvPr/>
        </p:nvPicPr>
        <p:blipFill>
          <a:blip r:embed="rId1"/>
          <a:stretch/>
        </p:blipFill>
        <p:spPr>
          <a:xfrm>
            <a:off x="178560" y="1675440"/>
            <a:ext cx="11993760" cy="347076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69" name="Line 4"/>
          <p:cNvSpPr/>
          <p:nvPr/>
        </p:nvSpPr>
        <p:spPr>
          <a:xfrm>
            <a:off x="10649520" y="1958040"/>
            <a:ext cx="766440" cy="0"/>
          </a:xfrm>
          <a:prstGeom prst="line">
            <a:avLst/>
          </a:prstGeom>
          <a:ln w="2844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22280" y="162720"/>
            <a:ext cx="10699200" cy="50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egoe UI"/>
                <a:ea typeface="Calibri"/>
              </a:rPr>
              <a:t>Q1. Installing Minikube in Ubuntu VM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5FA6A18-48D3-4822-8D8E-CC78358DBD76}" type="slidenum">
              <a:rPr b="0" lang="en" sz="1200" spc="-1" strike="noStrike">
                <a:solidFill>
                  <a:srgbClr val="b0b0b0"/>
                </a:solidFill>
                <a:latin typeface="Proxima Nova"/>
                <a:ea typeface="Proxima Nov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pic>
        <p:nvPicPr>
          <p:cNvPr id="136" name="Picture 3" descr=""/>
          <p:cNvPicPr/>
          <p:nvPr/>
        </p:nvPicPr>
        <p:blipFill>
          <a:blip r:embed="rId1"/>
          <a:stretch/>
        </p:blipFill>
        <p:spPr>
          <a:xfrm>
            <a:off x="498240" y="1259640"/>
            <a:ext cx="11213280" cy="4639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10232280" y="100440"/>
            <a:ext cx="1755000" cy="522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2"/>
          <p:cNvSpPr/>
          <p:nvPr/>
        </p:nvSpPr>
        <p:spPr>
          <a:xfrm>
            <a:off x="0" y="0"/>
            <a:ext cx="12191400" cy="8485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3"/>
          <p:cNvSpPr/>
          <p:nvPr/>
        </p:nvSpPr>
        <p:spPr>
          <a:xfrm>
            <a:off x="178560" y="100440"/>
            <a:ext cx="95680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  <a:ea typeface="DejaVu Sans"/>
              </a:rPr>
              <a:t>Q14.  HPA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373" name="Picture 1" descr=""/>
          <p:cNvPicPr/>
          <p:nvPr/>
        </p:nvPicPr>
        <p:blipFill>
          <a:blip r:embed="rId1"/>
          <a:stretch/>
        </p:blipFill>
        <p:spPr>
          <a:xfrm>
            <a:off x="304920" y="1108080"/>
            <a:ext cx="11501640" cy="428328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74" name="Line 4"/>
          <p:cNvSpPr/>
          <p:nvPr/>
        </p:nvSpPr>
        <p:spPr>
          <a:xfrm>
            <a:off x="10344600" y="1348200"/>
            <a:ext cx="766440" cy="0"/>
          </a:xfrm>
          <a:prstGeom prst="line">
            <a:avLst/>
          </a:prstGeom>
          <a:ln w="2844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10232280" y="100440"/>
            <a:ext cx="1755000" cy="522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2"/>
          <p:cNvSpPr/>
          <p:nvPr/>
        </p:nvSpPr>
        <p:spPr>
          <a:xfrm>
            <a:off x="0" y="0"/>
            <a:ext cx="12191400" cy="8485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3"/>
          <p:cNvSpPr/>
          <p:nvPr/>
        </p:nvSpPr>
        <p:spPr>
          <a:xfrm>
            <a:off x="178560" y="100440"/>
            <a:ext cx="95680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  <a:ea typeface="DejaVu Sans"/>
              </a:rPr>
              <a:t>Q14.  HPA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378" name="Picture 2" descr=""/>
          <p:cNvPicPr/>
          <p:nvPr/>
        </p:nvPicPr>
        <p:blipFill>
          <a:blip r:embed="rId1"/>
          <a:stretch/>
        </p:blipFill>
        <p:spPr>
          <a:xfrm>
            <a:off x="291600" y="1328040"/>
            <a:ext cx="11538000" cy="454716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79" name="Line 4"/>
          <p:cNvSpPr/>
          <p:nvPr/>
        </p:nvSpPr>
        <p:spPr>
          <a:xfrm>
            <a:off x="10381320" y="1837800"/>
            <a:ext cx="766800" cy="0"/>
          </a:xfrm>
          <a:prstGeom prst="line">
            <a:avLst/>
          </a:prstGeom>
          <a:ln w="2844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10232280" y="100440"/>
            <a:ext cx="1755000" cy="522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2"/>
          <p:cNvSpPr/>
          <p:nvPr/>
        </p:nvSpPr>
        <p:spPr>
          <a:xfrm>
            <a:off x="0" y="0"/>
            <a:ext cx="12191400" cy="8485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3"/>
          <p:cNvSpPr/>
          <p:nvPr/>
        </p:nvSpPr>
        <p:spPr>
          <a:xfrm>
            <a:off x="178560" y="100440"/>
            <a:ext cx="95680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  <a:ea typeface="DejaVu Sans"/>
              </a:rPr>
              <a:t>Q14.  HPA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383" name="Picture 1" descr=""/>
          <p:cNvPicPr/>
          <p:nvPr/>
        </p:nvPicPr>
        <p:blipFill>
          <a:blip r:embed="rId1"/>
          <a:stretch/>
        </p:blipFill>
        <p:spPr>
          <a:xfrm>
            <a:off x="178560" y="1271160"/>
            <a:ext cx="11766240" cy="466092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84" name="Line 4"/>
          <p:cNvSpPr/>
          <p:nvPr/>
        </p:nvSpPr>
        <p:spPr>
          <a:xfrm>
            <a:off x="10464480" y="1828800"/>
            <a:ext cx="766800" cy="0"/>
          </a:xfrm>
          <a:prstGeom prst="line">
            <a:avLst/>
          </a:prstGeom>
          <a:ln w="2844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10232280" y="100440"/>
            <a:ext cx="1755000" cy="522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2"/>
          <p:cNvSpPr/>
          <p:nvPr/>
        </p:nvSpPr>
        <p:spPr>
          <a:xfrm>
            <a:off x="0" y="0"/>
            <a:ext cx="12191400" cy="8485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7" name="CustomShape 3"/>
          <p:cNvSpPr/>
          <p:nvPr/>
        </p:nvSpPr>
        <p:spPr>
          <a:xfrm>
            <a:off x="178560" y="100440"/>
            <a:ext cx="95680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  <a:ea typeface="DejaVu Sans"/>
              </a:rPr>
              <a:t>Q14.  HPA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388" name="Picture 1" descr=""/>
          <p:cNvPicPr/>
          <p:nvPr/>
        </p:nvPicPr>
        <p:blipFill>
          <a:blip r:embed="rId1"/>
          <a:stretch/>
        </p:blipFill>
        <p:spPr>
          <a:xfrm>
            <a:off x="360000" y="1659600"/>
            <a:ext cx="11627280" cy="313704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389" name="Line 4"/>
          <p:cNvSpPr/>
          <p:nvPr/>
        </p:nvSpPr>
        <p:spPr>
          <a:xfrm>
            <a:off x="10552320" y="1944000"/>
            <a:ext cx="766800" cy="0"/>
          </a:xfrm>
          <a:prstGeom prst="line">
            <a:avLst/>
          </a:prstGeom>
          <a:ln w="2844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/>
          <p:cNvSpPr/>
          <p:nvPr/>
        </p:nvSpPr>
        <p:spPr>
          <a:xfrm>
            <a:off x="10232280" y="100440"/>
            <a:ext cx="1755000" cy="522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CustomShape 2"/>
          <p:cNvSpPr/>
          <p:nvPr/>
        </p:nvSpPr>
        <p:spPr>
          <a:xfrm>
            <a:off x="0" y="0"/>
            <a:ext cx="12191400" cy="8485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3"/>
          <p:cNvSpPr/>
          <p:nvPr/>
        </p:nvSpPr>
        <p:spPr>
          <a:xfrm>
            <a:off x="178560" y="100440"/>
            <a:ext cx="95680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  <a:ea typeface="DejaVu Sans"/>
              </a:rPr>
              <a:t>Q14.  HPA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393" name="CustomShape 4"/>
          <p:cNvSpPr/>
          <p:nvPr/>
        </p:nvSpPr>
        <p:spPr>
          <a:xfrm>
            <a:off x="5726520" y="1273320"/>
            <a:ext cx="6169320" cy="943200"/>
          </a:xfrm>
          <a:prstGeom prst="rect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Segoe UI"/>
                <a:ea typeface="DejaVu Sans"/>
              </a:rPr>
              <a:t>By default, Kubernetes HPA takes up to 5 minutes to scale down after load reduction.</a:t>
            </a:r>
            <a:endParaRPr b="0" lang="en-IN" sz="14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Segoe UI"/>
                <a:ea typeface="DejaVu Sans"/>
              </a:rPr>
              <a:t>To reduce this time, configure </a:t>
            </a:r>
            <a:r>
              <a:rPr b="1" lang="en-US" sz="1400" spc="-1" strike="noStrike">
                <a:solidFill>
                  <a:srgbClr val="000000"/>
                </a:solidFill>
                <a:latin typeface="Segoe UI"/>
                <a:ea typeface="DejaVu Sans"/>
              </a:rPr>
              <a:t>stabilizationWindowSeconds</a:t>
            </a:r>
            <a:r>
              <a:rPr b="0" lang="en-US" sz="1400" spc="-1" strike="noStrike">
                <a:solidFill>
                  <a:srgbClr val="000000"/>
                </a:solidFill>
                <a:latin typeface="Segoe UI"/>
                <a:ea typeface="DejaVu Sans"/>
              </a:rPr>
              <a:t> and scale-down policies in the HPA YAML.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94" name="CustomShape 5"/>
          <p:cNvSpPr/>
          <p:nvPr/>
        </p:nvSpPr>
        <p:spPr>
          <a:xfrm>
            <a:off x="178560" y="949680"/>
            <a:ext cx="5411880" cy="59302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apiVersion: autoscaling/v2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kind: HorizontalPodAutoscaler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metadata: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  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name: nginx-hpa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spec: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  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scaleTargetRef: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apiVersion: apps/v1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kind: Deployment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name: nginx-deployment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  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minReplicas: 2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  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maxReplicas: 10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  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metrics: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  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- type: Resource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resource: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      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name: cpu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      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target: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type: Utilization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averageUtilization: 5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  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behavior: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scaleDown: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      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stabilizationWindowSeconds: 60  # Reduce stabilization time to 1 minute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      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policies: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      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- type: Percent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value: 50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periodSeconds: 30  # Reduce pods by 50% every 30 seconds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    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scaleUp: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      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policies: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      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- type: Percent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value: 100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        </a:t>
            </a:r>
            <a:r>
              <a:rPr b="0" lang="en-IN" sz="1200" spc="-1" strike="noStrike">
                <a:solidFill>
                  <a:srgbClr val="000000"/>
                </a:solidFill>
                <a:latin typeface="Segoe UI"/>
                <a:ea typeface="DejaVu Sans"/>
              </a:rPr>
              <a:t>periodSeconds: 15  # Increase pods by 100% every 15 seconds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862344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2DD1921-50D3-4BCC-AF48-853EE7364848}" type="slidenum">
              <a:rPr b="0" lang="en" sz="1200" spc="-1" strike="noStrike">
                <a:solidFill>
                  <a:srgbClr val="ffffff"/>
                </a:solidFill>
                <a:latin typeface="Proxima Nova"/>
                <a:ea typeface="Proxima Nov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396" name="CustomShape 2"/>
          <p:cNvSpPr/>
          <p:nvPr/>
        </p:nvSpPr>
        <p:spPr>
          <a:xfrm>
            <a:off x="2388960" y="2233080"/>
            <a:ext cx="7367760" cy="23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>
            <a:noAutofit/>
          </a:bodyPr>
          <a:p>
            <a:pPr algn="ctr">
              <a:lnSpc>
                <a:spcPct val="100000"/>
              </a:lnSpc>
            </a:pPr>
            <a:r>
              <a:rPr b="1" lang="en" sz="4270" spc="-1" strike="noStrike">
                <a:solidFill>
                  <a:srgbClr val="ffffff"/>
                </a:solidFill>
                <a:latin typeface="Proxima Nova"/>
                <a:ea typeface="Proxima Nova"/>
              </a:rPr>
              <a:t>Thank You</a:t>
            </a:r>
            <a:endParaRPr b="0" lang="en-IN" sz="427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422280" y="162720"/>
            <a:ext cx="10681560" cy="50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egoe UI"/>
                <a:ea typeface="Calibri"/>
              </a:rPr>
              <a:t>Q1. Installing Minikube in Ubuntu VM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DA5194A-74A6-4C10-9723-AD8238C3ED13}" type="slidenum">
              <a:rPr b="0" lang="en" sz="1200" spc="-1" strike="noStrike">
                <a:solidFill>
                  <a:srgbClr val="b0b0b0"/>
                </a:solidFill>
                <a:latin typeface="Proxima Nova"/>
                <a:ea typeface="Proxima Nov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-214560" y="1006920"/>
            <a:ext cx="8075520" cy="41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  <a:ea typeface="Calibri"/>
              </a:rPr>
              <a:t>To enable all dashboard features run the following command: 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40" name="Picture 4" descr=""/>
          <p:cNvPicPr/>
          <p:nvPr/>
        </p:nvPicPr>
        <p:blipFill>
          <a:blip r:embed="rId1"/>
          <a:stretch/>
        </p:blipFill>
        <p:spPr>
          <a:xfrm>
            <a:off x="331200" y="1425600"/>
            <a:ext cx="11628360" cy="1062000"/>
          </a:xfrm>
          <a:prstGeom prst="rect">
            <a:avLst/>
          </a:prstGeom>
          <a:ln>
            <a:noFill/>
          </a:ln>
        </p:spPr>
      </p:pic>
      <p:sp>
        <p:nvSpPr>
          <p:cNvPr id="141" name="CustomShape 4"/>
          <p:cNvSpPr/>
          <p:nvPr/>
        </p:nvSpPr>
        <p:spPr>
          <a:xfrm>
            <a:off x="331200" y="2755800"/>
            <a:ext cx="6095160" cy="117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1" lang="en-US" sz="2000" spc="-1" strike="noStrike">
                <a:solidFill>
                  <a:srgbClr val="000000"/>
                </a:solidFill>
                <a:latin typeface="Segoe UI"/>
                <a:ea typeface="Calibri"/>
              </a:rPr>
              <a:t>Check Minikube Status:</a:t>
            </a:r>
            <a:r>
              <a:rPr b="0" lang="en-US" sz="2000" spc="-1" strike="noStrike">
                <a:solidFill>
                  <a:srgbClr val="000000"/>
                </a:solidFill>
                <a:latin typeface="Segoe UI"/>
                <a:ea typeface="Calibri"/>
              </a:rPr>
              <a:t>  You can check the status of your Minikube cluster using:</a:t>
            </a:r>
            <a:endParaRPr b="0" lang="en-IN" sz="2000" spc="-1" strike="noStrike">
              <a:latin typeface="Arial"/>
            </a:endParaRPr>
          </a:p>
          <a:p>
            <a:pPr marL="343080" indent="-34236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i="1" lang="en-US" sz="2000" spc="-1" strike="noStrike">
                <a:solidFill>
                  <a:srgbClr val="000000"/>
                </a:solidFill>
                <a:latin typeface="Segoe UI"/>
                <a:ea typeface="Calibri"/>
              </a:rPr>
              <a:t>minikube status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42" name="Picture 6" descr=""/>
          <p:cNvPicPr/>
          <p:nvPr/>
        </p:nvPicPr>
        <p:blipFill>
          <a:blip r:embed="rId2"/>
          <a:stretch/>
        </p:blipFill>
        <p:spPr>
          <a:xfrm>
            <a:off x="1266480" y="4077000"/>
            <a:ext cx="4707360" cy="2278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422280" y="162720"/>
            <a:ext cx="10690560" cy="50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egoe UI"/>
                <a:ea typeface="Calibri"/>
              </a:rPr>
              <a:t>Q1. Installing Minikube in Ubuntu VM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2DAC911-98A5-42FC-B17A-2CB04E24B62C}" type="slidenum">
              <a:rPr b="0" lang="en" sz="1200" spc="-1" strike="noStrike">
                <a:solidFill>
                  <a:srgbClr val="b0b0b0"/>
                </a:solidFill>
                <a:latin typeface="Proxima Nova"/>
                <a:ea typeface="Proxima Nov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225720" y="1099080"/>
            <a:ext cx="11713680" cy="117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1" lang="en-US" sz="2000" spc="-1" strike="noStrike">
                <a:solidFill>
                  <a:srgbClr val="000000"/>
                </a:solidFill>
                <a:latin typeface="Segoe UI"/>
                <a:ea typeface="Calibri"/>
              </a:rPr>
              <a:t>Interact with Minikube:</a:t>
            </a:r>
            <a:r>
              <a:rPr b="0" lang="en-US" sz="2000" spc="-1" strike="noStrike">
                <a:solidFill>
                  <a:srgbClr val="000000"/>
                </a:solidFill>
                <a:latin typeface="Segoe UI"/>
                <a:ea typeface="Calibri"/>
              </a:rPr>
              <a:t>  You can now use `kubectl` commands to interact with your Minikube cluster from within the Ubuntu virtual machine. For example, you can run:</a:t>
            </a:r>
            <a:endParaRPr b="0" lang="en-IN" sz="2000" spc="-1" strike="noStrike">
              <a:latin typeface="Arial"/>
            </a:endParaRPr>
          </a:p>
          <a:p>
            <a:pPr marL="343080" indent="-34236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i="1" lang="en-US" sz="2000" spc="-1" strike="noStrike">
                <a:solidFill>
                  <a:srgbClr val="000000"/>
                </a:solidFill>
                <a:latin typeface="Segoe UI"/>
                <a:ea typeface="Calibri"/>
              </a:rPr>
              <a:t>kubectl get pods --all-namespaces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46" name="Picture 4" descr=""/>
          <p:cNvPicPr/>
          <p:nvPr/>
        </p:nvPicPr>
        <p:blipFill>
          <a:blip r:embed="rId1"/>
          <a:stretch/>
        </p:blipFill>
        <p:spPr>
          <a:xfrm>
            <a:off x="587160" y="2460240"/>
            <a:ext cx="10067040" cy="2356200"/>
          </a:xfrm>
          <a:prstGeom prst="rect">
            <a:avLst/>
          </a:prstGeom>
          <a:ln>
            <a:noFill/>
          </a:ln>
        </p:spPr>
      </p:pic>
      <p:sp>
        <p:nvSpPr>
          <p:cNvPr id="147" name="CustomShape 4"/>
          <p:cNvSpPr/>
          <p:nvPr/>
        </p:nvSpPr>
        <p:spPr>
          <a:xfrm>
            <a:off x="225720" y="4960800"/>
            <a:ext cx="11634480" cy="117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1" lang="en-US" sz="2000" spc="-1" strike="noStrike">
                <a:solidFill>
                  <a:srgbClr val="000000"/>
                </a:solidFill>
                <a:latin typeface="Segoe UI"/>
                <a:ea typeface="Calibri"/>
              </a:rPr>
              <a:t>Access Kubernetes Dashboard:</a:t>
            </a:r>
            <a:r>
              <a:rPr b="0" lang="en-US" sz="2000" spc="-1" strike="noStrike">
                <a:solidFill>
                  <a:srgbClr val="000000"/>
                </a:solidFill>
                <a:latin typeface="Segoe UI"/>
                <a:ea typeface="Calibri"/>
              </a:rPr>
              <a:t> To access the Kubernetes dashboard, you can use the following command:</a:t>
            </a:r>
            <a:endParaRPr b="0" lang="en-IN" sz="2000" spc="-1" strike="noStrike">
              <a:latin typeface="Arial"/>
            </a:endParaRPr>
          </a:p>
          <a:p>
            <a:pPr marL="343080" indent="-34236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i="1" lang="en-US" sz="2000" spc="-1" strike="noStrike">
                <a:solidFill>
                  <a:srgbClr val="000000"/>
                </a:solidFill>
                <a:latin typeface="Segoe UI"/>
                <a:ea typeface="Calibri"/>
              </a:rPr>
              <a:t>minikube dashboard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22280" y="162720"/>
            <a:ext cx="10716840" cy="50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egoe UI"/>
                <a:ea typeface="Calibri"/>
              </a:rPr>
              <a:t>Q1. Installing Minikube in Ubuntu VM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B41CE4C-F0E3-4326-B2B1-DD5FBB1FA28D}" type="slidenum">
              <a:rPr b="0" lang="en" sz="1200" spc="-1" strike="noStrike">
                <a:solidFill>
                  <a:srgbClr val="b0b0b0"/>
                </a:solidFill>
                <a:latin typeface="Proxima Nova"/>
                <a:ea typeface="Proxima Nov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pic>
        <p:nvPicPr>
          <p:cNvPr id="150" name="Picture 3" descr=""/>
          <p:cNvPicPr/>
          <p:nvPr/>
        </p:nvPicPr>
        <p:blipFill>
          <a:blip r:embed="rId1"/>
          <a:stretch/>
        </p:blipFill>
        <p:spPr>
          <a:xfrm>
            <a:off x="328320" y="929520"/>
            <a:ext cx="8713080" cy="1232640"/>
          </a:xfrm>
          <a:prstGeom prst="rect">
            <a:avLst/>
          </a:prstGeom>
          <a:ln>
            <a:noFill/>
          </a:ln>
        </p:spPr>
      </p:pic>
      <p:sp>
        <p:nvSpPr>
          <p:cNvPr id="151" name="CustomShape 3"/>
          <p:cNvSpPr/>
          <p:nvPr/>
        </p:nvSpPr>
        <p:spPr>
          <a:xfrm>
            <a:off x="-288360" y="2162880"/>
            <a:ext cx="9663480" cy="41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  <a:ea typeface="Calibri"/>
              </a:rPr>
              <a:t>It will open your default browser automatically and display the dashboard: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52" name="Picture 5" descr=""/>
          <p:cNvPicPr/>
          <p:nvPr/>
        </p:nvPicPr>
        <p:blipFill>
          <a:blip r:embed="rId2"/>
          <a:stretch/>
        </p:blipFill>
        <p:spPr>
          <a:xfrm>
            <a:off x="382320" y="2750400"/>
            <a:ext cx="8605080" cy="397044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422280" y="162720"/>
            <a:ext cx="10734480" cy="509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ffffff"/>
                </a:solidFill>
                <a:latin typeface="Segoe UI"/>
                <a:ea typeface="Calibri"/>
              </a:rPr>
              <a:t>Q1. Installing Minikube in Ubuntu VM 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BCD7AF1-AF71-4E28-A48E-438FADCDE9E6}" type="slidenum">
              <a:rPr b="0" lang="en" sz="1200" spc="-1" strike="noStrike">
                <a:solidFill>
                  <a:srgbClr val="b0b0b0"/>
                </a:solidFill>
                <a:latin typeface="Proxima Nova"/>
                <a:ea typeface="Proxima Nova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  <p:pic>
        <p:nvPicPr>
          <p:cNvPr id="155" name="Picture 3" descr=""/>
          <p:cNvPicPr/>
          <p:nvPr/>
        </p:nvPicPr>
        <p:blipFill>
          <a:blip r:embed="rId1"/>
          <a:stretch/>
        </p:blipFill>
        <p:spPr>
          <a:xfrm>
            <a:off x="422280" y="1028880"/>
            <a:ext cx="7129800" cy="3285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56" name="CustomShape 3"/>
          <p:cNvSpPr/>
          <p:nvPr/>
        </p:nvSpPr>
        <p:spPr>
          <a:xfrm>
            <a:off x="348840" y="4461840"/>
            <a:ext cx="11441160" cy="84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Segoe UI"/>
                <a:ea typeface="Calibri"/>
              </a:rPr>
              <a:t>Stop Minikube:  When you're done working with Minikube, you can stop the cluster:</a:t>
            </a:r>
            <a:endParaRPr b="0" lang="en-IN" sz="2000" spc="-1" strike="noStrike">
              <a:latin typeface="Arial"/>
            </a:endParaRPr>
          </a:p>
          <a:p>
            <a:pPr marL="343080" indent="-34236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i="1" lang="en-US" sz="2000" spc="-1" strike="noStrike">
                <a:solidFill>
                  <a:srgbClr val="000000"/>
                </a:solidFill>
                <a:latin typeface="Segoe UI"/>
                <a:ea typeface="Calibri"/>
              </a:rPr>
              <a:t>minikube stop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57" name="Picture 5" descr=""/>
          <p:cNvPicPr/>
          <p:nvPr/>
        </p:nvPicPr>
        <p:blipFill>
          <a:blip r:embed="rId2"/>
          <a:stretch/>
        </p:blipFill>
        <p:spPr>
          <a:xfrm>
            <a:off x="735480" y="5315400"/>
            <a:ext cx="5839920" cy="1389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10232280" y="100440"/>
            <a:ext cx="1755000" cy="522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"/>
          <p:cNvSpPr/>
          <p:nvPr/>
        </p:nvSpPr>
        <p:spPr>
          <a:xfrm>
            <a:off x="0" y="0"/>
            <a:ext cx="12191400" cy="8485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3"/>
          <p:cNvSpPr/>
          <p:nvPr/>
        </p:nvSpPr>
        <p:spPr>
          <a:xfrm>
            <a:off x="178560" y="100440"/>
            <a:ext cx="9568080" cy="57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ffffff"/>
                </a:solidFill>
                <a:latin typeface="Segoe UI"/>
                <a:ea typeface="DejaVu Sans"/>
              </a:rPr>
              <a:t>Q2. Namespace Management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61" name="Picture 8" descr=""/>
          <p:cNvPicPr/>
          <p:nvPr/>
        </p:nvPicPr>
        <p:blipFill>
          <a:blip r:embed="rId1"/>
          <a:stretch/>
        </p:blipFill>
        <p:spPr>
          <a:xfrm>
            <a:off x="178560" y="949680"/>
            <a:ext cx="7719120" cy="585180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62" name="Picture 7" descr=""/>
          <p:cNvPicPr/>
          <p:nvPr/>
        </p:nvPicPr>
        <p:blipFill>
          <a:blip r:embed="rId2"/>
          <a:stretch/>
        </p:blipFill>
        <p:spPr>
          <a:xfrm>
            <a:off x="6893640" y="1643400"/>
            <a:ext cx="5173560" cy="153864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63" name="CustomShape 4"/>
          <p:cNvSpPr/>
          <p:nvPr/>
        </p:nvSpPr>
        <p:spPr>
          <a:xfrm>
            <a:off x="10132200" y="2132640"/>
            <a:ext cx="359640" cy="3502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4" name="CustomShape 5"/>
          <p:cNvSpPr/>
          <p:nvPr/>
        </p:nvSpPr>
        <p:spPr>
          <a:xfrm>
            <a:off x="7061040" y="1203480"/>
            <a:ext cx="359640" cy="3502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5" name="CustomShape 6"/>
          <p:cNvSpPr/>
          <p:nvPr/>
        </p:nvSpPr>
        <p:spPr>
          <a:xfrm>
            <a:off x="4630320" y="1661040"/>
            <a:ext cx="359640" cy="3502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6" name="CustomShape 7"/>
          <p:cNvSpPr/>
          <p:nvPr/>
        </p:nvSpPr>
        <p:spPr>
          <a:xfrm>
            <a:off x="6881040" y="4104000"/>
            <a:ext cx="359640" cy="35028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44796</TotalTime>
  <Application>LibreOffice/6.4.7.2$Linux_X86_64 LibreOffice_project/40$Build-2</Application>
  <Words>3282</Words>
  <Paragraphs>659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2021-12-25T10:19:30Z</dcterms:created>
  <dc:creator>Thangaraj</dc:creator>
  <dc:description/>
  <dc:language>en-IN</dc:language>
  <cp:lastModifiedBy/>
  <dcterms:modified xsi:type="dcterms:W3CDTF">2025-04-10T11:13:54Z</dcterms:modified>
  <cp:revision>335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39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45</vt:i4>
  </property>
</Properties>
</file>