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32" r:id="rId6"/>
    <p:sldId id="307" r:id="rId7"/>
    <p:sldId id="304" r:id="rId8"/>
    <p:sldId id="281" r:id="rId9"/>
    <p:sldId id="348" r:id="rId10"/>
    <p:sldId id="334" r:id="rId11"/>
    <p:sldId id="339" r:id="rId12"/>
    <p:sldId id="349" r:id="rId13"/>
    <p:sldId id="347" r:id="rId14"/>
    <p:sldId id="335" r:id="rId15"/>
    <p:sldId id="341" r:id="rId16"/>
    <p:sldId id="352" r:id="rId17"/>
    <p:sldId id="353" r:id="rId18"/>
    <p:sldId id="351" r:id="rId19"/>
    <p:sldId id="342" r:id="rId20"/>
    <p:sldId id="336" r:id="rId21"/>
    <p:sldId id="324" r:id="rId22"/>
    <p:sldId id="337" r:id="rId23"/>
    <p:sldId id="355"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5389" autoAdjust="0"/>
  </p:normalViewPr>
  <p:slideViewPr>
    <p:cSldViewPr snapToGrid="0" snapToObjects="1">
      <p:cViewPr varScale="1">
        <p:scale>
          <a:sx n="102" d="100"/>
          <a:sy n="102" d="100"/>
        </p:scale>
        <p:origin x="342" y="9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421218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99926"/>
            <a:ext cx="6392421" cy="3831221"/>
          </a:xfrm>
        </p:spPr>
        <p:txBody>
          <a:bodyPr anchor="ctr"/>
          <a:lstStyle/>
          <a:p>
            <a:r>
              <a:rPr lang="en-US" sz="4000" dirty="0">
                <a:latin typeface="Bahnschrift" panose="020B0502040204020203" pitchFamily="34" charset="0"/>
              </a:rPr>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78171" y="3044279"/>
            <a:ext cx="3914946" cy="1200329"/>
          </a:xfrm>
          <a:prstGeom prst="rect">
            <a:avLst/>
          </a:prstGeom>
          <a:noFill/>
        </p:spPr>
        <p:txBody>
          <a:bodyPr wrap="square" rtlCol="0">
            <a:spAutoFit/>
          </a:bodyPr>
          <a:lstStyle/>
          <a:p>
            <a:r>
              <a:rPr lang="en-US" altLang="zh-CN" i="0" dirty="0">
                <a:solidFill>
                  <a:srgbClr val="1F2328"/>
                </a:solidFill>
                <a:effectLst/>
                <a:highlight>
                  <a:srgbClr val="FFFFFF"/>
                </a:highlight>
                <a:latin typeface="Bahnschrift" panose="020B0502040204020203" pitchFamily="34" charset="0"/>
              </a:rPr>
              <a:t>                   Zahra </a:t>
            </a:r>
            <a:r>
              <a:rPr lang="en-US" altLang="zh-CN" i="0" dirty="0" err="1">
                <a:solidFill>
                  <a:srgbClr val="1F2328"/>
                </a:solidFill>
                <a:effectLst/>
                <a:highlight>
                  <a:srgbClr val="FFFFFF"/>
                </a:highlight>
                <a:latin typeface="Bahnschrift" panose="020B0502040204020203" pitchFamily="34" charset="0"/>
              </a:rPr>
              <a:t>Razook</a:t>
            </a:r>
            <a:endParaRPr lang="en-US" altLang="zh-CN" i="0" dirty="0">
              <a:solidFill>
                <a:srgbClr val="1F2328"/>
              </a:solidFill>
              <a:effectLst/>
              <a:highlight>
                <a:srgbClr val="FFFFFF"/>
              </a:highlight>
              <a:latin typeface="Bahnschrift" panose="020B0502040204020203" pitchFamily="34" charset="0"/>
            </a:endParaRP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Mary (</a:t>
            </a:r>
            <a:r>
              <a:rPr lang="en-US" altLang="zh-CN" i="0" dirty="0" err="1">
                <a:solidFill>
                  <a:srgbClr val="1F2328"/>
                </a:solidFill>
                <a:effectLst/>
                <a:highlight>
                  <a:srgbClr val="FFFFFF"/>
                </a:highlight>
                <a:latin typeface="Bahnschrift" panose="020B0502040204020203" pitchFamily="34" charset="0"/>
              </a:rPr>
              <a:t>Jiahui</a:t>
            </a:r>
            <a:r>
              <a:rPr lang="en-US" altLang="zh-CN" i="0" dirty="0">
                <a:solidFill>
                  <a:srgbClr val="1F2328"/>
                </a:solidFill>
                <a:effectLst/>
                <a:highlight>
                  <a:srgbClr val="FFFFFF"/>
                </a:highlight>
                <a:latin typeface="Bahnschrift" panose="020B0502040204020203" pitchFamily="34" charset="0"/>
              </a:rPr>
              <a:t>) Du </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Isa Huseni</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Greg </a:t>
            </a:r>
            <a:r>
              <a:rPr lang="en-US" altLang="zh-CN" i="0" dirty="0" err="1">
                <a:solidFill>
                  <a:srgbClr val="1F2328"/>
                </a:solidFill>
                <a:effectLst/>
                <a:highlight>
                  <a:srgbClr val="FFFFFF"/>
                </a:highlight>
                <a:latin typeface="Bahnschrift" panose="020B0502040204020203" pitchFamily="34" charset="0"/>
              </a:rPr>
              <a:t>Presneill</a:t>
            </a:r>
            <a:endParaRPr lang="en-AU" dirty="0">
              <a:latin typeface="Bahnschrift" panose="020B0502040204020203" pitchFamily="34" charset="0"/>
            </a:endParaRP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88D8-DF29-592B-6EB5-629D15688F8A}"/>
              </a:ext>
            </a:extLst>
          </p:cNvPr>
          <p:cNvSpPr>
            <a:spLocks noGrp="1"/>
          </p:cNvSpPr>
          <p:nvPr>
            <p:ph type="title"/>
          </p:nvPr>
        </p:nvSpPr>
        <p:spPr>
          <a:xfrm>
            <a:off x="1317764" y="777670"/>
            <a:ext cx="9879437" cy="980844"/>
          </a:xfrm>
        </p:spPr>
        <p:txBody>
          <a:bodyPr/>
          <a:lstStyle/>
          <a:p>
            <a:r>
              <a:rPr lang="en-US" altLang="zh-CN" dirty="0">
                <a:latin typeface="Bahnschrift" panose="020B0502040204020203" pitchFamily="34" charset="0"/>
              </a:rPr>
              <a:t>Exploratory Data analysis</a:t>
            </a:r>
            <a:endParaRPr lang="zh-CN" altLang="en-US" dirty="0">
              <a:latin typeface="Bahnschrift" panose="020B0502040204020203" pitchFamily="34" charset="0"/>
            </a:endParaRPr>
          </a:p>
        </p:txBody>
      </p:sp>
      <p:sp>
        <p:nvSpPr>
          <p:cNvPr id="3" name="Text Placeholder 2">
            <a:extLst>
              <a:ext uri="{FF2B5EF4-FFF2-40B4-BE49-F238E27FC236}">
                <a16:creationId xmlns:a16="http://schemas.microsoft.com/office/drawing/2014/main" id="{AE593FB7-D231-9008-C9DF-1113BB8E0059}"/>
              </a:ext>
            </a:extLst>
          </p:cNvPr>
          <p:cNvSpPr>
            <a:spLocks noGrp="1"/>
          </p:cNvSpPr>
          <p:nvPr>
            <p:ph type="body" sz="quarter" idx="13"/>
          </p:nvPr>
        </p:nvSpPr>
        <p:spPr>
          <a:xfrm>
            <a:off x="1317764" y="2343708"/>
            <a:ext cx="3447105" cy="3148603"/>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graph illustrates the seasonal trend, depicting the variations in Uber rides relative to the average temperature over the period in the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It shows that Uber usage is higher during the summer months.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April is the month with the lowest number of Uber rides. </a:t>
            </a:r>
            <a:endParaRPr lang="zh-CN" altLang="en-US" dirty="0">
              <a:solidFill>
                <a:schemeClr val="tx1"/>
              </a:solidFill>
              <a:latin typeface="Bahnschrift" panose="020B0502040204020203" pitchFamily="34" charset="0"/>
            </a:endParaRPr>
          </a:p>
        </p:txBody>
      </p:sp>
      <p:sp>
        <p:nvSpPr>
          <p:cNvPr id="5" name="Slide Number Placeholder 4">
            <a:extLst>
              <a:ext uri="{FF2B5EF4-FFF2-40B4-BE49-F238E27FC236}">
                <a16:creationId xmlns:a16="http://schemas.microsoft.com/office/drawing/2014/main" id="{5575F885-B586-8FB3-0F76-FD8E14A561BC}"/>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026" name="Picture 2">
            <a:extLst>
              <a:ext uri="{FF2B5EF4-FFF2-40B4-BE49-F238E27FC236}">
                <a16:creationId xmlns:a16="http://schemas.microsoft.com/office/drawing/2014/main" id="{40223EE2-0091-4C71-116B-0B7F9F16E2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080789" y="2441305"/>
            <a:ext cx="6345237" cy="314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99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23872" y="544300"/>
            <a:ext cx="10749775" cy="830997"/>
          </a:xfrm>
          <a:prstGeom prst="rect">
            <a:avLst/>
          </a:prstGeom>
          <a:noFill/>
        </p:spPr>
        <p:txBody>
          <a:bodyPr wrap="square" rtlCol="0">
            <a:spAutoFit/>
          </a:bodyPr>
          <a:lstStyle/>
          <a:p>
            <a:r>
              <a:rPr lang="en-AU" sz="2400" b="1" dirty="0">
                <a:solidFill>
                  <a:srgbClr val="202C8F"/>
                </a:solidFill>
                <a:latin typeface="Bahnschrift" panose="020B0502040204020203" pitchFamily="34" charset="0"/>
              </a:rPr>
              <a:t>Correlation</a:t>
            </a:r>
            <a:r>
              <a:rPr lang="en-AU" sz="2400" b="1" i="0" u="none" strike="noStrike" dirty="0">
                <a:solidFill>
                  <a:srgbClr val="202C8F"/>
                </a:solidFill>
                <a:effectLst/>
                <a:latin typeface="Bahnschrift" panose="020B0502040204020203" pitchFamily="34" charset="0"/>
              </a:rPr>
              <a:t>-Based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orrelation between Temperature and Ride counts, and Precipitation (Rain + Snow) and Ride counts</a:t>
            </a:r>
            <a:endParaRPr lang="en-US" sz="2400" dirty="0">
              <a:solidFill>
                <a:srgbClr val="202C8F"/>
              </a:solidFill>
              <a:latin typeface="Bahnschrift" panose="020B0502040204020203" pitchFamily="34" charset="0"/>
            </a:endParaRPr>
          </a:p>
        </p:txBody>
      </p:sp>
      <p:sp>
        <p:nvSpPr>
          <p:cNvPr id="13" name="TextBox 12">
            <a:extLst>
              <a:ext uri="{FF2B5EF4-FFF2-40B4-BE49-F238E27FC236}">
                <a16:creationId xmlns:a16="http://schemas.microsoft.com/office/drawing/2014/main" id="{BFEB542D-D41B-D2C7-5168-CA51D1DEA876}"/>
              </a:ext>
            </a:extLst>
          </p:cNvPr>
          <p:cNvSpPr txBox="1"/>
          <p:nvPr/>
        </p:nvSpPr>
        <p:spPr>
          <a:xfrm>
            <a:off x="6612874" y="4304093"/>
            <a:ext cx="3032310" cy="276999"/>
          </a:xfrm>
          <a:prstGeom prst="rect">
            <a:avLst/>
          </a:prstGeom>
          <a:noFill/>
        </p:spPr>
        <p:txBody>
          <a:bodyPr wrap="square">
            <a:spAutoFit/>
          </a:bodyPr>
          <a:lstStyle/>
          <a:p>
            <a:r>
              <a:rPr lang="en-GB" sz="1200" dirty="0">
                <a:solidFill>
                  <a:schemeClr val="tx1">
                    <a:lumMod val="50000"/>
                    <a:lumOff val="50000"/>
                  </a:schemeClr>
                </a:solidFill>
                <a:latin typeface="Bahnschrift" panose="020B0502040204020203" pitchFamily="34" charset="0"/>
              </a:rPr>
              <a:t>The r^2-value is:  0.029059</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1754639" y="4387881"/>
            <a:ext cx="3032310" cy="276999"/>
          </a:xfrm>
          <a:prstGeom prst="rect">
            <a:avLst/>
          </a:prstGeom>
          <a:noFill/>
        </p:spPr>
        <p:txBody>
          <a:bodyPr wrap="square">
            <a:spAutoFit/>
          </a:bodyPr>
          <a:lstStyle/>
          <a:p>
            <a:r>
              <a:rPr lang="en-GB" sz="1200" dirty="0">
                <a:solidFill>
                  <a:schemeClr val="tx1">
                    <a:lumMod val="50000"/>
                    <a:lumOff val="50000"/>
                  </a:schemeClr>
                </a:solidFill>
                <a:latin typeface="Bahnschrift" panose="020B0502040204020203" pitchFamily="34" charset="0"/>
              </a:rPr>
              <a:t>The r^2-value is:  0.068423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828028"/>
            <a:ext cx="11180349" cy="1200329"/>
          </a:xfrm>
          <a:prstGeom prst="rect">
            <a:avLst/>
          </a:prstGeom>
          <a:noFill/>
        </p:spPr>
        <p:txBody>
          <a:bodyPr wrap="square">
            <a:spAutoFit/>
          </a:bodyPr>
          <a:lstStyle/>
          <a:p>
            <a:pPr algn="l"/>
            <a:r>
              <a:rPr lang="en-AU" b="0" i="0" u="none" strike="noStrike" dirty="0">
                <a:solidFill>
                  <a:srgbClr val="000000"/>
                </a:solidFill>
                <a:effectLst/>
                <a:latin typeface="Bahnschrift" panose="020B0502040204020203" pitchFamily="34" charset="0"/>
              </a:rPr>
              <a:t>Temperature pattern: </a:t>
            </a:r>
            <a:r>
              <a:rPr lang="en-AU" dirty="0">
                <a:solidFill>
                  <a:srgbClr val="000000"/>
                </a:solidFill>
                <a:latin typeface="Bahnschrift" panose="020B0502040204020203" pitchFamily="34" charset="0"/>
              </a:rPr>
              <a:t>suggests</a:t>
            </a:r>
            <a:r>
              <a:rPr lang="en-AU" b="0" i="0" u="none" strike="noStrike" dirty="0">
                <a:solidFill>
                  <a:srgbClr val="000000"/>
                </a:solidFill>
                <a:effectLst/>
                <a:latin typeface="Bahnschrift" panose="020B0502040204020203" pitchFamily="34" charset="0"/>
              </a:rPr>
              <a:t> a positive correlation between temperature and ride counts. R-squared value suggests a very weak linear relationship between temperature and ride counts.</a:t>
            </a:r>
          </a:p>
          <a:p>
            <a:pPr algn="l"/>
            <a:endParaRPr lang="en-AU" b="0" i="0" u="none" strike="noStrike" dirty="0">
              <a:solidFill>
                <a:srgbClr val="000000"/>
              </a:solidFill>
              <a:effectLst/>
              <a:latin typeface="Bahnschrift" panose="020B0502040204020203" pitchFamily="34" charset="0"/>
            </a:endParaRPr>
          </a:p>
          <a:p>
            <a:pPr algn="l"/>
            <a:r>
              <a:rPr lang="en-AU" b="0" i="0" u="none" strike="noStrike" dirty="0">
                <a:solidFill>
                  <a:srgbClr val="000000"/>
                </a:solidFill>
                <a:effectLst/>
                <a:latin typeface="Bahnschrift" panose="020B0502040204020203" pitchFamily="34" charset="0"/>
              </a:rPr>
              <a:t>Precipitation pattern: indicates no linear correlation between rain &amp; snow and ride counts</a:t>
            </a:r>
            <a:r>
              <a:rPr lang="en-AU" sz="1600" b="0" i="0" u="none" strike="noStrike" dirty="0">
                <a:solidFill>
                  <a:srgbClr val="000000"/>
                </a:solidFill>
                <a:effectLst/>
                <a:latin typeface="Helvetica Neue" panose="02000503000000020004" pitchFamily="2" charset="0"/>
              </a:rPr>
              <a:t> </a:t>
            </a:r>
          </a:p>
        </p:txBody>
      </p:sp>
      <p:pic>
        <p:nvPicPr>
          <p:cNvPr id="2" name="Picture 2">
            <a:extLst>
              <a:ext uri="{FF2B5EF4-FFF2-40B4-BE49-F238E27FC236}">
                <a16:creationId xmlns:a16="http://schemas.microsoft.com/office/drawing/2014/main" id="{71F4AE3B-43DD-7110-30BC-636ED8724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437" y="1538445"/>
            <a:ext cx="3549184" cy="272967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4AD7B3D4-D3BE-9588-CAC1-A3EE0B52A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682" y="1538445"/>
            <a:ext cx="3388225" cy="276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82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37782" y="792778"/>
            <a:ext cx="10749775" cy="461665"/>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Frequency-Based Analysis: </a:t>
            </a:r>
            <a:r>
              <a:rPr lang="en-AU" sz="2400" dirty="0">
                <a:solidFill>
                  <a:srgbClr val="202C8F"/>
                </a:solidFill>
                <a:highlight>
                  <a:srgbClr val="FFFFFF"/>
                </a:highlight>
                <a:latin typeface="Bahnschrift" panose="020B0502040204020203" pitchFamily="34" charset="0"/>
              </a:rPr>
              <a:t>Comparison</a:t>
            </a:r>
            <a:r>
              <a:rPr lang="en-AU" sz="2400" b="0" i="0" u="none" strike="noStrike" dirty="0">
                <a:solidFill>
                  <a:srgbClr val="202C8F"/>
                </a:solidFill>
                <a:effectLst/>
                <a:highlight>
                  <a:srgbClr val="FFFFFF"/>
                </a:highlight>
                <a:latin typeface="Bahnschrift" panose="020B0502040204020203" pitchFamily="34" charset="0"/>
              </a:rPr>
              <a:t> between Temperature &amp; Ride counts</a:t>
            </a:r>
            <a:endParaRPr lang="en-US" sz="2400" dirty="0">
              <a:solidFill>
                <a:srgbClr val="202C8F"/>
              </a:solidFill>
              <a:latin typeface="Bahnschrift" panose="020B0502040204020203" pitchFamily="34" charset="0"/>
            </a:endParaRPr>
          </a:p>
        </p:txBody>
      </p:sp>
      <p:pic>
        <p:nvPicPr>
          <p:cNvPr id="3" name="Picture 2">
            <a:extLst>
              <a:ext uri="{FF2B5EF4-FFF2-40B4-BE49-F238E27FC236}">
                <a16:creationId xmlns:a16="http://schemas.microsoft.com/office/drawing/2014/main" id="{30933413-CFEF-AFFC-5EDE-FA0FD3218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50" y="2232738"/>
            <a:ext cx="4458763" cy="3117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D374DDC-C4A1-A821-0D65-C2539BD32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83" y="2963173"/>
            <a:ext cx="2452688" cy="18518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56EF2CC-1632-6A66-1CE7-A50229C60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5559" y="2963174"/>
            <a:ext cx="2394398" cy="18518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D984E3-F34E-8EC1-11B6-087830265AAD}"/>
              </a:ext>
            </a:extLst>
          </p:cNvPr>
          <p:cNvSpPr txBox="1"/>
          <p:nvPr/>
        </p:nvSpPr>
        <p:spPr>
          <a:xfrm>
            <a:off x="6818006"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6" name="TextBox 5">
            <a:extLst>
              <a:ext uri="{FF2B5EF4-FFF2-40B4-BE49-F238E27FC236}">
                <a16:creationId xmlns:a16="http://schemas.microsoft.com/office/drawing/2014/main" id="{8675706D-EF26-74A5-5173-BE2A8D03723D}"/>
              </a:ext>
            </a:extLst>
          </p:cNvPr>
          <p:cNvSpPr txBox="1"/>
          <p:nvPr/>
        </p:nvSpPr>
        <p:spPr>
          <a:xfrm>
            <a:off x="9782663"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7" name="TextBox 6">
            <a:extLst>
              <a:ext uri="{FF2B5EF4-FFF2-40B4-BE49-F238E27FC236}">
                <a16:creationId xmlns:a16="http://schemas.microsoft.com/office/drawing/2014/main" id="{5081759C-F7A0-E577-6EBB-E61A6A841C74}"/>
              </a:ext>
            </a:extLst>
          </p:cNvPr>
          <p:cNvSpPr txBox="1"/>
          <p:nvPr/>
        </p:nvSpPr>
        <p:spPr>
          <a:xfrm rot="16200000">
            <a:off x="5550741" y="3773679"/>
            <a:ext cx="726141" cy="230832"/>
          </a:xfrm>
          <a:prstGeom prst="rect">
            <a:avLst/>
          </a:prstGeom>
          <a:noFill/>
        </p:spPr>
        <p:txBody>
          <a:bodyPr wrap="square" rtlCol="0">
            <a:spAutoFit/>
          </a:bodyPr>
          <a:lstStyle/>
          <a:p>
            <a:r>
              <a:rPr lang="en-AU" sz="900" dirty="0">
                <a:latin typeface="Bahnschrift" panose="020B0502040204020203" pitchFamily="34" charset="0"/>
              </a:rPr>
              <a:t>Frequency</a:t>
            </a:r>
          </a:p>
        </p:txBody>
      </p:sp>
      <p:sp>
        <p:nvSpPr>
          <p:cNvPr id="9" name="TextBox 8">
            <a:extLst>
              <a:ext uri="{FF2B5EF4-FFF2-40B4-BE49-F238E27FC236}">
                <a16:creationId xmlns:a16="http://schemas.microsoft.com/office/drawing/2014/main" id="{4219D08A-94E0-4491-AE09-978B65F39B27}"/>
              </a:ext>
            </a:extLst>
          </p:cNvPr>
          <p:cNvSpPr txBox="1"/>
          <p:nvPr/>
        </p:nvSpPr>
        <p:spPr>
          <a:xfrm>
            <a:off x="625005" y="1464559"/>
            <a:ext cx="11218128" cy="584775"/>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counts across different temperature bands.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counts varies significantly across in colder or warmer weather.</a:t>
            </a:r>
            <a:endParaRPr lang="en-US" sz="1600" dirty="0">
              <a:latin typeface="Bahnschrift" panose="020B0502040204020203" pitchFamily="34" charset="0"/>
            </a:endParaRPr>
          </a:p>
        </p:txBody>
      </p:sp>
      <p:sp>
        <p:nvSpPr>
          <p:cNvPr id="10" name="TextBox 9">
            <a:extLst>
              <a:ext uri="{FF2B5EF4-FFF2-40B4-BE49-F238E27FC236}">
                <a16:creationId xmlns:a16="http://schemas.microsoft.com/office/drawing/2014/main" id="{F88D112F-7515-EC71-EE1F-F5004F5B8F07}"/>
              </a:ext>
            </a:extLst>
          </p:cNvPr>
          <p:cNvSpPr txBox="1"/>
          <p:nvPr/>
        </p:nvSpPr>
        <p:spPr>
          <a:xfrm>
            <a:off x="3871534" y="5328148"/>
            <a:ext cx="7621937" cy="830997"/>
          </a:xfrm>
          <a:prstGeom prst="rect">
            <a:avLst/>
          </a:prstGeom>
          <a:noFill/>
        </p:spPr>
        <p:txBody>
          <a:bodyPr wrap="square" rtlCol="0">
            <a:spAutoFit/>
          </a:bodyPr>
          <a:lstStyle/>
          <a:p>
            <a:r>
              <a:rPr lang="en-AU" sz="1600" dirty="0">
                <a:solidFill>
                  <a:srgbClr val="000000"/>
                </a:solidFill>
                <a:latin typeface="Bahnschrift" panose="020B0502040204020203" pitchFamily="34" charset="0"/>
              </a:rPr>
              <a:t>We had planned to use an ANOVA test to decide if mean trip counts during cold or warm weather were significantly different from mild weather. However, analysis indicated the data was not normally distributed.</a:t>
            </a:r>
            <a:endParaRPr lang="en-US" sz="1600" dirty="0">
              <a:latin typeface="Bahnschrift" panose="020B0502040204020203" pitchFamily="34" charset="0"/>
            </a:endParaRPr>
          </a:p>
        </p:txBody>
      </p:sp>
      <p:sp>
        <p:nvSpPr>
          <p:cNvPr id="12" name="TextBox 11">
            <a:extLst>
              <a:ext uri="{FF2B5EF4-FFF2-40B4-BE49-F238E27FC236}">
                <a16:creationId xmlns:a16="http://schemas.microsoft.com/office/drawing/2014/main" id="{69B4C890-2365-909A-3120-4609775B37E5}"/>
              </a:ext>
            </a:extLst>
          </p:cNvPr>
          <p:cNvSpPr txBox="1"/>
          <p:nvPr/>
        </p:nvSpPr>
        <p:spPr>
          <a:xfrm>
            <a:off x="9429655"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Warm</a:t>
            </a:r>
          </a:p>
        </p:txBody>
      </p:sp>
      <p:sp>
        <p:nvSpPr>
          <p:cNvPr id="14" name="TextBox 13">
            <a:extLst>
              <a:ext uri="{FF2B5EF4-FFF2-40B4-BE49-F238E27FC236}">
                <a16:creationId xmlns:a16="http://schemas.microsoft.com/office/drawing/2014/main" id="{F27E1FE6-4FBE-ACD7-2A2D-D2D7A203E6FF}"/>
              </a:ext>
            </a:extLst>
          </p:cNvPr>
          <p:cNvSpPr txBox="1"/>
          <p:nvPr/>
        </p:nvSpPr>
        <p:spPr>
          <a:xfrm>
            <a:off x="6677331"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Cold</a:t>
            </a:r>
          </a:p>
        </p:txBody>
      </p:sp>
    </p:spTree>
    <p:extLst>
      <p:ext uri="{BB962C8B-B14F-4D97-AF65-F5344CB8AC3E}">
        <p14:creationId xmlns:p14="http://schemas.microsoft.com/office/powerpoint/2010/main" val="281385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37782" y="792778"/>
            <a:ext cx="10749775" cy="461665"/>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Frequency-Based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omparison between Precipitation &amp; Ride counts</a:t>
            </a:r>
            <a:endParaRPr lang="en-US" sz="2400" dirty="0">
              <a:solidFill>
                <a:srgbClr val="202C8F"/>
              </a:solidFill>
              <a:latin typeface="Bahnschrift" panose="020B0502040204020203" pitchFamily="34" charset="0"/>
            </a:endParaRPr>
          </a:p>
        </p:txBody>
      </p:sp>
      <p:sp>
        <p:nvSpPr>
          <p:cNvPr id="5" name="TextBox 4">
            <a:extLst>
              <a:ext uri="{FF2B5EF4-FFF2-40B4-BE49-F238E27FC236}">
                <a16:creationId xmlns:a16="http://schemas.microsoft.com/office/drawing/2014/main" id="{A9D984E3-F34E-8EC1-11B6-087830265AAD}"/>
              </a:ext>
            </a:extLst>
          </p:cNvPr>
          <p:cNvSpPr txBox="1"/>
          <p:nvPr/>
        </p:nvSpPr>
        <p:spPr>
          <a:xfrm>
            <a:off x="6818006"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6" name="TextBox 5">
            <a:extLst>
              <a:ext uri="{FF2B5EF4-FFF2-40B4-BE49-F238E27FC236}">
                <a16:creationId xmlns:a16="http://schemas.microsoft.com/office/drawing/2014/main" id="{8675706D-EF26-74A5-5173-BE2A8D03723D}"/>
              </a:ext>
            </a:extLst>
          </p:cNvPr>
          <p:cNvSpPr txBox="1"/>
          <p:nvPr/>
        </p:nvSpPr>
        <p:spPr>
          <a:xfrm>
            <a:off x="9782663"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7" name="TextBox 6">
            <a:extLst>
              <a:ext uri="{FF2B5EF4-FFF2-40B4-BE49-F238E27FC236}">
                <a16:creationId xmlns:a16="http://schemas.microsoft.com/office/drawing/2014/main" id="{5081759C-F7A0-E577-6EBB-E61A6A841C74}"/>
              </a:ext>
            </a:extLst>
          </p:cNvPr>
          <p:cNvSpPr txBox="1"/>
          <p:nvPr/>
        </p:nvSpPr>
        <p:spPr>
          <a:xfrm rot="16200000">
            <a:off x="5649356" y="3773679"/>
            <a:ext cx="726141" cy="230832"/>
          </a:xfrm>
          <a:prstGeom prst="rect">
            <a:avLst/>
          </a:prstGeom>
          <a:noFill/>
        </p:spPr>
        <p:txBody>
          <a:bodyPr wrap="square" rtlCol="0">
            <a:spAutoFit/>
          </a:bodyPr>
          <a:lstStyle/>
          <a:p>
            <a:r>
              <a:rPr lang="en-AU" sz="900" dirty="0">
                <a:latin typeface="Bahnschrift" panose="020B0502040204020203" pitchFamily="34" charset="0"/>
              </a:rPr>
              <a:t>Frequency</a:t>
            </a:r>
          </a:p>
        </p:txBody>
      </p:sp>
      <p:sp>
        <p:nvSpPr>
          <p:cNvPr id="9" name="TextBox 8">
            <a:extLst>
              <a:ext uri="{FF2B5EF4-FFF2-40B4-BE49-F238E27FC236}">
                <a16:creationId xmlns:a16="http://schemas.microsoft.com/office/drawing/2014/main" id="{4219D08A-94E0-4491-AE09-978B65F39B27}"/>
              </a:ext>
            </a:extLst>
          </p:cNvPr>
          <p:cNvSpPr txBox="1"/>
          <p:nvPr/>
        </p:nvSpPr>
        <p:spPr>
          <a:xfrm>
            <a:off x="625005" y="1464559"/>
            <a:ext cx="11218128" cy="584775"/>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counts across dry or wet days.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counts varies significantly across in wet weather (rain and/or snow).</a:t>
            </a:r>
            <a:endParaRPr lang="en-US" sz="1600" dirty="0">
              <a:latin typeface="Bahnschrift" panose="020B0502040204020203" pitchFamily="34" charset="0"/>
            </a:endParaRPr>
          </a:p>
        </p:txBody>
      </p:sp>
      <p:sp>
        <p:nvSpPr>
          <p:cNvPr id="10" name="TextBox 9">
            <a:extLst>
              <a:ext uri="{FF2B5EF4-FFF2-40B4-BE49-F238E27FC236}">
                <a16:creationId xmlns:a16="http://schemas.microsoft.com/office/drawing/2014/main" id="{F88D112F-7515-EC71-EE1F-F5004F5B8F07}"/>
              </a:ext>
            </a:extLst>
          </p:cNvPr>
          <p:cNvSpPr txBox="1"/>
          <p:nvPr/>
        </p:nvSpPr>
        <p:spPr>
          <a:xfrm>
            <a:off x="3871534" y="5381938"/>
            <a:ext cx="7621937" cy="830997"/>
          </a:xfrm>
          <a:prstGeom prst="rect">
            <a:avLst/>
          </a:prstGeom>
          <a:noFill/>
        </p:spPr>
        <p:txBody>
          <a:bodyPr wrap="square" rtlCol="0">
            <a:spAutoFit/>
          </a:bodyPr>
          <a:lstStyle/>
          <a:p>
            <a:r>
              <a:rPr lang="en-AU" sz="1600" dirty="0">
                <a:solidFill>
                  <a:srgbClr val="000000"/>
                </a:solidFill>
                <a:latin typeface="Bahnschrift" panose="020B0502040204020203" pitchFamily="34" charset="0"/>
              </a:rPr>
              <a:t>We had planned to use a t-test to decide if mean trip counts during rain or snow weather were significantly different from dry weather. However, analysis indicated the data was not normally distributed.</a:t>
            </a:r>
            <a:endParaRPr lang="en-US" sz="1600" dirty="0">
              <a:latin typeface="Bahnschrift" panose="020B0502040204020203" pitchFamily="34" charset="0"/>
            </a:endParaRPr>
          </a:p>
        </p:txBody>
      </p:sp>
      <p:sp>
        <p:nvSpPr>
          <p:cNvPr id="12" name="TextBox 11">
            <a:extLst>
              <a:ext uri="{FF2B5EF4-FFF2-40B4-BE49-F238E27FC236}">
                <a16:creationId xmlns:a16="http://schemas.microsoft.com/office/drawing/2014/main" id="{69B4C890-2365-909A-3120-4609775B37E5}"/>
              </a:ext>
            </a:extLst>
          </p:cNvPr>
          <p:cNvSpPr txBox="1"/>
          <p:nvPr/>
        </p:nvSpPr>
        <p:spPr>
          <a:xfrm>
            <a:off x="9429655"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Wet</a:t>
            </a:r>
          </a:p>
        </p:txBody>
      </p:sp>
      <p:sp>
        <p:nvSpPr>
          <p:cNvPr id="14" name="TextBox 13">
            <a:extLst>
              <a:ext uri="{FF2B5EF4-FFF2-40B4-BE49-F238E27FC236}">
                <a16:creationId xmlns:a16="http://schemas.microsoft.com/office/drawing/2014/main" id="{F27E1FE6-4FBE-ACD7-2A2D-D2D7A203E6FF}"/>
              </a:ext>
            </a:extLst>
          </p:cNvPr>
          <p:cNvSpPr txBox="1"/>
          <p:nvPr/>
        </p:nvSpPr>
        <p:spPr>
          <a:xfrm>
            <a:off x="6677331"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Dry</a:t>
            </a:r>
          </a:p>
        </p:txBody>
      </p:sp>
      <p:pic>
        <p:nvPicPr>
          <p:cNvPr id="16" name="Picture 2">
            <a:extLst>
              <a:ext uri="{FF2B5EF4-FFF2-40B4-BE49-F238E27FC236}">
                <a16:creationId xmlns:a16="http://schemas.microsoft.com/office/drawing/2014/main" id="{28110D8E-E54E-E85B-DAA0-45479B0F0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499" y="2238863"/>
            <a:ext cx="4084012" cy="32128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53DBFEB-18C0-D98D-AE83-1AE58B874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916" y="2958875"/>
            <a:ext cx="2407684" cy="183125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0E705DD-6F9C-21EC-B6D2-BA80A89B5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643" y="2964192"/>
            <a:ext cx="2407684" cy="183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6" name="Picture 5" descr="A diagram of a graph&#10;&#10;Description automatically generated with medium confidence">
            <a:extLst>
              <a:ext uri="{FF2B5EF4-FFF2-40B4-BE49-F238E27FC236}">
                <a16:creationId xmlns:a16="http://schemas.microsoft.com/office/drawing/2014/main" id="{E1CB2D1C-CAC5-7B99-1092-270F26053FF7}"/>
              </a:ext>
            </a:extLst>
          </p:cNvPr>
          <p:cNvPicPr>
            <a:picLocks noChangeAspect="1"/>
          </p:cNvPicPr>
          <p:nvPr/>
        </p:nvPicPr>
        <p:blipFill>
          <a:blip r:embed="rId2"/>
          <a:stretch>
            <a:fillRect/>
          </a:stretch>
        </p:blipFill>
        <p:spPr>
          <a:xfrm>
            <a:off x="523872" y="1685619"/>
            <a:ext cx="4536578" cy="2849901"/>
          </a:xfrm>
          <a:prstGeom prst="rect">
            <a:avLst/>
          </a:prstGeom>
        </p:spPr>
      </p:pic>
      <p:pic>
        <p:nvPicPr>
          <p:cNvPr id="8" name="Picture 7" descr="A graph with blue dots and red line&#10;&#10;Description automatically generated">
            <a:extLst>
              <a:ext uri="{FF2B5EF4-FFF2-40B4-BE49-F238E27FC236}">
                <a16:creationId xmlns:a16="http://schemas.microsoft.com/office/drawing/2014/main" id="{0B39A2BB-2A73-44A7-139B-EAB0D008ACED}"/>
              </a:ext>
            </a:extLst>
          </p:cNvPr>
          <p:cNvPicPr>
            <a:picLocks noChangeAspect="1"/>
          </p:cNvPicPr>
          <p:nvPr/>
        </p:nvPicPr>
        <p:blipFill>
          <a:blip r:embed="rId3"/>
          <a:stretch>
            <a:fillRect/>
          </a:stretch>
        </p:blipFill>
        <p:spPr>
          <a:xfrm>
            <a:off x="5324827" y="1849774"/>
            <a:ext cx="3032310" cy="2331446"/>
          </a:xfrm>
          <a:prstGeom prst="rect">
            <a:avLst/>
          </a:prstGeom>
          <a:ln>
            <a:noFill/>
          </a:ln>
        </p:spPr>
      </p:pic>
      <p:pic>
        <p:nvPicPr>
          <p:cNvPr id="10" name="Picture 9" descr="A graph of a temperature&#10;&#10;Description automatically generated with medium confidence">
            <a:extLst>
              <a:ext uri="{FF2B5EF4-FFF2-40B4-BE49-F238E27FC236}">
                <a16:creationId xmlns:a16="http://schemas.microsoft.com/office/drawing/2014/main" id="{922E52E2-C8F1-4A8C-26C0-8D29DE21CECC}"/>
              </a:ext>
            </a:extLst>
          </p:cNvPr>
          <p:cNvPicPr>
            <a:picLocks noChangeAspect="1"/>
          </p:cNvPicPr>
          <p:nvPr/>
        </p:nvPicPr>
        <p:blipFill>
          <a:blip r:embed="rId4"/>
          <a:stretch>
            <a:fillRect/>
          </a:stretch>
        </p:blipFill>
        <p:spPr>
          <a:xfrm>
            <a:off x="8607210" y="1831474"/>
            <a:ext cx="3060918" cy="2331447"/>
          </a:xfrm>
          <a:prstGeom prst="rect">
            <a:avLst/>
          </a:prstGeom>
        </p:spPr>
      </p:pic>
      <p:sp>
        <p:nvSpPr>
          <p:cNvPr id="11" name="TextBox 10">
            <a:extLst>
              <a:ext uri="{FF2B5EF4-FFF2-40B4-BE49-F238E27FC236}">
                <a16:creationId xmlns:a16="http://schemas.microsoft.com/office/drawing/2014/main" id="{26556674-0A17-F29C-BC81-C29598D366A4}"/>
              </a:ext>
            </a:extLst>
          </p:cNvPr>
          <p:cNvSpPr txBox="1"/>
          <p:nvPr/>
        </p:nvSpPr>
        <p:spPr>
          <a:xfrm>
            <a:off x="523872" y="544300"/>
            <a:ext cx="10749775" cy="830997"/>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Correlation-Based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orrelation between Temperature and Ride counts across different Seasons</a:t>
            </a:r>
            <a:endParaRPr lang="en-US" sz="2400" dirty="0">
              <a:solidFill>
                <a:srgbClr val="202C8F"/>
              </a:solidFill>
              <a:latin typeface="Bahnschrift" panose="020B0502040204020203" pitchFamily="34" charset="0"/>
            </a:endParaRPr>
          </a:p>
        </p:txBody>
      </p:sp>
      <p:sp>
        <p:nvSpPr>
          <p:cNvPr id="13" name="TextBox 12">
            <a:extLst>
              <a:ext uri="{FF2B5EF4-FFF2-40B4-BE49-F238E27FC236}">
                <a16:creationId xmlns:a16="http://schemas.microsoft.com/office/drawing/2014/main" id="{BFEB542D-D41B-D2C7-5168-CA51D1DEA876}"/>
              </a:ext>
            </a:extLst>
          </p:cNvPr>
          <p:cNvSpPr txBox="1"/>
          <p:nvPr/>
        </p:nvSpPr>
        <p:spPr>
          <a:xfrm>
            <a:off x="5425732" y="4162921"/>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0.0047</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8621514" y="4162552"/>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0.103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828028"/>
            <a:ext cx="11180349" cy="1477328"/>
          </a:xfrm>
          <a:prstGeom prst="rect">
            <a:avLst/>
          </a:prstGeom>
          <a:noFill/>
        </p:spPr>
        <p:txBody>
          <a:bodyPr wrap="square">
            <a:spAutoFit/>
          </a:bodyPr>
          <a:lstStyle/>
          <a:p>
            <a:pPr algn="l"/>
            <a:r>
              <a:rPr lang="en-AU" b="0" i="0" u="none" strike="noStrike" dirty="0">
                <a:solidFill>
                  <a:srgbClr val="000000"/>
                </a:solidFill>
                <a:effectLst/>
                <a:latin typeface="Bahnschrift" panose="020B0502040204020203" pitchFamily="34" charset="0"/>
              </a:rPr>
              <a:t>Spring pattern: Negative correlation between temperature and ride counts during Spring. R2 value suggests a very weak linear relationship between temperature and ride counts during spring season.</a:t>
            </a:r>
          </a:p>
          <a:p>
            <a:pPr algn="l"/>
            <a:endParaRPr lang="en-AU" b="0" i="0" u="none" strike="noStrike" dirty="0">
              <a:solidFill>
                <a:srgbClr val="000000"/>
              </a:solidFill>
              <a:effectLst/>
              <a:latin typeface="Bahnschrift" panose="020B0502040204020203" pitchFamily="34" charset="0"/>
            </a:endParaRPr>
          </a:p>
          <a:p>
            <a:pPr algn="l"/>
            <a:r>
              <a:rPr lang="en-AU" b="0" i="0" u="none" strike="noStrike" dirty="0">
                <a:solidFill>
                  <a:srgbClr val="000000"/>
                </a:solidFill>
                <a:effectLst/>
                <a:latin typeface="Bahnschrift" panose="020B0502040204020203" pitchFamily="34" charset="0"/>
              </a:rPr>
              <a:t>Summer pattern: The steeper negative slope compared to spring indicates a stronger negative correlation between temperature and ride counts during summer</a:t>
            </a:r>
            <a:r>
              <a:rPr lang="en-AU" sz="1600" b="0" i="0" u="none" strike="noStrike" dirty="0">
                <a:solidFill>
                  <a:srgbClr val="000000"/>
                </a:solidFill>
                <a:effectLst/>
                <a:latin typeface="Helvetica Neue" panose="02000503000000020004" pitchFamily="2" charset="0"/>
              </a:rPr>
              <a:t>. </a:t>
            </a:r>
          </a:p>
        </p:txBody>
      </p:sp>
    </p:spTree>
    <p:extLst>
      <p:ext uri="{BB962C8B-B14F-4D97-AF65-F5344CB8AC3E}">
        <p14:creationId xmlns:p14="http://schemas.microsoft.com/office/powerpoint/2010/main" val="103294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0AC425-F2C2-2AFD-F9C5-C9E829B5E85D}"/>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6" name="TextBox 5">
            <a:extLst>
              <a:ext uri="{FF2B5EF4-FFF2-40B4-BE49-F238E27FC236}">
                <a16:creationId xmlns:a16="http://schemas.microsoft.com/office/drawing/2014/main" id="{AAA31CA4-5F90-E420-69CB-046014F74FEA}"/>
              </a:ext>
            </a:extLst>
          </p:cNvPr>
          <p:cNvSpPr txBox="1"/>
          <p:nvPr/>
        </p:nvSpPr>
        <p:spPr>
          <a:xfrm>
            <a:off x="557560" y="692943"/>
            <a:ext cx="10526751" cy="830997"/>
          </a:xfrm>
          <a:prstGeom prst="rect">
            <a:avLst/>
          </a:prstGeom>
          <a:noFill/>
        </p:spPr>
        <p:txBody>
          <a:bodyPr wrap="square">
            <a:spAutoFit/>
          </a:bodyPr>
          <a:lstStyle/>
          <a:p>
            <a:pPr algn="l"/>
            <a:r>
              <a:rPr lang="en-AU" sz="2400" b="1" i="0" u="none" strike="noStrike" dirty="0">
                <a:solidFill>
                  <a:srgbClr val="202C8F"/>
                </a:solidFill>
                <a:effectLst/>
                <a:latin typeface="Bahnschrift" panose="020B0502040204020203" pitchFamily="34" charset="0"/>
              </a:rPr>
              <a:t>Analyse the Influence of Time of Day on Uber Ride Counts Across Varied Weather Conditions</a:t>
            </a:r>
          </a:p>
        </p:txBody>
      </p:sp>
      <p:sp>
        <p:nvSpPr>
          <p:cNvPr id="7" name="TextBox 6">
            <a:extLst>
              <a:ext uri="{FF2B5EF4-FFF2-40B4-BE49-F238E27FC236}">
                <a16:creationId xmlns:a16="http://schemas.microsoft.com/office/drawing/2014/main" id="{5E3628AC-B09F-3D4A-D18C-5CA5FC364DD7}"/>
              </a:ext>
            </a:extLst>
          </p:cNvPr>
          <p:cNvSpPr txBox="1"/>
          <p:nvPr/>
        </p:nvSpPr>
        <p:spPr>
          <a:xfrm>
            <a:off x="7978146" y="3411147"/>
            <a:ext cx="3447880" cy="2062103"/>
          </a:xfrm>
          <a:prstGeom prst="rect">
            <a:avLst/>
          </a:prstGeom>
          <a:noFill/>
        </p:spPr>
        <p:txBody>
          <a:bodyPr wrap="square" rtlCol="0">
            <a:spAutoFit/>
          </a:bodyPr>
          <a:lstStyle/>
          <a:p>
            <a:r>
              <a:rPr lang="en-AU" sz="1600" b="0" i="0" u="none" strike="noStrike" dirty="0">
                <a:solidFill>
                  <a:srgbClr val="000000"/>
                </a:solidFill>
                <a:effectLst/>
                <a:latin typeface="Bahnschrift" panose="020B0502040204020203" pitchFamily="34" charset="0"/>
              </a:rPr>
              <a:t>We </a:t>
            </a:r>
            <a:r>
              <a:rPr lang="en-AU" sz="1600" dirty="0">
                <a:solidFill>
                  <a:srgbClr val="000000"/>
                </a:solidFill>
                <a:latin typeface="Bahnschrift" panose="020B0502040204020203" pitchFamily="34" charset="0"/>
              </a:rPr>
              <a:t>wanted to look at </a:t>
            </a:r>
            <a:r>
              <a:rPr lang="en-AU" sz="1600" b="0" i="0" u="none" strike="noStrike" dirty="0">
                <a:solidFill>
                  <a:srgbClr val="000000"/>
                </a:solidFill>
                <a:effectLst/>
                <a:latin typeface="Bahnschrift" panose="020B0502040204020203" pitchFamily="34" charset="0"/>
              </a:rPr>
              <a:t>how the time-of-day impacts Uber ride count. However, due to the lack of available hourly temperature data, we were unable to analyse whether the time of day affects Uber ride count in various weather conditions. </a:t>
            </a:r>
            <a:endParaRPr lang="en-US" sz="1600" dirty="0">
              <a:latin typeface="Bahnschrift" panose="020B0502040204020203" pitchFamily="34" charset="0"/>
            </a:endParaRPr>
          </a:p>
        </p:txBody>
      </p:sp>
      <p:sp>
        <p:nvSpPr>
          <p:cNvPr id="11" name="TextBox 10">
            <a:extLst>
              <a:ext uri="{FF2B5EF4-FFF2-40B4-BE49-F238E27FC236}">
                <a16:creationId xmlns:a16="http://schemas.microsoft.com/office/drawing/2014/main" id="{B9037A5F-44C5-D0EE-EED5-EEFCFC89A92C}"/>
              </a:ext>
            </a:extLst>
          </p:cNvPr>
          <p:cNvSpPr txBox="1"/>
          <p:nvPr/>
        </p:nvSpPr>
        <p:spPr>
          <a:xfrm>
            <a:off x="557560" y="1647963"/>
            <a:ext cx="11218128" cy="1077218"/>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 across different times of the day, regardless of weather conditions.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 varies significantly across different times of the day, influenced by varying weather conditions.</a:t>
            </a:r>
            <a:endParaRPr lang="en-US" sz="1600" dirty="0">
              <a:latin typeface="Bahnschrift" panose="020B0502040204020203" pitchFamily="34" charset="0"/>
            </a:endParaRPr>
          </a:p>
        </p:txBody>
      </p:sp>
      <p:pic>
        <p:nvPicPr>
          <p:cNvPr id="5" name="Picture 4" descr="A graph of different colored bars&#10;&#10;Description automatically generated">
            <a:extLst>
              <a:ext uri="{FF2B5EF4-FFF2-40B4-BE49-F238E27FC236}">
                <a16:creationId xmlns:a16="http://schemas.microsoft.com/office/drawing/2014/main" id="{0C07EF8A-48EC-3CEA-0081-E07652B52271}"/>
              </a:ext>
            </a:extLst>
          </p:cNvPr>
          <p:cNvPicPr>
            <a:picLocks noChangeAspect="1"/>
          </p:cNvPicPr>
          <p:nvPr/>
        </p:nvPicPr>
        <p:blipFill>
          <a:blip r:embed="rId2"/>
          <a:stretch>
            <a:fillRect/>
          </a:stretch>
        </p:blipFill>
        <p:spPr>
          <a:xfrm>
            <a:off x="1263186" y="2750038"/>
            <a:ext cx="6127428" cy="3975984"/>
          </a:xfrm>
          <a:prstGeom prst="rect">
            <a:avLst/>
          </a:prstGeom>
        </p:spPr>
      </p:pic>
    </p:spTree>
    <p:extLst>
      <p:ext uri="{BB962C8B-B14F-4D97-AF65-F5344CB8AC3E}">
        <p14:creationId xmlns:p14="http://schemas.microsoft.com/office/powerpoint/2010/main" val="185063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
        <p:nvSpPr>
          <p:cNvPr id="6" name="Text Placeholder 2">
            <a:extLst>
              <a:ext uri="{FF2B5EF4-FFF2-40B4-BE49-F238E27FC236}">
                <a16:creationId xmlns:a16="http://schemas.microsoft.com/office/drawing/2014/main" id="{E7CD391B-C33D-7732-CE66-8A34232920E8}"/>
              </a:ext>
            </a:extLst>
          </p:cNvPr>
          <p:cNvSpPr>
            <a:spLocks noGrp="1"/>
          </p:cNvSpPr>
          <p:nvPr>
            <p:ph type="body" sz="quarter" idx="13"/>
          </p:nvPr>
        </p:nvSpPr>
        <p:spPr>
          <a:xfrm>
            <a:off x="1550563" y="1812594"/>
            <a:ext cx="8340926" cy="4104111"/>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We expected that more Uber trips would be taken in wet and cold weather.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indicated more of a trend to increased rides in warmer weather.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trend could also be explained other factors (for example, more Uber drivers on the road during Summer, or more sporting events). </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r>
              <a:rPr lang="en-US" altLang="zh-CN" dirty="0">
                <a:latin typeface="Bahnschrift" panose="020B0502040204020203" pitchFamily="34" charset="0"/>
              </a:rPr>
              <a:t>Limitations of the analysis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More detailed analysis would require more Uber trips data</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endParaRPr lang="zh-CN" altLang="en-US" dirty="0">
              <a:solidFill>
                <a:schemeClr val="tx1"/>
              </a:solidFill>
              <a:latin typeface="Bahnschrift" panose="020B0502040204020203" pitchFamily="34" charset="0"/>
            </a:endParaRPr>
          </a:p>
        </p:txBody>
      </p:sp>
      <p:pic>
        <p:nvPicPr>
          <p:cNvPr id="8" name="Graphic 7" descr="Good Idea with solid fill">
            <a:extLst>
              <a:ext uri="{FF2B5EF4-FFF2-40B4-BE49-F238E27FC236}">
                <a16:creationId xmlns:a16="http://schemas.microsoft.com/office/drawing/2014/main" id="{9A2A9C52-CB17-FA07-510F-95B9AEC33A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248" y="1550614"/>
            <a:ext cx="659639" cy="659639"/>
          </a:xfrm>
          <a:prstGeom prst="rect">
            <a:avLst/>
          </a:prstGeom>
        </p:spPr>
      </p:pic>
      <p:sp>
        <p:nvSpPr>
          <p:cNvPr id="12" name="Title 1">
            <a:extLst>
              <a:ext uri="{FF2B5EF4-FFF2-40B4-BE49-F238E27FC236}">
                <a16:creationId xmlns:a16="http://schemas.microsoft.com/office/drawing/2014/main" id="{3926E770-7085-975C-59FE-42AC6F90360E}"/>
              </a:ext>
            </a:extLst>
          </p:cNvPr>
          <p:cNvSpPr>
            <a:spLocks noGrp="1"/>
          </p:cNvSpPr>
          <p:nvPr>
            <p:ph type="title"/>
          </p:nvPr>
        </p:nvSpPr>
        <p:spPr>
          <a:xfrm>
            <a:off x="1377142" y="333583"/>
            <a:ext cx="9879437" cy="980844"/>
          </a:xfrm>
        </p:spPr>
        <p:txBody>
          <a:bodyPr/>
          <a:lstStyle/>
          <a:p>
            <a:r>
              <a:rPr lang="en-US" altLang="zh-CN" dirty="0">
                <a:latin typeface="Bahnschrift" panose="020B0502040204020203" pitchFamily="34" charset="0"/>
              </a:rPr>
              <a:t>SUMMARY</a:t>
            </a:r>
            <a:endParaRPr lang="zh-CN" altLang="en-US" dirty="0"/>
          </a:p>
        </p:txBody>
      </p:sp>
    </p:spTree>
    <p:extLst>
      <p:ext uri="{BB962C8B-B14F-4D97-AF65-F5344CB8AC3E}">
        <p14:creationId xmlns:p14="http://schemas.microsoft.com/office/powerpoint/2010/main" val="237055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a:xfrm>
            <a:off x="914400" y="457199"/>
            <a:ext cx="6583680" cy="1531357"/>
          </a:xfrm>
        </p:spPr>
        <p:txBody>
          <a:bodyPr/>
          <a:lstStyle/>
          <a:p>
            <a:r>
              <a:rPr lang="en-AU" dirty="0">
                <a:latin typeface="Bahnschrift" panose="020B0502040204020203" pitchFamily="34" charset="0"/>
              </a:rPr>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a:xfrm>
            <a:off x="1340069" y="2409886"/>
            <a:ext cx="6583680" cy="3207344"/>
          </a:xfrm>
        </p:spPr>
        <p:txBody>
          <a:bodyPr>
            <a:normAutofit lnSpcReduction="10000"/>
          </a:bodyPr>
          <a:lstStyle/>
          <a:p>
            <a:r>
              <a:rPr lang="en-AU" dirty="0">
                <a:solidFill>
                  <a:schemeClr val="tx1"/>
                </a:solidFill>
                <a:latin typeface="Bahnschrift" panose="020B0502040204020203" pitchFamily="34" charset="0"/>
              </a:rPr>
              <a:t>Introduction </a:t>
            </a:r>
          </a:p>
          <a:p>
            <a:r>
              <a:rPr lang="en-AU" dirty="0">
                <a:solidFill>
                  <a:schemeClr val="tx1"/>
                </a:solidFill>
                <a:latin typeface="Bahnschrift" panose="020B0502040204020203" pitchFamily="34" charset="0"/>
              </a:rPr>
              <a:t>Overview of the process </a:t>
            </a:r>
          </a:p>
          <a:p>
            <a:r>
              <a:rPr lang="en-AU" dirty="0">
                <a:solidFill>
                  <a:schemeClr val="tx1"/>
                </a:solidFill>
                <a:latin typeface="Bahnschrift" panose="020B0502040204020203" pitchFamily="34" charset="0"/>
              </a:rPr>
              <a:t>Approach</a:t>
            </a:r>
          </a:p>
          <a:p>
            <a:r>
              <a:rPr lang="en-AU" dirty="0">
                <a:solidFill>
                  <a:schemeClr val="tx1"/>
                </a:solidFill>
                <a:latin typeface="Bahnschrift" panose="020B0502040204020203" pitchFamily="34" charset="0"/>
              </a:rPr>
              <a:t>Results</a:t>
            </a:r>
          </a:p>
          <a:p>
            <a:r>
              <a:rPr lang="en-AU" dirty="0">
                <a:solidFill>
                  <a:schemeClr val="tx1"/>
                </a:solidFill>
                <a:latin typeface="Bahnschrift" panose="020B0502040204020203" pitchFamily="34" charset="0"/>
              </a:rPr>
              <a:t>Summary</a:t>
            </a:r>
          </a:p>
          <a:p>
            <a:r>
              <a:rPr lang="en-AU" dirty="0">
                <a:solidFill>
                  <a:schemeClr val="tx1"/>
                </a:solidFill>
                <a:latin typeface="Bahnschrift" panose="020B0502040204020203" pitchFamily="34" charset="0"/>
              </a:rPr>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6" name="Text Placeholder 2">
            <a:extLst>
              <a:ext uri="{FF2B5EF4-FFF2-40B4-BE49-F238E27FC236}">
                <a16:creationId xmlns:a16="http://schemas.microsoft.com/office/drawing/2014/main" id="{E7CD391B-C33D-7732-CE66-8A34232920E8}"/>
              </a:ext>
            </a:extLst>
          </p:cNvPr>
          <p:cNvSpPr>
            <a:spLocks noGrp="1"/>
          </p:cNvSpPr>
          <p:nvPr>
            <p:ph type="body" sz="quarter" idx="13"/>
          </p:nvPr>
        </p:nvSpPr>
        <p:spPr>
          <a:xfrm>
            <a:off x="1550563" y="1812594"/>
            <a:ext cx="8340926" cy="4104111"/>
          </a:xfrm>
        </p:spPr>
        <p:txBody>
          <a:bodyPr/>
          <a:lstStyle/>
          <a:p>
            <a:r>
              <a:rPr lang="en-US" altLang="zh-CN" dirty="0">
                <a:latin typeface="Bahnschrift" panose="020B0502040204020203" pitchFamily="34" charset="0"/>
              </a:rPr>
              <a:t>Next steps</a:t>
            </a: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Get 12 months or more of Uber trip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More recent Uber trips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Weather data for more locations in New York (or other cities)</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endParaRPr lang="zh-CN" altLang="en-US" dirty="0">
              <a:solidFill>
                <a:schemeClr val="tx1"/>
              </a:solidFill>
              <a:latin typeface="Bahnschrift" panose="020B0502040204020203" pitchFamily="34" charset="0"/>
            </a:endParaRPr>
          </a:p>
        </p:txBody>
      </p:sp>
      <p:sp>
        <p:nvSpPr>
          <p:cNvPr id="12" name="Title 1">
            <a:extLst>
              <a:ext uri="{FF2B5EF4-FFF2-40B4-BE49-F238E27FC236}">
                <a16:creationId xmlns:a16="http://schemas.microsoft.com/office/drawing/2014/main" id="{3926E770-7085-975C-59FE-42AC6F90360E}"/>
              </a:ext>
            </a:extLst>
          </p:cNvPr>
          <p:cNvSpPr>
            <a:spLocks noGrp="1"/>
          </p:cNvSpPr>
          <p:nvPr>
            <p:ph type="title"/>
          </p:nvPr>
        </p:nvSpPr>
        <p:spPr>
          <a:xfrm>
            <a:off x="1377142" y="333583"/>
            <a:ext cx="9879437" cy="980844"/>
          </a:xfrm>
        </p:spPr>
        <p:txBody>
          <a:bodyPr/>
          <a:lstStyle/>
          <a:p>
            <a:r>
              <a:rPr lang="en-US" altLang="zh-CN" dirty="0">
                <a:latin typeface="Bahnschrift" panose="020B0502040204020203" pitchFamily="34" charset="0"/>
              </a:rPr>
              <a:t>NEXT STEPS</a:t>
            </a:r>
            <a:endParaRPr lang="zh-CN" altLang="en-US" dirty="0"/>
          </a:p>
        </p:txBody>
      </p:sp>
    </p:spTree>
    <p:extLst>
      <p:ext uri="{BB962C8B-B14F-4D97-AF65-F5344CB8AC3E}">
        <p14:creationId xmlns:p14="http://schemas.microsoft.com/office/powerpoint/2010/main" val="91271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1407656" y="1270885"/>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320003" y="1608893"/>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4115" y="377264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457199"/>
            <a:ext cx="6583680" cy="1531357"/>
          </a:xfrm>
        </p:spPr>
        <p:txBody>
          <a:bodyPr/>
          <a:lstStyle/>
          <a:p>
            <a:r>
              <a:rPr lang="en-US" dirty="0">
                <a:latin typeface="Bahnschrift" panose="020B0502040204020203" pitchFamily="34" charset="0"/>
              </a:rPr>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65974" y="2250808"/>
            <a:ext cx="6583680" cy="3207344"/>
          </a:xfrm>
        </p:spPr>
        <p:txBody>
          <a:bodyPr/>
          <a:lstStyle/>
          <a:p>
            <a:r>
              <a:rPr lang="en-US" b="0" i="0" dirty="0">
                <a:solidFill>
                  <a:schemeClr val="tx1"/>
                </a:solidFill>
                <a:effectLst/>
                <a:highlight>
                  <a:srgbClr val="FFFFFF"/>
                </a:highlight>
                <a:latin typeface="Bahnschrift" panose="020B0502040204020203" pitchFamily="34" charset="0"/>
              </a:rPr>
              <a:t>For this project, we will explore the ‘Uber Pickups in New York City’ data for 2014 available from Kaggle</a:t>
            </a:r>
            <a:r>
              <a:rPr lang="en-US" dirty="0">
                <a:solidFill>
                  <a:schemeClr val="tx1"/>
                </a:solidFill>
                <a:highlight>
                  <a:srgbClr val="FFFFFF"/>
                </a:highlight>
                <a:latin typeface="Bahnschrift" panose="020B0502040204020203" pitchFamily="34" charset="0"/>
              </a:rPr>
              <a:t> </a:t>
            </a:r>
            <a:r>
              <a:rPr lang="en-US" b="0" i="0" dirty="0">
                <a:solidFill>
                  <a:schemeClr val="tx1"/>
                </a:solidFill>
                <a:effectLst/>
                <a:highlight>
                  <a:srgbClr val="FFFFFF"/>
                </a:highlight>
                <a:latin typeface="Bahnschrift" panose="020B0502040204020203" pitchFamily="34" charset="0"/>
              </a:rPr>
              <a:t>and investigate what effect weather conditions had on ride demand (Uber usage).</a:t>
            </a:r>
            <a:endParaRPr lang="en-US" dirty="0">
              <a:solidFill>
                <a:schemeClr val="tx1"/>
              </a:solidFill>
              <a:latin typeface="Bahnschrift" panose="020B0502040204020203" pitchFamily="34"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89" y="544756"/>
            <a:ext cx="6392421" cy="3831221"/>
          </a:xfrm>
        </p:spPr>
        <p:txBody>
          <a:bodyPr anchor="ctr">
            <a:normAutofit/>
          </a:bodyPr>
          <a:lstStyle/>
          <a:p>
            <a:r>
              <a:rPr lang="en-US" sz="4000" dirty="0">
                <a:latin typeface="Bahnschrift" panose="020B0502040204020203" pitchFamily="34" charset="0"/>
              </a:rPr>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F32601-82DC-F168-1246-246A828849F5}"/>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10" name="TextBox 9">
            <a:extLst>
              <a:ext uri="{FF2B5EF4-FFF2-40B4-BE49-F238E27FC236}">
                <a16:creationId xmlns:a16="http://schemas.microsoft.com/office/drawing/2014/main" id="{DCF09085-94B8-E382-BD46-8194BD2D655E}"/>
              </a:ext>
            </a:extLst>
          </p:cNvPr>
          <p:cNvSpPr txBox="1"/>
          <p:nvPr/>
        </p:nvSpPr>
        <p:spPr>
          <a:xfrm>
            <a:off x="4588726" y="5360797"/>
            <a:ext cx="2062975" cy="646331"/>
          </a:xfrm>
          <a:prstGeom prst="rect">
            <a:avLst/>
          </a:prstGeom>
          <a:noFill/>
        </p:spPr>
        <p:txBody>
          <a:bodyPr wrap="square" rtlCol="0">
            <a:spAutoFit/>
          </a:bodyPr>
          <a:lstStyle/>
          <a:p>
            <a:r>
              <a:rPr lang="en-AU" sz="1800" b="0" dirty="0">
                <a:effectLst/>
                <a:highlight>
                  <a:srgbClr val="FFFFFF"/>
                </a:highlight>
                <a:latin typeface="Roboto" panose="02000000000000000000" pitchFamily="2" charset="0"/>
              </a:rPr>
              <a:t> </a:t>
            </a:r>
            <a:endParaRPr lang="en-AU" dirty="0">
              <a:effectLst/>
              <a:highlight>
                <a:srgbClr val="FFFFFF"/>
              </a:highlight>
            </a:endParaRPr>
          </a:p>
          <a:p>
            <a:r>
              <a:rPr lang="en-US" dirty="0"/>
              <a:t> </a:t>
            </a:r>
          </a:p>
        </p:txBody>
      </p:sp>
      <p:grpSp>
        <p:nvGrpSpPr>
          <p:cNvPr id="23" name="Group 22">
            <a:extLst>
              <a:ext uri="{FF2B5EF4-FFF2-40B4-BE49-F238E27FC236}">
                <a16:creationId xmlns:a16="http://schemas.microsoft.com/office/drawing/2014/main" id="{78F43D6D-77BA-A3B1-32DC-DBCBA3F75D46}"/>
              </a:ext>
            </a:extLst>
          </p:cNvPr>
          <p:cNvGrpSpPr/>
          <p:nvPr/>
        </p:nvGrpSpPr>
        <p:grpSpPr>
          <a:xfrm>
            <a:off x="948729" y="1147438"/>
            <a:ext cx="4551763" cy="5023412"/>
            <a:chOff x="696950" y="1608507"/>
            <a:chExt cx="4551763" cy="5023412"/>
          </a:xfrm>
        </p:grpSpPr>
        <p:grpSp>
          <p:nvGrpSpPr>
            <p:cNvPr id="21" name="Group 20">
              <a:extLst>
                <a:ext uri="{FF2B5EF4-FFF2-40B4-BE49-F238E27FC236}">
                  <a16:creationId xmlns:a16="http://schemas.microsoft.com/office/drawing/2014/main" id="{DE94D296-2DC1-EC6F-61B7-9829E960B83A}"/>
                </a:ext>
              </a:extLst>
            </p:cNvPr>
            <p:cNvGrpSpPr/>
            <p:nvPr/>
          </p:nvGrpSpPr>
          <p:grpSpPr>
            <a:xfrm>
              <a:off x="696950" y="1608507"/>
              <a:ext cx="4551763" cy="4996417"/>
              <a:chOff x="696950" y="1608507"/>
              <a:chExt cx="4551763" cy="4996417"/>
            </a:xfrm>
          </p:grpSpPr>
          <p:sp>
            <p:nvSpPr>
              <p:cNvPr id="12" name="Rectangle 11">
                <a:extLst>
                  <a:ext uri="{FF2B5EF4-FFF2-40B4-BE49-F238E27FC236}">
                    <a16:creationId xmlns:a16="http://schemas.microsoft.com/office/drawing/2014/main" id="{A09917DA-2B5A-E491-ACA1-0B4CB6D701D4}"/>
                  </a:ext>
                </a:extLst>
              </p:cNvPr>
              <p:cNvSpPr/>
              <p:nvPr/>
            </p:nvSpPr>
            <p:spPr>
              <a:xfrm>
                <a:off x="696950" y="5891245"/>
                <a:ext cx="431552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6" name="Rectangle 5">
                <a:extLst>
                  <a:ext uri="{FF2B5EF4-FFF2-40B4-BE49-F238E27FC236}">
                    <a16:creationId xmlns:a16="http://schemas.microsoft.com/office/drawing/2014/main" id="{98915BB5-88C0-333C-1ABB-8848C398495F}"/>
                  </a:ext>
                </a:extLst>
              </p:cNvPr>
              <p:cNvSpPr/>
              <p:nvPr/>
            </p:nvSpPr>
            <p:spPr>
              <a:xfrm>
                <a:off x="711819" y="2727844"/>
                <a:ext cx="4315521" cy="73598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523328-1F41-9390-453E-0F364347BB1F}"/>
                  </a:ext>
                </a:extLst>
              </p:cNvPr>
              <p:cNvSpPr/>
              <p:nvPr/>
            </p:nvSpPr>
            <p:spPr>
              <a:xfrm>
                <a:off x="711820" y="3704207"/>
                <a:ext cx="430065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8" name="TextBox 7">
                <a:extLst>
                  <a:ext uri="{FF2B5EF4-FFF2-40B4-BE49-F238E27FC236}">
                    <a16:creationId xmlns:a16="http://schemas.microsoft.com/office/drawing/2014/main" id="{F211620D-375F-9E52-7843-E1BA24617669}"/>
                  </a:ext>
                </a:extLst>
              </p:cNvPr>
              <p:cNvSpPr txBox="1"/>
              <p:nvPr/>
            </p:nvSpPr>
            <p:spPr>
              <a:xfrm>
                <a:off x="1225187" y="3876380"/>
                <a:ext cx="2442115" cy="369332"/>
              </a:xfrm>
              <a:prstGeom prst="rect">
                <a:avLst/>
              </a:prstGeom>
              <a:noFill/>
            </p:spPr>
            <p:txBody>
              <a:bodyPr wrap="square" rtlCol="0">
                <a:spAutoFit/>
              </a:bodyPr>
              <a:lstStyle/>
              <a:p>
                <a:r>
                  <a:rPr lang="en-US" b="1" dirty="0">
                    <a:latin typeface="Bahnschrift" panose="020B0502040204020203" pitchFamily="34" charset="0"/>
                  </a:rPr>
                  <a:t>Assemble &amp; Cleaning </a:t>
                </a:r>
              </a:p>
            </p:txBody>
          </p:sp>
          <p:sp>
            <p:nvSpPr>
              <p:cNvPr id="9" name="Rectangle 8">
                <a:extLst>
                  <a:ext uri="{FF2B5EF4-FFF2-40B4-BE49-F238E27FC236}">
                    <a16:creationId xmlns:a16="http://schemas.microsoft.com/office/drawing/2014/main" id="{EC7E44F1-DFE6-A0F4-C9A9-BA866E606770}"/>
                  </a:ext>
                </a:extLst>
              </p:cNvPr>
              <p:cNvSpPr/>
              <p:nvPr/>
            </p:nvSpPr>
            <p:spPr>
              <a:xfrm>
                <a:off x="704387" y="4792380"/>
                <a:ext cx="4315522"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13" name="TextBox 12">
                <a:extLst>
                  <a:ext uri="{FF2B5EF4-FFF2-40B4-BE49-F238E27FC236}">
                    <a16:creationId xmlns:a16="http://schemas.microsoft.com/office/drawing/2014/main" id="{A4837B6B-1343-65F1-2C12-986409F77287}"/>
                  </a:ext>
                </a:extLst>
              </p:cNvPr>
              <p:cNvSpPr txBox="1"/>
              <p:nvPr/>
            </p:nvSpPr>
            <p:spPr>
              <a:xfrm>
                <a:off x="1134533" y="5009532"/>
                <a:ext cx="4114180" cy="369332"/>
              </a:xfrm>
              <a:prstGeom prst="rect">
                <a:avLst/>
              </a:prstGeom>
              <a:noFill/>
            </p:spPr>
            <p:txBody>
              <a:bodyPr wrap="square" rtlCol="0">
                <a:spAutoFit/>
              </a:bodyPr>
              <a:lstStyle/>
              <a:p>
                <a:r>
                  <a:rPr lang="en-US" b="1" dirty="0">
                    <a:latin typeface="Bahnschrift" panose="020B0502040204020203" pitchFamily="34" charset="0"/>
                  </a:rPr>
                  <a:t> Analyze &amp; acknowledge limitations  </a:t>
                </a:r>
              </a:p>
            </p:txBody>
          </p:sp>
          <p:sp>
            <p:nvSpPr>
              <p:cNvPr id="14" name="TextBox 13">
                <a:extLst>
                  <a:ext uri="{FF2B5EF4-FFF2-40B4-BE49-F238E27FC236}">
                    <a16:creationId xmlns:a16="http://schemas.microsoft.com/office/drawing/2014/main" id="{E600D2A6-7157-56C5-BE9A-C2723A3D9762}"/>
                  </a:ext>
                </a:extLst>
              </p:cNvPr>
              <p:cNvSpPr txBox="1"/>
              <p:nvPr/>
            </p:nvSpPr>
            <p:spPr>
              <a:xfrm>
                <a:off x="1225187" y="6063418"/>
                <a:ext cx="2252546" cy="369332"/>
              </a:xfrm>
              <a:prstGeom prst="rect">
                <a:avLst/>
              </a:prstGeom>
              <a:noFill/>
            </p:spPr>
            <p:txBody>
              <a:bodyPr wrap="square" rtlCol="0">
                <a:spAutoFit/>
              </a:bodyPr>
              <a:lstStyle/>
              <a:p>
                <a:r>
                  <a:rPr lang="en-US" b="1" dirty="0">
                    <a:latin typeface="Bahnschrift" panose="020B0502040204020203" pitchFamily="34" charset="0"/>
                  </a:rPr>
                  <a:t> Conclusion</a:t>
                </a:r>
              </a:p>
            </p:txBody>
          </p:sp>
          <p:sp>
            <p:nvSpPr>
              <p:cNvPr id="2" name="TextBox 1">
                <a:extLst>
                  <a:ext uri="{FF2B5EF4-FFF2-40B4-BE49-F238E27FC236}">
                    <a16:creationId xmlns:a16="http://schemas.microsoft.com/office/drawing/2014/main" id="{654C7EC2-191E-42C9-45C5-869F4903759A}"/>
                  </a:ext>
                </a:extLst>
              </p:cNvPr>
              <p:cNvSpPr txBox="1"/>
              <p:nvPr/>
            </p:nvSpPr>
            <p:spPr>
              <a:xfrm>
                <a:off x="1186280" y="2930681"/>
                <a:ext cx="2142892" cy="646331"/>
              </a:xfrm>
              <a:prstGeom prst="rect">
                <a:avLst/>
              </a:prstGeom>
              <a:noFill/>
            </p:spPr>
            <p:txBody>
              <a:bodyPr wrap="square" rtlCol="0">
                <a:spAutoFit/>
              </a:bodyPr>
              <a:lstStyle/>
              <a:p>
                <a:r>
                  <a:rPr lang="en-US" b="1" dirty="0">
                    <a:latin typeface="Bahnschrift" panose="020B0502040204020203" pitchFamily="34" charset="0"/>
                  </a:rPr>
                  <a:t>Retrieving  Data </a:t>
                </a:r>
              </a:p>
              <a:p>
                <a:endParaRPr lang="en-US" b="1" dirty="0">
                  <a:latin typeface="Bahnschrift" panose="020B0502040204020203" pitchFamily="34" charset="0"/>
                </a:endParaRPr>
              </a:p>
            </p:txBody>
          </p:sp>
          <p:grpSp>
            <p:nvGrpSpPr>
              <p:cNvPr id="19" name="Group 18">
                <a:extLst>
                  <a:ext uri="{FF2B5EF4-FFF2-40B4-BE49-F238E27FC236}">
                    <a16:creationId xmlns:a16="http://schemas.microsoft.com/office/drawing/2014/main" id="{C9A06768-5C6F-62BC-6329-79BFCEB8FF94}"/>
                  </a:ext>
                </a:extLst>
              </p:cNvPr>
              <p:cNvGrpSpPr/>
              <p:nvPr/>
            </p:nvGrpSpPr>
            <p:grpSpPr>
              <a:xfrm>
                <a:off x="704387" y="1608507"/>
                <a:ext cx="4322953" cy="819545"/>
                <a:chOff x="704387" y="1608507"/>
                <a:chExt cx="4322953" cy="819545"/>
              </a:xfrm>
            </p:grpSpPr>
            <p:sp>
              <p:nvSpPr>
                <p:cNvPr id="5" name="Rectangle 4">
                  <a:extLst>
                    <a:ext uri="{FF2B5EF4-FFF2-40B4-BE49-F238E27FC236}">
                      <a16:creationId xmlns:a16="http://schemas.microsoft.com/office/drawing/2014/main" id="{9A0E944E-D629-E980-FA83-E6C8EF2706AE}"/>
                    </a:ext>
                  </a:extLst>
                </p:cNvPr>
                <p:cNvSpPr/>
                <p:nvPr/>
              </p:nvSpPr>
              <p:spPr>
                <a:xfrm>
                  <a:off x="704387" y="1608507"/>
                  <a:ext cx="4322953"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Bahnschrift" panose="020B0502040204020203" pitchFamily="34" charset="0"/>
                    </a:rPr>
                    <a:t>        Identifying  Data Source </a:t>
                  </a:r>
                </a:p>
              </p:txBody>
            </p:sp>
            <p:sp>
              <p:nvSpPr>
                <p:cNvPr id="17" name="Rectangle 16">
                  <a:extLst>
                    <a:ext uri="{FF2B5EF4-FFF2-40B4-BE49-F238E27FC236}">
                      <a16:creationId xmlns:a16="http://schemas.microsoft.com/office/drawing/2014/main" id="{68C3F7B7-9C50-A4D3-BB6D-9FA899F0D43A}"/>
                    </a:ext>
                  </a:extLst>
                </p:cNvPr>
                <p:cNvSpPr/>
                <p:nvPr/>
              </p:nvSpPr>
              <p:spPr>
                <a:xfrm>
                  <a:off x="711819" y="1635235"/>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8B0600DC-17A8-8C35-1D01-70EF5A47F920}"/>
                </a:ext>
              </a:extLst>
            </p:cNvPr>
            <p:cNvSpPr/>
            <p:nvPr/>
          </p:nvSpPr>
          <p:spPr>
            <a:xfrm>
              <a:off x="714658" y="271867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FB5BE57-8D30-5D5A-572B-F8119A8D3C92}"/>
                </a:ext>
              </a:extLst>
            </p:cNvPr>
            <p:cNvSpPr/>
            <p:nvPr/>
          </p:nvSpPr>
          <p:spPr>
            <a:xfrm>
              <a:off x="711819" y="3659144"/>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05FE4E-B749-7A09-C7B3-C32A60742F32}"/>
                </a:ext>
              </a:extLst>
            </p:cNvPr>
            <p:cNvSpPr/>
            <p:nvPr/>
          </p:nvSpPr>
          <p:spPr>
            <a:xfrm>
              <a:off x="715464" y="480130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29C670-5213-CB28-CB25-6F048C036636}"/>
                </a:ext>
              </a:extLst>
            </p:cNvPr>
            <p:cNvSpPr/>
            <p:nvPr/>
          </p:nvSpPr>
          <p:spPr>
            <a:xfrm>
              <a:off x="711819" y="586424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BACD3F40-7A15-B38F-2E6E-C8BAF1A59ADD}"/>
              </a:ext>
            </a:extLst>
          </p:cNvPr>
          <p:cNvGrpSpPr/>
          <p:nvPr/>
        </p:nvGrpSpPr>
        <p:grpSpPr>
          <a:xfrm>
            <a:off x="6830744" y="1156677"/>
            <a:ext cx="4360753" cy="2782652"/>
            <a:chOff x="6084888" y="1635235"/>
            <a:chExt cx="4360753" cy="2782652"/>
          </a:xfrm>
        </p:grpSpPr>
        <p:sp>
          <p:nvSpPr>
            <p:cNvPr id="3" name="Rectangle 2">
              <a:extLst>
                <a:ext uri="{FF2B5EF4-FFF2-40B4-BE49-F238E27FC236}">
                  <a16:creationId xmlns:a16="http://schemas.microsoft.com/office/drawing/2014/main" id="{72E0CF23-F15C-0418-9299-947ADE19CDE9}"/>
                </a:ext>
              </a:extLst>
            </p:cNvPr>
            <p:cNvSpPr/>
            <p:nvPr/>
          </p:nvSpPr>
          <p:spPr>
            <a:xfrm>
              <a:off x="6096000" y="1635235"/>
              <a:ext cx="4315524"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panose="020B0502040204020203" pitchFamily="34" charset="0"/>
              </a:endParaRPr>
            </a:p>
          </p:txBody>
        </p:sp>
        <p:sp>
          <p:nvSpPr>
            <p:cNvPr id="11" name="Rectangle 10">
              <a:extLst>
                <a:ext uri="{FF2B5EF4-FFF2-40B4-BE49-F238E27FC236}">
                  <a16:creationId xmlns:a16="http://schemas.microsoft.com/office/drawing/2014/main" id="{FCC2F662-C234-30F2-2AB8-7DA993382C2F}"/>
                </a:ext>
              </a:extLst>
            </p:cNvPr>
            <p:cNvSpPr/>
            <p:nvPr/>
          </p:nvSpPr>
          <p:spPr>
            <a:xfrm>
              <a:off x="6084888" y="2775376"/>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i="0" dirty="0">
                  <a:solidFill>
                    <a:schemeClr val="tx1"/>
                  </a:solidFill>
                  <a:effectLst/>
                  <a:latin typeface="Bahnschrift" panose="020B0502040204020203" pitchFamily="34" charset="0"/>
                </a:rPr>
                <a:t>      New York City  data  - </a:t>
              </a:r>
              <a:r>
                <a:rPr lang="en-AU" dirty="0">
                  <a:solidFill>
                    <a:schemeClr val="tx1"/>
                  </a:solidFill>
                  <a:latin typeface="Bahnschrift" panose="020B0502040204020203" pitchFamily="34" charset="0"/>
                </a:rPr>
                <a:t>Apr- Sep 2014</a:t>
              </a:r>
              <a:r>
                <a:rPr lang="en-AU" i="0" dirty="0">
                  <a:solidFill>
                    <a:schemeClr val="tx1"/>
                  </a:solidFill>
                  <a:effectLst/>
                  <a:latin typeface="Bahnschrift" panose="020B0502040204020203" pitchFamily="34" charset="0"/>
                </a:rPr>
                <a:t> </a:t>
              </a:r>
              <a:br>
                <a:rPr lang="en-AU" dirty="0">
                  <a:latin typeface="Bahnschrift" panose="020B0502040204020203" pitchFamily="34" charset="0"/>
                </a:rPr>
              </a:br>
              <a:r>
                <a:rPr lang="en-AU" dirty="0">
                  <a:latin typeface="Bahnschrift" panose="020B0502040204020203" pitchFamily="34" charset="0"/>
                </a:rPr>
                <a:t>      </a:t>
              </a:r>
              <a:r>
                <a:rPr lang="en-AU" dirty="0">
                  <a:solidFill>
                    <a:schemeClr val="tx1"/>
                  </a:solidFill>
                  <a:latin typeface="Bahnschrift" panose="020B0502040204020203" pitchFamily="34" charset="0"/>
                </a:rPr>
                <a:t>NOAA weather data – Apr- Sep 2014 </a:t>
              </a:r>
              <a:endParaRPr lang="en-US" dirty="0">
                <a:solidFill>
                  <a:schemeClr val="tx1"/>
                </a:solidFill>
                <a:latin typeface="Bahnschrift" panose="020B0502040204020203" pitchFamily="34" charset="0"/>
              </a:endParaRPr>
            </a:p>
          </p:txBody>
        </p:sp>
        <p:sp>
          <p:nvSpPr>
            <p:cNvPr id="15" name="Rectangle 14">
              <a:extLst>
                <a:ext uri="{FF2B5EF4-FFF2-40B4-BE49-F238E27FC236}">
                  <a16:creationId xmlns:a16="http://schemas.microsoft.com/office/drawing/2014/main" id="{1B48B100-3128-7D7E-1C02-C09DB1400B1A}"/>
                </a:ext>
              </a:extLst>
            </p:cNvPr>
            <p:cNvSpPr/>
            <p:nvPr/>
          </p:nvSpPr>
          <p:spPr>
            <a:xfrm>
              <a:off x="6088820" y="3710053"/>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CC107F6-0690-4832-6D51-D9C4D2FFE371}"/>
                </a:ext>
              </a:extLst>
            </p:cNvPr>
            <p:cNvGrpSpPr/>
            <p:nvPr/>
          </p:nvGrpSpPr>
          <p:grpSpPr>
            <a:xfrm>
              <a:off x="7127824" y="1635235"/>
              <a:ext cx="2477137" cy="927848"/>
              <a:chOff x="4865821" y="530462"/>
              <a:chExt cx="2477137" cy="927848"/>
            </a:xfrm>
          </p:grpSpPr>
          <p:pic>
            <p:nvPicPr>
              <p:cNvPr id="18" name="Graphic 17" descr="Car with solid fill">
                <a:extLst>
                  <a:ext uri="{FF2B5EF4-FFF2-40B4-BE49-F238E27FC236}">
                    <a16:creationId xmlns:a16="http://schemas.microsoft.com/office/drawing/2014/main" id="{260F6E17-B98F-2983-26D6-56486E7DBF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821" y="543910"/>
                <a:ext cx="914400" cy="914400"/>
              </a:xfrm>
              <a:prstGeom prst="rect">
                <a:avLst/>
              </a:prstGeom>
            </p:spPr>
          </p:pic>
          <p:pic>
            <p:nvPicPr>
              <p:cNvPr id="20" name="Graphic 19" descr="Partial sun with solid fill">
                <a:extLst>
                  <a:ext uri="{FF2B5EF4-FFF2-40B4-BE49-F238E27FC236}">
                    <a16:creationId xmlns:a16="http://schemas.microsoft.com/office/drawing/2014/main" id="{2AFED51D-B761-27EE-0551-357D422507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5369" y="530462"/>
                <a:ext cx="1067589" cy="733531"/>
              </a:xfrm>
              <a:prstGeom prst="rect">
                <a:avLst/>
              </a:prstGeom>
            </p:spPr>
          </p:pic>
        </p:grpSp>
        <p:sp>
          <p:nvSpPr>
            <p:cNvPr id="26" name="TextBox 25">
              <a:extLst>
                <a:ext uri="{FF2B5EF4-FFF2-40B4-BE49-F238E27FC236}">
                  <a16:creationId xmlns:a16="http://schemas.microsoft.com/office/drawing/2014/main" id="{6E8FD7B4-7B38-8617-4EAA-D85EF8894648}"/>
                </a:ext>
              </a:extLst>
            </p:cNvPr>
            <p:cNvSpPr txBox="1"/>
            <p:nvPr/>
          </p:nvSpPr>
          <p:spPr>
            <a:xfrm>
              <a:off x="6494483" y="3884412"/>
              <a:ext cx="3951158" cy="369332"/>
            </a:xfrm>
            <a:prstGeom prst="rect">
              <a:avLst/>
            </a:prstGeom>
            <a:noFill/>
          </p:spPr>
          <p:txBody>
            <a:bodyPr wrap="square" rtlCol="0">
              <a:spAutoFit/>
            </a:bodyPr>
            <a:lstStyle/>
            <a:p>
              <a:r>
                <a:rPr lang="en-AU" dirty="0">
                  <a:solidFill>
                    <a:srgbClr val="4EC9B0"/>
                  </a:solidFill>
                  <a:highlight>
                    <a:srgbClr val="1F1F1F"/>
                  </a:highlight>
                  <a:latin typeface="Menlo" panose="020B0609030804020204" pitchFamily="49" charset="0"/>
                </a:rPr>
                <a:t>P</a:t>
              </a:r>
              <a:r>
                <a:rPr lang="en-AU" b="0" dirty="0">
                  <a:solidFill>
                    <a:srgbClr val="4EC9B0"/>
                  </a:solidFill>
                  <a:effectLst/>
                  <a:highlight>
                    <a:srgbClr val="1F1F1F"/>
                  </a:highlight>
                  <a:latin typeface="Menlo" panose="020B0609030804020204" pitchFamily="49" charset="0"/>
                </a:rPr>
                <a:t>andas</a:t>
              </a:r>
              <a:r>
                <a:rPr lang="en-US" dirty="0">
                  <a:latin typeface="Bahnschrift" panose="020B0502040204020203" pitchFamily="34" charset="0"/>
                </a:rPr>
                <a:t> : pd. </a:t>
              </a:r>
              <a:r>
                <a:rPr lang="en-US" dirty="0" err="1">
                  <a:latin typeface="Bahnschrift" panose="020B0502040204020203" pitchFamily="34" charset="0"/>
                </a:rPr>
                <a:t>concat</a:t>
              </a:r>
              <a:r>
                <a:rPr lang="en-US" dirty="0">
                  <a:latin typeface="Bahnschrift" panose="020B0502040204020203" pitchFamily="34" charset="0"/>
                </a:rPr>
                <a:t>,  </a:t>
              </a:r>
              <a:r>
                <a:rPr lang="en-US" dirty="0" err="1">
                  <a:latin typeface="Bahnschrift" panose="020B0502040204020203" pitchFamily="34" charset="0"/>
                </a:rPr>
                <a:t>len</a:t>
              </a:r>
              <a:r>
                <a:rPr lang="en-US" dirty="0">
                  <a:latin typeface="Bahnschrift" panose="020B0502040204020203" pitchFamily="34" charset="0"/>
                </a:rPr>
                <a:t>(), .Drop …  </a:t>
              </a:r>
            </a:p>
          </p:txBody>
        </p:sp>
        <p:sp>
          <p:nvSpPr>
            <p:cNvPr id="31" name="Rectangle 30">
              <a:extLst>
                <a:ext uri="{FF2B5EF4-FFF2-40B4-BE49-F238E27FC236}">
                  <a16:creationId xmlns:a16="http://schemas.microsoft.com/office/drawing/2014/main" id="{5AC34E87-52AD-F475-E483-0386F2844C08}"/>
                </a:ext>
              </a:extLst>
            </p:cNvPr>
            <p:cNvSpPr/>
            <p:nvPr/>
          </p:nvSpPr>
          <p:spPr>
            <a:xfrm>
              <a:off x="6118477" y="166349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E48201-D5D7-E2B7-8807-6209E57EA0EF}"/>
                </a:ext>
              </a:extLst>
            </p:cNvPr>
            <p:cNvSpPr/>
            <p:nvPr/>
          </p:nvSpPr>
          <p:spPr>
            <a:xfrm>
              <a:off x="6084888" y="2806045"/>
              <a:ext cx="409595" cy="677165"/>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F21CD3-A430-B71A-FBA7-E808D8F5906C}"/>
                </a:ext>
              </a:extLst>
            </p:cNvPr>
            <p:cNvSpPr/>
            <p:nvPr/>
          </p:nvSpPr>
          <p:spPr>
            <a:xfrm>
              <a:off x="6118477" y="3704207"/>
              <a:ext cx="376006" cy="707834"/>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2E781A24-BA8C-803D-EB95-C478B7C5D69F}"/>
              </a:ext>
            </a:extLst>
          </p:cNvPr>
          <p:cNvGrpSpPr/>
          <p:nvPr/>
        </p:nvGrpSpPr>
        <p:grpSpPr>
          <a:xfrm>
            <a:off x="5732244" y="1329052"/>
            <a:ext cx="578699" cy="2407833"/>
            <a:chOff x="5272617" y="1948069"/>
            <a:chExt cx="578699" cy="2407833"/>
          </a:xfrm>
        </p:grpSpPr>
        <p:sp>
          <p:nvSpPr>
            <p:cNvPr id="36" name="Striped Right Arrow 35">
              <a:extLst>
                <a:ext uri="{FF2B5EF4-FFF2-40B4-BE49-F238E27FC236}">
                  <a16:creationId xmlns:a16="http://schemas.microsoft.com/office/drawing/2014/main" id="{BA6DB3A0-3CAF-A31A-8312-C02A30909811}"/>
                </a:ext>
              </a:extLst>
            </p:cNvPr>
            <p:cNvSpPr/>
            <p:nvPr/>
          </p:nvSpPr>
          <p:spPr>
            <a:xfrm>
              <a:off x="5272617" y="390655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C7B43C0-FC91-DCE9-C74B-6F77E2B780E5}"/>
                </a:ext>
              </a:extLst>
            </p:cNvPr>
            <p:cNvGrpSpPr/>
            <p:nvPr/>
          </p:nvGrpSpPr>
          <p:grpSpPr>
            <a:xfrm>
              <a:off x="5298836" y="1948069"/>
              <a:ext cx="552480" cy="1469767"/>
              <a:chOff x="5248713" y="1978702"/>
              <a:chExt cx="552480" cy="1469767"/>
            </a:xfrm>
          </p:grpSpPr>
          <p:sp>
            <p:nvSpPr>
              <p:cNvPr id="37" name="Striped Right Arrow 33">
                <a:extLst>
                  <a:ext uri="{FF2B5EF4-FFF2-40B4-BE49-F238E27FC236}">
                    <a16:creationId xmlns:a16="http://schemas.microsoft.com/office/drawing/2014/main" id="{680A79A9-1BBC-6DEA-A53A-CC0A468F57C4}"/>
                  </a:ext>
                </a:extLst>
              </p:cNvPr>
              <p:cNvSpPr/>
              <p:nvPr/>
            </p:nvSpPr>
            <p:spPr>
              <a:xfrm>
                <a:off x="5248713" y="197870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4">
                <a:extLst>
                  <a:ext uri="{FF2B5EF4-FFF2-40B4-BE49-F238E27FC236}">
                    <a16:creationId xmlns:a16="http://schemas.microsoft.com/office/drawing/2014/main" id="{38FF2992-22CE-8B5A-57E7-051E71696FC3}"/>
                  </a:ext>
                </a:extLst>
              </p:cNvPr>
              <p:cNvSpPr/>
              <p:nvPr/>
            </p:nvSpPr>
            <p:spPr>
              <a:xfrm>
                <a:off x="5248713" y="2999119"/>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2304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Approach</a:t>
            </a:r>
            <a:r>
              <a:rPr lang="en-US" dirty="0"/>
              <a:t>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9BD-45A4-76E2-0463-36772359BFCC}"/>
              </a:ext>
            </a:extLst>
          </p:cNvPr>
          <p:cNvSpPr>
            <a:spLocks noGrp="1"/>
          </p:cNvSpPr>
          <p:nvPr>
            <p:ph type="title"/>
          </p:nvPr>
        </p:nvSpPr>
        <p:spPr>
          <a:xfrm>
            <a:off x="1269239" y="693967"/>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E017E98B-AA52-7F26-0FE2-1077B946DE42}"/>
              </a:ext>
            </a:extLst>
          </p:cNvPr>
          <p:cNvSpPr>
            <a:spLocks noGrp="1"/>
          </p:cNvSpPr>
          <p:nvPr>
            <p:ph type="body" sz="quarter" idx="13"/>
          </p:nvPr>
        </p:nvSpPr>
        <p:spPr>
          <a:xfrm>
            <a:off x="1269239" y="2332038"/>
            <a:ext cx="3589816"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In this graph, the data is grouped into three temperature ranges.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This data suggests that the usage of Uber increases during the summer.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Further analysis reveals additional insights into the impact of temperature on the number of rides taken in New York. </a:t>
            </a:r>
            <a:endParaRPr lang="zh-CN" altLang="en-US" dirty="0">
              <a:solidFill>
                <a:schemeClr val="tx1"/>
              </a:solidFill>
              <a:latin typeface="Bahnschrift" panose="020B0502040204020203" pitchFamily="34" charset="0"/>
            </a:endParaRPr>
          </a:p>
        </p:txBody>
      </p:sp>
      <p:sp>
        <p:nvSpPr>
          <p:cNvPr id="5" name="Slide Number Placeholder 4">
            <a:extLst>
              <a:ext uri="{FF2B5EF4-FFF2-40B4-BE49-F238E27FC236}">
                <a16:creationId xmlns:a16="http://schemas.microsoft.com/office/drawing/2014/main" id="{F3645210-9E31-D9C3-977D-EDE4861AD447}"/>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1026" name="Picture 2">
            <a:extLst>
              <a:ext uri="{FF2B5EF4-FFF2-40B4-BE49-F238E27FC236}">
                <a16:creationId xmlns:a16="http://schemas.microsoft.com/office/drawing/2014/main" id="{650CDB47-E264-C453-5FD8-5C97AE6F01C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4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27E2-3C19-73C2-A0C1-7E49B786E9B9}"/>
              </a:ext>
            </a:extLst>
          </p:cNvPr>
          <p:cNvSpPr>
            <a:spLocks noGrp="1"/>
          </p:cNvSpPr>
          <p:nvPr>
            <p:ph type="title"/>
          </p:nvPr>
        </p:nvSpPr>
        <p:spPr>
          <a:xfrm>
            <a:off x="1377142" y="710101"/>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2290DA5D-D75A-17A1-644F-8473741247FB}"/>
              </a:ext>
            </a:extLst>
          </p:cNvPr>
          <p:cNvSpPr>
            <a:spLocks noGrp="1"/>
          </p:cNvSpPr>
          <p:nvPr>
            <p:ph type="body" sz="quarter" idx="13"/>
          </p:nvPr>
        </p:nvSpPr>
        <p:spPr>
          <a:xfrm>
            <a:off x="1377142" y="2331791"/>
            <a:ext cx="3289451"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aims to examine the impact of rainfall on the number of Uber rides.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indicates that Uber usage is higher on days without rain. </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Again, further analysis provides additional insights into how weather affect the number of rides taken in New York City. </a:t>
            </a:r>
          </a:p>
          <a:p>
            <a:endParaRPr lang="zh-CN" altLang="en-US" dirty="0"/>
          </a:p>
        </p:txBody>
      </p:sp>
      <p:sp>
        <p:nvSpPr>
          <p:cNvPr id="5" name="Slide Number Placeholder 4">
            <a:extLst>
              <a:ext uri="{FF2B5EF4-FFF2-40B4-BE49-F238E27FC236}">
                <a16:creationId xmlns:a16="http://schemas.microsoft.com/office/drawing/2014/main" id="{183E16E6-532D-7897-7EEC-86E66BBFC69E}"/>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4">
            <a:extLst>
              <a:ext uri="{FF2B5EF4-FFF2-40B4-BE49-F238E27FC236}">
                <a16:creationId xmlns:a16="http://schemas.microsoft.com/office/drawing/2014/main" id="{300A6DE4-8748-BE53-5BE9-26BB5E28CF5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90867" y="215861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749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6049</TotalTime>
  <Words>853</Words>
  <Application>Microsoft Office PowerPoint</Application>
  <PresentationFormat>Widescreen</PresentationFormat>
  <Paragraphs>100</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Helvetica Neue</vt:lpstr>
      <vt:lpstr>Menlo</vt:lpstr>
      <vt:lpstr>Arial</vt:lpstr>
      <vt:lpstr>Arial Black</vt:lpstr>
      <vt:lpstr>Bahnschrift</vt:lpstr>
      <vt:lpstr>Calibri</vt:lpstr>
      <vt:lpstr>Roboto</vt:lpstr>
      <vt:lpstr>Sabon Next LT</vt:lpstr>
      <vt:lpstr>Custom</vt:lpstr>
      <vt:lpstr>Uber rides and weather</vt:lpstr>
      <vt:lpstr>overview</vt:lpstr>
      <vt:lpstr>PowerPoint Presentation</vt:lpstr>
      <vt:lpstr>Group 4 Project 1</vt:lpstr>
      <vt:lpstr>Overview of the process</vt:lpstr>
      <vt:lpstr>PowerPoint Presentation</vt:lpstr>
      <vt:lpstr>Approach </vt:lpstr>
      <vt:lpstr>Exploratory Data analysis</vt:lpstr>
      <vt:lpstr>Exploratory Data analysis</vt:lpstr>
      <vt:lpstr>Exploratory Data analysis</vt:lpstr>
      <vt:lpstr>results</vt:lpstr>
      <vt:lpstr>PowerPoint Presentation</vt:lpstr>
      <vt:lpstr>PowerPoint Presentation</vt:lpstr>
      <vt:lpstr>PowerPoint Presentation</vt:lpstr>
      <vt:lpstr>PowerPoint Presentation</vt:lpstr>
      <vt:lpstr>PowerPoint Presentation</vt:lpstr>
      <vt:lpstr>Summary </vt:lpstr>
      <vt:lpstr>SUMMARY</vt:lpstr>
      <vt:lpstr>Next steps </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Greg P</cp:lastModifiedBy>
  <cp:revision>58</cp:revision>
  <dcterms:created xsi:type="dcterms:W3CDTF">2024-07-04T11:47:46Z</dcterms:created>
  <dcterms:modified xsi:type="dcterms:W3CDTF">2024-07-09T13:13:03Z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