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8"/>
  </p:notesMasterIdLst>
  <p:handoutMasterIdLst>
    <p:handoutMasterId r:id="rId29"/>
  </p:handoutMasterIdLst>
  <p:sldIdLst>
    <p:sldId id="312" r:id="rId5"/>
    <p:sldId id="332" r:id="rId6"/>
    <p:sldId id="307" r:id="rId7"/>
    <p:sldId id="304" r:id="rId8"/>
    <p:sldId id="281" r:id="rId9"/>
    <p:sldId id="326" r:id="rId10"/>
    <p:sldId id="330" r:id="rId11"/>
    <p:sldId id="334" r:id="rId12"/>
    <p:sldId id="333" r:id="rId13"/>
    <p:sldId id="343" r:id="rId14"/>
    <p:sldId id="339" r:id="rId15"/>
    <p:sldId id="340" r:id="rId16"/>
    <p:sldId id="327" r:id="rId17"/>
    <p:sldId id="329" r:id="rId18"/>
    <p:sldId id="335" r:id="rId19"/>
    <p:sldId id="341" r:id="rId20"/>
    <p:sldId id="342" r:id="rId21"/>
    <p:sldId id="336" r:id="rId22"/>
    <p:sldId id="324" r:id="rId23"/>
    <p:sldId id="337" r:id="rId24"/>
    <p:sldId id="338" r:id="rId25"/>
    <p:sldId id="282" r:id="rId26"/>
    <p:sldId id="323" r:id="rId2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5389" autoAdjust="0"/>
  </p:normalViewPr>
  <p:slideViewPr>
    <p:cSldViewPr snapToGrid="0" snapToObjects="1">
      <p:cViewPr varScale="1">
        <p:scale>
          <a:sx n="115" d="100"/>
          <a:sy n="115" d="100"/>
        </p:scale>
        <p:origin x="608" y="19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89444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723413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64368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100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15.jpeg"/><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Uber rides and weather</a:t>
            </a:r>
          </a:p>
        </p:txBody>
      </p:sp>
      <p:sp>
        <p:nvSpPr>
          <p:cNvPr id="3" name="TextBox 2">
            <a:extLst>
              <a:ext uri="{FF2B5EF4-FFF2-40B4-BE49-F238E27FC236}">
                <a16:creationId xmlns:a16="http://schemas.microsoft.com/office/drawing/2014/main" id="{915FDB7F-551C-42A3-0B03-12A80FE56617}"/>
              </a:ext>
            </a:extLst>
          </p:cNvPr>
          <p:cNvSpPr txBox="1"/>
          <p:nvPr/>
        </p:nvSpPr>
        <p:spPr>
          <a:xfrm>
            <a:off x="4060371" y="4299857"/>
            <a:ext cx="4114800" cy="369332"/>
          </a:xfrm>
          <a:prstGeom prst="rect">
            <a:avLst/>
          </a:prstGeom>
          <a:noFill/>
        </p:spPr>
        <p:txBody>
          <a:bodyPr wrap="square" rtlCol="0">
            <a:spAutoFit/>
          </a:bodyPr>
          <a:lstStyle/>
          <a:p>
            <a:r>
              <a:rPr lang="en-AU" dirty="0"/>
              <a:t>By Greg ,  Zahra ,  Jiahui and Isa</a:t>
            </a:r>
          </a:p>
        </p:txBody>
      </p:sp>
    </p:spTree>
    <p:extLst>
      <p:ext uri="{BB962C8B-B14F-4D97-AF65-F5344CB8AC3E}">
        <p14:creationId xmlns:p14="http://schemas.microsoft.com/office/powerpoint/2010/main" val="220243767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09917DA-2B5A-E491-ACA1-0B4CB6D701D4}"/>
              </a:ext>
            </a:extLst>
          </p:cNvPr>
          <p:cNvSpPr/>
          <p:nvPr/>
        </p:nvSpPr>
        <p:spPr>
          <a:xfrm>
            <a:off x="4568281" y="4873889"/>
            <a:ext cx="2624254" cy="713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effectLst/>
              <a:highlight>
                <a:srgbClr val="FFFFFF"/>
              </a:highlight>
            </a:endParaRPr>
          </a:p>
        </p:txBody>
      </p:sp>
      <p:sp>
        <p:nvSpPr>
          <p:cNvPr id="4" name="Slide Number Placeholder 3">
            <a:extLst>
              <a:ext uri="{FF2B5EF4-FFF2-40B4-BE49-F238E27FC236}">
                <a16:creationId xmlns:a16="http://schemas.microsoft.com/office/drawing/2014/main" id="{22F32601-82DC-F168-1246-246A828849F5}"/>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
        <p:nvSpPr>
          <p:cNvPr id="5" name="Rectangle 4">
            <a:extLst>
              <a:ext uri="{FF2B5EF4-FFF2-40B4-BE49-F238E27FC236}">
                <a16:creationId xmlns:a16="http://schemas.microsoft.com/office/drawing/2014/main" id="{9A0E944E-D629-E980-FA83-E6C8EF2706AE}"/>
              </a:ext>
            </a:extLst>
          </p:cNvPr>
          <p:cNvSpPr/>
          <p:nvPr/>
        </p:nvSpPr>
        <p:spPr>
          <a:xfrm>
            <a:off x="4568283" y="571848"/>
            <a:ext cx="2624252" cy="713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Identifying  Data Source </a:t>
            </a:r>
          </a:p>
        </p:txBody>
      </p:sp>
      <p:sp>
        <p:nvSpPr>
          <p:cNvPr id="6" name="Rectangle 5">
            <a:extLst>
              <a:ext uri="{FF2B5EF4-FFF2-40B4-BE49-F238E27FC236}">
                <a16:creationId xmlns:a16="http://schemas.microsoft.com/office/drawing/2014/main" id="{98915BB5-88C0-333C-1ABB-8848C398495F}"/>
              </a:ext>
            </a:extLst>
          </p:cNvPr>
          <p:cNvSpPr/>
          <p:nvPr/>
        </p:nvSpPr>
        <p:spPr>
          <a:xfrm>
            <a:off x="4568282" y="1707704"/>
            <a:ext cx="2624253" cy="7359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Retrieving  Data </a:t>
            </a:r>
          </a:p>
        </p:txBody>
      </p:sp>
      <p:sp>
        <p:nvSpPr>
          <p:cNvPr id="7" name="Rectangle 6">
            <a:extLst>
              <a:ext uri="{FF2B5EF4-FFF2-40B4-BE49-F238E27FC236}">
                <a16:creationId xmlns:a16="http://schemas.microsoft.com/office/drawing/2014/main" id="{68523328-1F41-9390-453E-0F364347BB1F}"/>
              </a:ext>
            </a:extLst>
          </p:cNvPr>
          <p:cNvSpPr/>
          <p:nvPr/>
        </p:nvSpPr>
        <p:spPr>
          <a:xfrm>
            <a:off x="4568282" y="2865862"/>
            <a:ext cx="2624254" cy="713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effectLst/>
              <a:highlight>
                <a:srgbClr val="FFFFFF"/>
              </a:highlight>
            </a:endParaRPr>
          </a:p>
        </p:txBody>
      </p:sp>
      <p:sp>
        <p:nvSpPr>
          <p:cNvPr id="8" name="TextBox 7">
            <a:extLst>
              <a:ext uri="{FF2B5EF4-FFF2-40B4-BE49-F238E27FC236}">
                <a16:creationId xmlns:a16="http://schemas.microsoft.com/office/drawing/2014/main" id="{F211620D-375F-9E52-7843-E1BA24617669}"/>
              </a:ext>
            </a:extLst>
          </p:cNvPr>
          <p:cNvSpPr txBox="1"/>
          <p:nvPr/>
        </p:nvSpPr>
        <p:spPr>
          <a:xfrm>
            <a:off x="4560849" y="2981129"/>
            <a:ext cx="2442115" cy="369332"/>
          </a:xfrm>
          <a:prstGeom prst="rect">
            <a:avLst/>
          </a:prstGeom>
          <a:noFill/>
        </p:spPr>
        <p:txBody>
          <a:bodyPr wrap="square" rtlCol="0">
            <a:spAutoFit/>
          </a:bodyPr>
          <a:lstStyle/>
          <a:p>
            <a:r>
              <a:rPr lang="en-US" dirty="0"/>
              <a:t>Assemble &amp; Cleaning </a:t>
            </a:r>
          </a:p>
        </p:txBody>
      </p:sp>
      <p:sp>
        <p:nvSpPr>
          <p:cNvPr id="9" name="Rectangle 8">
            <a:extLst>
              <a:ext uri="{FF2B5EF4-FFF2-40B4-BE49-F238E27FC236}">
                <a16:creationId xmlns:a16="http://schemas.microsoft.com/office/drawing/2014/main" id="{EC7E44F1-DFE6-A0F4-C9A9-BA866E606770}"/>
              </a:ext>
            </a:extLst>
          </p:cNvPr>
          <p:cNvSpPr/>
          <p:nvPr/>
        </p:nvSpPr>
        <p:spPr>
          <a:xfrm>
            <a:off x="4568281" y="3843453"/>
            <a:ext cx="2624254" cy="713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effectLst/>
              <a:highlight>
                <a:srgbClr val="FFFFFF"/>
              </a:highlight>
            </a:endParaRPr>
          </a:p>
        </p:txBody>
      </p:sp>
      <p:sp>
        <p:nvSpPr>
          <p:cNvPr id="10" name="TextBox 9">
            <a:extLst>
              <a:ext uri="{FF2B5EF4-FFF2-40B4-BE49-F238E27FC236}">
                <a16:creationId xmlns:a16="http://schemas.microsoft.com/office/drawing/2014/main" id="{DCF09085-94B8-E382-BD46-8194BD2D655E}"/>
              </a:ext>
            </a:extLst>
          </p:cNvPr>
          <p:cNvSpPr txBox="1"/>
          <p:nvPr/>
        </p:nvSpPr>
        <p:spPr>
          <a:xfrm>
            <a:off x="4588726" y="5360797"/>
            <a:ext cx="2062975" cy="646331"/>
          </a:xfrm>
          <a:prstGeom prst="rect">
            <a:avLst/>
          </a:prstGeom>
          <a:noFill/>
        </p:spPr>
        <p:txBody>
          <a:bodyPr wrap="square" rtlCol="0">
            <a:spAutoFit/>
          </a:bodyPr>
          <a:lstStyle/>
          <a:p>
            <a:r>
              <a:rPr lang="en-AU" sz="1800" b="0" dirty="0">
                <a:effectLst/>
                <a:highlight>
                  <a:srgbClr val="FFFFFF"/>
                </a:highlight>
                <a:latin typeface="Roboto" panose="02000000000000000000" pitchFamily="2" charset="0"/>
              </a:rPr>
              <a:t> </a:t>
            </a:r>
            <a:endParaRPr lang="en-AU" dirty="0">
              <a:effectLst/>
              <a:highlight>
                <a:srgbClr val="FFFFFF"/>
              </a:highlight>
            </a:endParaRPr>
          </a:p>
          <a:p>
            <a:r>
              <a:rPr lang="en-US" dirty="0"/>
              <a:t> </a:t>
            </a:r>
          </a:p>
        </p:txBody>
      </p:sp>
      <p:sp>
        <p:nvSpPr>
          <p:cNvPr id="13" name="TextBox 12">
            <a:extLst>
              <a:ext uri="{FF2B5EF4-FFF2-40B4-BE49-F238E27FC236}">
                <a16:creationId xmlns:a16="http://schemas.microsoft.com/office/drawing/2014/main" id="{A4837B6B-1343-65F1-2C12-986409F77287}"/>
              </a:ext>
            </a:extLst>
          </p:cNvPr>
          <p:cNvSpPr txBox="1"/>
          <p:nvPr/>
        </p:nvSpPr>
        <p:spPr>
          <a:xfrm>
            <a:off x="4568281" y="3954621"/>
            <a:ext cx="2791524" cy="646331"/>
          </a:xfrm>
          <a:prstGeom prst="rect">
            <a:avLst/>
          </a:prstGeom>
          <a:noFill/>
        </p:spPr>
        <p:txBody>
          <a:bodyPr wrap="square" rtlCol="0">
            <a:spAutoFit/>
          </a:bodyPr>
          <a:lstStyle/>
          <a:p>
            <a:r>
              <a:rPr lang="en-US" dirty="0"/>
              <a:t>Analyze &amp; acknowledge limitations  </a:t>
            </a:r>
          </a:p>
        </p:txBody>
      </p:sp>
      <p:sp>
        <p:nvSpPr>
          <p:cNvPr id="14" name="TextBox 13">
            <a:extLst>
              <a:ext uri="{FF2B5EF4-FFF2-40B4-BE49-F238E27FC236}">
                <a16:creationId xmlns:a16="http://schemas.microsoft.com/office/drawing/2014/main" id="{E600D2A6-7157-56C5-BE9A-C2723A3D9762}"/>
              </a:ext>
            </a:extLst>
          </p:cNvPr>
          <p:cNvSpPr txBox="1"/>
          <p:nvPr/>
        </p:nvSpPr>
        <p:spPr>
          <a:xfrm>
            <a:off x="4588726" y="4991465"/>
            <a:ext cx="2252546" cy="369332"/>
          </a:xfrm>
          <a:prstGeom prst="rect">
            <a:avLst/>
          </a:prstGeom>
          <a:noFill/>
        </p:spPr>
        <p:txBody>
          <a:bodyPr wrap="square" rtlCol="0">
            <a:spAutoFit/>
          </a:bodyPr>
          <a:lstStyle/>
          <a:p>
            <a:r>
              <a:rPr lang="en-US" dirty="0"/>
              <a:t> Conclusion</a:t>
            </a:r>
          </a:p>
        </p:txBody>
      </p:sp>
    </p:spTree>
    <p:extLst>
      <p:ext uri="{BB962C8B-B14F-4D97-AF65-F5344CB8AC3E}">
        <p14:creationId xmlns:p14="http://schemas.microsoft.com/office/powerpoint/2010/main" val="1481374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47D3F-8628-782F-273C-8B7B739587F3}"/>
              </a:ext>
            </a:extLst>
          </p:cNvPr>
          <p:cNvSpPr>
            <a:spLocks noGrp="1"/>
          </p:cNvSpPr>
          <p:nvPr>
            <p:ph type="title"/>
          </p:nvPr>
        </p:nvSpPr>
        <p:spPr/>
        <p:txBody>
          <a:bodyPr/>
          <a:lstStyle/>
          <a:p>
            <a:r>
              <a:rPr lang="en-AU" dirty="0"/>
              <a:t>EDA</a:t>
            </a:r>
          </a:p>
        </p:txBody>
      </p:sp>
      <p:sp>
        <p:nvSpPr>
          <p:cNvPr id="4" name="Slide Number Placeholder 3">
            <a:extLst>
              <a:ext uri="{FF2B5EF4-FFF2-40B4-BE49-F238E27FC236}">
                <a16:creationId xmlns:a16="http://schemas.microsoft.com/office/drawing/2014/main" id="{7E172A7E-318C-F0AC-A04C-1CF60C7A14D3}"/>
              </a:ext>
            </a:extLst>
          </p:cNvPr>
          <p:cNvSpPr>
            <a:spLocks noGrp="1"/>
          </p:cNvSpPr>
          <p:nvPr>
            <p:ph type="sldNum" sz="quarter" idx="10"/>
          </p:nvPr>
        </p:nvSpPr>
        <p:spPr/>
        <p:txBody>
          <a:bodyPr/>
          <a:lstStyle/>
          <a:p>
            <a:fld id="{48F63A3B-78C7-47BE-AE5E-E10140E04643}" type="slidenum">
              <a:rPr lang="en-US" smtClean="0"/>
              <a:pPr/>
              <a:t>11</a:t>
            </a:fld>
            <a:endParaRPr lang="en-US" dirty="0"/>
          </a:p>
        </p:txBody>
      </p:sp>
      <p:pic>
        <p:nvPicPr>
          <p:cNvPr id="1026" name="Picture 2">
            <a:extLst>
              <a:ext uri="{FF2B5EF4-FFF2-40B4-BE49-F238E27FC236}">
                <a16:creationId xmlns:a16="http://schemas.microsoft.com/office/drawing/2014/main" id="{2582B84E-1266-8405-280A-B44E64554D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7173" y="2835275"/>
            <a:ext cx="4977817" cy="320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823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0BB52-8603-A795-11D7-2DE4FA757525}"/>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CFD974F8-1B63-0D22-8E2F-A21C869E43B2}"/>
              </a:ext>
            </a:extLst>
          </p:cNvPr>
          <p:cNvSpPr>
            <a:spLocks noGrp="1"/>
          </p:cNvSpPr>
          <p:nvPr>
            <p:ph type="body" sz="quarter" idx="13"/>
          </p:nvPr>
        </p:nvSpPr>
        <p:spPr/>
        <p:txBody>
          <a:bodyPr/>
          <a:lstStyle/>
          <a:p>
            <a:endParaRPr lang="en-AU" dirty="0"/>
          </a:p>
        </p:txBody>
      </p:sp>
      <p:sp>
        <p:nvSpPr>
          <p:cNvPr id="5" name="Slide Number Placeholder 4">
            <a:extLst>
              <a:ext uri="{FF2B5EF4-FFF2-40B4-BE49-F238E27FC236}">
                <a16:creationId xmlns:a16="http://schemas.microsoft.com/office/drawing/2014/main" id="{91492A17-CE1E-0655-0345-EECF5CF67F2A}"/>
              </a:ext>
            </a:extLst>
          </p:cNvPr>
          <p:cNvSpPr>
            <a:spLocks noGrp="1"/>
          </p:cNvSpPr>
          <p:nvPr>
            <p:ph type="sldNum" sz="quarter" idx="10"/>
          </p:nvPr>
        </p:nvSpPr>
        <p:spPr/>
        <p:txBody>
          <a:bodyPr/>
          <a:lstStyle/>
          <a:p>
            <a:fld id="{48F63A3B-78C7-47BE-AE5E-E10140E04643}" type="slidenum">
              <a:rPr lang="en-US" smtClean="0"/>
              <a:pPr/>
              <a:t>12</a:t>
            </a:fld>
            <a:endParaRPr lang="en-US" dirty="0"/>
          </a:p>
        </p:txBody>
      </p:sp>
      <p:pic>
        <p:nvPicPr>
          <p:cNvPr id="2050" name="Picture 2">
            <a:extLst>
              <a:ext uri="{FF2B5EF4-FFF2-40B4-BE49-F238E27FC236}">
                <a16:creationId xmlns:a16="http://schemas.microsoft.com/office/drawing/2014/main" id="{B6BE2E1C-F2ED-DD31-4B7F-64D057FF94E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72437" y="2332038"/>
            <a:ext cx="5776239" cy="37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506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77A8C-69FB-FF43-DCE9-EEEACF130CA2}"/>
              </a:ext>
            </a:extLst>
          </p:cNvPr>
          <p:cNvSpPr>
            <a:spLocks noGrp="1"/>
          </p:cNvSpPr>
          <p:nvPr>
            <p:ph type="title"/>
          </p:nvPr>
        </p:nvSpPr>
        <p:spPr/>
        <p:txBody>
          <a:bodyPr/>
          <a:lstStyle/>
          <a:p>
            <a:r>
              <a:rPr lang="en-US" b="0" i="0" dirty="0">
                <a:solidFill>
                  <a:srgbClr val="1D1C1D"/>
                </a:solidFill>
                <a:effectLst/>
                <a:highlight>
                  <a:srgbClr val="F8F8F8"/>
                </a:highlight>
                <a:latin typeface="Slack-Lato"/>
              </a:rPr>
              <a:t>approach that your group took to achieve the project goals:</a:t>
            </a:r>
            <a:endParaRPr lang="en-AU" dirty="0"/>
          </a:p>
        </p:txBody>
      </p:sp>
      <p:sp>
        <p:nvSpPr>
          <p:cNvPr id="3" name="Content Placeholder 2">
            <a:extLst>
              <a:ext uri="{FF2B5EF4-FFF2-40B4-BE49-F238E27FC236}">
                <a16:creationId xmlns:a16="http://schemas.microsoft.com/office/drawing/2014/main" id="{3BE2040C-1F82-E47C-9CC3-EFBCBEB22908}"/>
              </a:ext>
            </a:extLst>
          </p:cNvPr>
          <p:cNvSpPr>
            <a:spLocks noGrp="1"/>
          </p:cNvSpPr>
          <p:nvPr>
            <p:ph idx="1"/>
          </p:nvPr>
        </p:nvSpPr>
        <p:spPr/>
        <p:txBody>
          <a:bodyPr/>
          <a:lstStyle/>
          <a:p>
            <a:pPr algn="l">
              <a:buFont typeface="Arial" panose="020B0604020202020204" pitchFamily="34" charset="0"/>
              <a:buChar char="•"/>
            </a:pPr>
            <a:r>
              <a:rPr lang="en-US" b="0" i="0" dirty="0">
                <a:solidFill>
                  <a:srgbClr val="1D1C1D"/>
                </a:solidFill>
                <a:effectLst/>
                <a:highlight>
                  <a:srgbClr val="F8F8F8"/>
                </a:highlight>
                <a:latin typeface="Slack-Lato"/>
              </a:rPr>
              <a:t>Include any relevant code or demonstrations of the application or analysis.</a:t>
            </a:r>
          </a:p>
          <a:p>
            <a:pPr algn="l">
              <a:buFont typeface="Arial" panose="020B0604020202020204" pitchFamily="34" charset="0"/>
              <a:buChar char="•"/>
            </a:pPr>
            <a:r>
              <a:rPr lang="en-US" b="0" i="0" dirty="0">
                <a:solidFill>
                  <a:srgbClr val="1D1C1D"/>
                </a:solidFill>
                <a:effectLst/>
                <a:highlight>
                  <a:srgbClr val="F8F8F8"/>
                </a:highlight>
                <a:latin typeface="Slack-Lato"/>
              </a:rPr>
              <a:t>Discuss any unanticipated insights or problems that arose and how you resolved them.</a:t>
            </a:r>
          </a:p>
          <a:p>
            <a:endParaRPr lang="en-AU" dirty="0"/>
          </a:p>
        </p:txBody>
      </p:sp>
      <p:sp>
        <p:nvSpPr>
          <p:cNvPr id="4" name="Slide Number Placeholder 3">
            <a:extLst>
              <a:ext uri="{FF2B5EF4-FFF2-40B4-BE49-F238E27FC236}">
                <a16:creationId xmlns:a16="http://schemas.microsoft.com/office/drawing/2014/main" id="{6D0E7E70-A1A6-4633-FB81-C60ACEA4046A}"/>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3444633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ECAD-6E0A-A6F2-BB1E-494FBF3C305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7E2784F7-9EBB-9AF1-AD20-2675AA29C130}"/>
              </a:ext>
            </a:extLst>
          </p:cNvPr>
          <p:cNvSpPr>
            <a:spLocks noGrp="1"/>
          </p:cNvSpPr>
          <p:nvPr>
            <p:ph idx="1"/>
          </p:nvPr>
        </p:nvSpPr>
        <p:spPr/>
        <p:txBody>
          <a:bodyPr/>
          <a:lstStyle/>
          <a:p>
            <a:r>
              <a:rPr lang="en-AU" dirty="0"/>
              <a:t>Add graph</a:t>
            </a:r>
          </a:p>
        </p:txBody>
      </p:sp>
      <p:sp>
        <p:nvSpPr>
          <p:cNvPr id="4" name="Slide Number Placeholder 3">
            <a:extLst>
              <a:ext uri="{FF2B5EF4-FFF2-40B4-BE49-F238E27FC236}">
                <a16:creationId xmlns:a16="http://schemas.microsoft.com/office/drawing/2014/main" id="{C184050C-0FC5-20B9-EA0C-A5258244FE94}"/>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3404428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results</a:t>
            </a:r>
          </a:p>
        </p:txBody>
      </p:sp>
    </p:spTree>
    <p:extLst>
      <p:ext uri="{BB962C8B-B14F-4D97-AF65-F5344CB8AC3E}">
        <p14:creationId xmlns:p14="http://schemas.microsoft.com/office/powerpoint/2010/main" val="123608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393D3A-07ED-BFDE-E89A-3E99E389A462}"/>
              </a:ext>
            </a:extLst>
          </p:cNvPr>
          <p:cNvSpPr>
            <a:spLocks noGrp="1"/>
          </p:cNvSpPr>
          <p:nvPr>
            <p:ph type="sldNum" sz="quarter" idx="10"/>
          </p:nvPr>
        </p:nvSpPr>
        <p:spPr/>
        <p:txBody>
          <a:bodyPr/>
          <a:lstStyle/>
          <a:p>
            <a:fld id="{48F63A3B-78C7-47BE-AE5E-E10140E04643}" type="slidenum">
              <a:rPr lang="en-US" smtClean="0"/>
              <a:pPr/>
              <a:t>16</a:t>
            </a:fld>
            <a:endParaRPr lang="en-US" dirty="0"/>
          </a:p>
        </p:txBody>
      </p:sp>
      <p:pic>
        <p:nvPicPr>
          <p:cNvPr id="6" name="Picture 5" descr="A diagram of a graph&#10;&#10;Description automatically generated with medium confidence">
            <a:extLst>
              <a:ext uri="{FF2B5EF4-FFF2-40B4-BE49-F238E27FC236}">
                <a16:creationId xmlns:a16="http://schemas.microsoft.com/office/drawing/2014/main" id="{E1CB2D1C-CAC5-7B99-1092-270F26053FF7}"/>
              </a:ext>
            </a:extLst>
          </p:cNvPr>
          <p:cNvPicPr>
            <a:picLocks noChangeAspect="1"/>
          </p:cNvPicPr>
          <p:nvPr/>
        </p:nvPicPr>
        <p:blipFill>
          <a:blip r:embed="rId2"/>
          <a:stretch>
            <a:fillRect/>
          </a:stretch>
        </p:blipFill>
        <p:spPr>
          <a:xfrm>
            <a:off x="573036" y="1242597"/>
            <a:ext cx="4536578" cy="2849901"/>
          </a:xfrm>
          <a:prstGeom prst="rect">
            <a:avLst/>
          </a:prstGeom>
        </p:spPr>
      </p:pic>
      <p:pic>
        <p:nvPicPr>
          <p:cNvPr id="8" name="Picture 7" descr="A graph with blue dots and red line&#10;&#10;Description automatically generated">
            <a:extLst>
              <a:ext uri="{FF2B5EF4-FFF2-40B4-BE49-F238E27FC236}">
                <a16:creationId xmlns:a16="http://schemas.microsoft.com/office/drawing/2014/main" id="{0B39A2BB-2A73-44A7-139B-EAB0D008ACED}"/>
              </a:ext>
            </a:extLst>
          </p:cNvPr>
          <p:cNvPicPr>
            <a:picLocks noChangeAspect="1"/>
          </p:cNvPicPr>
          <p:nvPr/>
        </p:nvPicPr>
        <p:blipFill>
          <a:blip r:embed="rId3"/>
          <a:stretch>
            <a:fillRect/>
          </a:stretch>
        </p:blipFill>
        <p:spPr>
          <a:xfrm>
            <a:off x="5342257" y="1347519"/>
            <a:ext cx="3032310" cy="2331446"/>
          </a:xfrm>
          <a:prstGeom prst="rect">
            <a:avLst/>
          </a:prstGeom>
        </p:spPr>
      </p:pic>
      <p:pic>
        <p:nvPicPr>
          <p:cNvPr id="10" name="Picture 9" descr="A graph of a temperature&#10;&#10;Description automatically generated with medium confidence">
            <a:extLst>
              <a:ext uri="{FF2B5EF4-FFF2-40B4-BE49-F238E27FC236}">
                <a16:creationId xmlns:a16="http://schemas.microsoft.com/office/drawing/2014/main" id="{922E52E2-C8F1-4A8C-26C0-8D29DE21CECC}"/>
              </a:ext>
            </a:extLst>
          </p:cNvPr>
          <p:cNvPicPr>
            <a:picLocks noChangeAspect="1"/>
          </p:cNvPicPr>
          <p:nvPr/>
        </p:nvPicPr>
        <p:blipFill>
          <a:blip r:embed="rId4"/>
          <a:stretch>
            <a:fillRect/>
          </a:stretch>
        </p:blipFill>
        <p:spPr>
          <a:xfrm>
            <a:off x="8607210" y="1346582"/>
            <a:ext cx="3060918" cy="2331447"/>
          </a:xfrm>
          <a:prstGeom prst="rect">
            <a:avLst/>
          </a:prstGeom>
        </p:spPr>
      </p:pic>
      <p:sp>
        <p:nvSpPr>
          <p:cNvPr id="11" name="TextBox 10">
            <a:extLst>
              <a:ext uri="{FF2B5EF4-FFF2-40B4-BE49-F238E27FC236}">
                <a16:creationId xmlns:a16="http://schemas.microsoft.com/office/drawing/2014/main" id="{26556674-0A17-F29C-BC81-C29598D366A4}"/>
              </a:ext>
            </a:extLst>
          </p:cNvPr>
          <p:cNvSpPr txBox="1"/>
          <p:nvPr/>
        </p:nvSpPr>
        <p:spPr>
          <a:xfrm>
            <a:off x="490653" y="479963"/>
            <a:ext cx="10749775" cy="707886"/>
          </a:xfrm>
          <a:prstGeom prst="rect">
            <a:avLst/>
          </a:prstGeom>
          <a:noFill/>
        </p:spPr>
        <p:txBody>
          <a:bodyPr wrap="square" rtlCol="0">
            <a:spAutoFit/>
          </a:bodyPr>
          <a:lstStyle/>
          <a:p>
            <a:r>
              <a:rPr lang="en-AU" sz="2000" b="1" i="0" u="none" strike="noStrike" dirty="0">
                <a:solidFill>
                  <a:srgbClr val="000000"/>
                </a:solidFill>
                <a:effectLst/>
                <a:latin typeface="Helvetica Neue" panose="02000503000000020004" pitchFamily="2" charset="0"/>
              </a:rPr>
              <a:t>Time-Based Analysis: </a:t>
            </a:r>
            <a:r>
              <a:rPr lang="en-AU" sz="2000" dirty="0">
                <a:solidFill>
                  <a:srgbClr val="000000"/>
                </a:solidFill>
                <a:highlight>
                  <a:srgbClr val="FFFFFF"/>
                </a:highlight>
                <a:latin typeface="Helvetica Neue" panose="02000503000000020004" pitchFamily="2" charset="0"/>
              </a:rPr>
              <a:t>C</a:t>
            </a:r>
            <a:r>
              <a:rPr lang="en-AU" sz="2000" b="0" i="0" u="none" strike="noStrike" dirty="0">
                <a:solidFill>
                  <a:srgbClr val="000000"/>
                </a:solidFill>
                <a:effectLst/>
                <a:highlight>
                  <a:srgbClr val="FFFFFF"/>
                </a:highlight>
                <a:latin typeface="Helvetica Neue" panose="02000503000000020004" pitchFamily="2" charset="0"/>
              </a:rPr>
              <a:t>orrelation between Temperature and Ride counts across different Seasons</a:t>
            </a:r>
            <a:endParaRPr lang="en-US" sz="2000" dirty="0"/>
          </a:p>
        </p:txBody>
      </p:sp>
      <p:sp>
        <p:nvSpPr>
          <p:cNvPr id="13" name="TextBox 12">
            <a:extLst>
              <a:ext uri="{FF2B5EF4-FFF2-40B4-BE49-F238E27FC236}">
                <a16:creationId xmlns:a16="http://schemas.microsoft.com/office/drawing/2014/main" id="{BFEB542D-D41B-D2C7-5168-CA51D1DEA876}"/>
              </a:ext>
            </a:extLst>
          </p:cNvPr>
          <p:cNvSpPr txBox="1"/>
          <p:nvPr/>
        </p:nvSpPr>
        <p:spPr>
          <a:xfrm>
            <a:off x="5342257" y="3723166"/>
            <a:ext cx="3032310" cy="276999"/>
          </a:xfrm>
          <a:prstGeom prst="rect">
            <a:avLst/>
          </a:prstGeom>
          <a:noFill/>
        </p:spPr>
        <p:txBody>
          <a:bodyPr wrap="square">
            <a:spAutoFit/>
          </a:bodyPr>
          <a:lstStyle/>
          <a:p>
            <a:r>
              <a:rPr lang="en-AU" sz="1200" dirty="0">
                <a:solidFill>
                  <a:schemeClr val="tx1">
                    <a:lumMod val="50000"/>
                    <a:lumOff val="50000"/>
                  </a:schemeClr>
                </a:solidFill>
                <a:latin typeface="Bahnschrift" panose="020B0502040204020203" pitchFamily="34" charset="0"/>
              </a:rPr>
              <a:t>The r^2-value is: 0.0047</a:t>
            </a:r>
            <a:endParaRPr lang="en-US" sz="1200" dirty="0">
              <a:solidFill>
                <a:schemeClr val="tx1">
                  <a:lumMod val="50000"/>
                  <a:lumOff val="50000"/>
                </a:schemeClr>
              </a:solidFill>
              <a:latin typeface="Bahnschrift" panose="020B0502040204020203" pitchFamily="34" charset="0"/>
            </a:endParaRPr>
          </a:p>
        </p:txBody>
      </p:sp>
      <p:sp>
        <p:nvSpPr>
          <p:cNvPr id="15" name="TextBox 14">
            <a:extLst>
              <a:ext uri="{FF2B5EF4-FFF2-40B4-BE49-F238E27FC236}">
                <a16:creationId xmlns:a16="http://schemas.microsoft.com/office/drawing/2014/main" id="{C3E5E6ED-D6B5-EBB0-9D94-F37D922A9553}"/>
              </a:ext>
            </a:extLst>
          </p:cNvPr>
          <p:cNvSpPr txBox="1"/>
          <p:nvPr/>
        </p:nvSpPr>
        <p:spPr>
          <a:xfrm>
            <a:off x="8586654" y="3791855"/>
            <a:ext cx="3032310" cy="276999"/>
          </a:xfrm>
          <a:prstGeom prst="rect">
            <a:avLst/>
          </a:prstGeom>
          <a:noFill/>
        </p:spPr>
        <p:txBody>
          <a:bodyPr wrap="square">
            <a:spAutoFit/>
          </a:bodyPr>
          <a:lstStyle/>
          <a:p>
            <a:r>
              <a:rPr lang="en-AU" sz="1200" dirty="0">
                <a:solidFill>
                  <a:schemeClr val="tx1">
                    <a:lumMod val="50000"/>
                    <a:lumOff val="50000"/>
                  </a:schemeClr>
                </a:solidFill>
                <a:latin typeface="Bahnschrift" panose="020B0502040204020203" pitchFamily="34" charset="0"/>
              </a:rPr>
              <a:t>The r^2-value is: 0.103</a:t>
            </a:r>
            <a:endParaRPr lang="en-US" sz="1200" dirty="0">
              <a:solidFill>
                <a:schemeClr val="tx1">
                  <a:lumMod val="50000"/>
                  <a:lumOff val="50000"/>
                </a:schemeClr>
              </a:solidFill>
              <a:latin typeface="Bahnschrift" panose="020B0502040204020203" pitchFamily="34" charset="0"/>
            </a:endParaRPr>
          </a:p>
        </p:txBody>
      </p:sp>
      <p:sp>
        <p:nvSpPr>
          <p:cNvPr id="17" name="TextBox 16">
            <a:extLst>
              <a:ext uri="{FF2B5EF4-FFF2-40B4-BE49-F238E27FC236}">
                <a16:creationId xmlns:a16="http://schemas.microsoft.com/office/drawing/2014/main" id="{A3F147BC-ADB8-72FC-6CCE-B93C7AC34687}"/>
              </a:ext>
            </a:extLst>
          </p:cNvPr>
          <p:cNvSpPr txBox="1"/>
          <p:nvPr/>
        </p:nvSpPr>
        <p:spPr>
          <a:xfrm>
            <a:off x="573036" y="4501857"/>
            <a:ext cx="11180349" cy="1323439"/>
          </a:xfrm>
          <a:prstGeom prst="rect">
            <a:avLst/>
          </a:prstGeom>
          <a:noFill/>
        </p:spPr>
        <p:txBody>
          <a:bodyPr wrap="square">
            <a:spAutoFit/>
          </a:bodyPr>
          <a:lstStyle/>
          <a:p>
            <a:pPr algn="l"/>
            <a:r>
              <a:rPr lang="en-AU" sz="1600" b="0" i="0" u="none" strike="noStrike" dirty="0">
                <a:solidFill>
                  <a:srgbClr val="000000"/>
                </a:solidFill>
                <a:effectLst/>
                <a:latin typeface="Helvetica Neue" panose="02000503000000020004" pitchFamily="2" charset="0"/>
              </a:rPr>
              <a:t>Spring pattern: Negative correlation between temperature and ride counts during Spring.R2 value suggests a very weak linear relationship between temperature and ride counts during spring season.</a:t>
            </a:r>
          </a:p>
          <a:p>
            <a:pPr algn="l"/>
            <a:endParaRPr lang="en-AU" sz="1600" b="0" i="0" u="none" strike="noStrike" dirty="0">
              <a:solidFill>
                <a:srgbClr val="000000"/>
              </a:solidFill>
              <a:effectLst/>
              <a:latin typeface="Helvetica Neue" panose="02000503000000020004" pitchFamily="2" charset="0"/>
            </a:endParaRPr>
          </a:p>
          <a:p>
            <a:pPr algn="l"/>
            <a:r>
              <a:rPr lang="en-AU" sz="1600" b="0" i="0" u="none" strike="noStrike" dirty="0">
                <a:solidFill>
                  <a:srgbClr val="000000"/>
                </a:solidFill>
                <a:effectLst/>
                <a:latin typeface="Helvetica Neue" panose="02000503000000020004" pitchFamily="2" charset="0"/>
              </a:rPr>
              <a:t>Summer pattern: The steeper negative slope compared to spring indicates a stronger negative correlation between temperature and ride counts during summer. </a:t>
            </a:r>
          </a:p>
        </p:txBody>
      </p:sp>
    </p:spTree>
    <p:extLst>
      <p:ext uri="{BB962C8B-B14F-4D97-AF65-F5344CB8AC3E}">
        <p14:creationId xmlns:p14="http://schemas.microsoft.com/office/powerpoint/2010/main" val="3172829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0AC425-F2C2-2AFD-F9C5-C9E829B5E85D}"/>
              </a:ext>
            </a:extLst>
          </p:cNvPr>
          <p:cNvSpPr>
            <a:spLocks noGrp="1"/>
          </p:cNvSpPr>
          <p:nvPr>
            <p:ph type="sldNum" sz="quarter" idx="10"/>
          </p:nvPr>
        </p:nvSpPr>
        <p:spPr/>
        <p:txBody>
          <a:bodyPr/>
          <a:lstStyle/>
          <a:p>
            <a:fld id="{48F63A3B-78C7-47BE-AE5E-E10140E04643}" type="slidenum">
              <a:rPr lang="en-US" smtClean="0"/>
              <a:pPr/>
              <a:t>17</a:t>
            </a:fld>
            <a:endParaRPr lang="en-US" dirty="0"/>
          </a:p>
        </p:txBody>
      </p:sp>
      <p:sp>
        <p:nvSpPr>
          <p:cNvPr id="6" name="TextBox 5">
            <a:extLst>
              <a:ext uri="{FF2B5EF4-FFF2-40B4-BE49-F238E27FC236}">
                <a16:creationId xmlns:a16="http://schemas.microsoft.com/office/drawing/2014/main" id="{AAA31CA4-5F90-E420-69CB-046014F74FEA}"/>
              </a:ext>
            </a:extLst>
          </p:cNvPr>
          <p:cNvSpPr txBox="1"/>
          <p:nvPr/>
        </p:nvSpPr>
        <p:spPr>
          <a:xfrm>
            <a:off x="557560" y="437597"/>
            <a:ext cx="10526751" cy="707886"/>
          </a:xfrm>
          <a:prstGeom prst="rect">
            <a:avLst/>
          </a:prstGeom>
          <a:noFill/>
        </p:spPr>
        <p:txBody>
          <a:bodyPr wrap="square">
            <a:spAutoFit/>
          </a:bodyPr>
          <a:lstStyle/>
          <a:p>
            <a:pPr algn="l"/>
            <a:r>
              <a:rPr lang="en-AU" sz="2000" b="1" i="0" u="none" strike="noStrike" dirty="0">
                <a:solidFill>
                  <a:srgbClr val="000000"/>
                </a:solidFill>
                <a:effectLst/>
                <a:latin typeface="Bahnschrift" panose="020B0502040204020203" pitchFamily="34" charset="0"/>
              </a:rPr>
              <a:t>Analyse the Influence of Time of Day on Uber Ride Frequency Across Varied Weather Conditions</a:t>
            </a:r>
          </a:p>
        </p:txBody>
      </p:sp>
      <p:sp>
        <p:nvSpPr>
          <p:cNvPr id="7" name="TextBox 6">
            <a:extLst>
              <a:ext uri="{FF2B5EF4-FFF2-40B4-BE49-F238E27FC236}">
                <a16:creationId xmlns:a16="http://schemas.microsoft.com/office/drawing/2014/main" id="{5E3628AC-B09F-3D4A-D18C-5CA5FC364DD7}"/>
              </a:ext>
            </a:extLst>
          </p:cNvPr>
          <p:cNvSpPr txBox="1"/>
          <p:nvPr/>
        </p:nvSpPr>
        <p:spPr>
          <a:xfrm>
            <a:off x="4795766" y="2922316"/>
            <a:ext cx="6838674" cy="1077218"/>
          </a:xfrm>
          <a:prstGeom prst="rect">
            <a:avLst/>
          </a:prstGeom>
          <a:noFill/>
        </p:spPr>
        <p:txBody>
          <a:bodyPr wrap="square" rtlCol="0">
            <a:spAutoFit/>
          </a:bodyPr>
          <a:lstStyle/>
          <a:p>
            <a:r>
              <a:rPr lang="en-AU" sz="1600" b="0" i="0" u="none" strike="noStrike" dirty="0">
                <a:solidFill>
                  <a:srgbClr val="000000"/>
                </a:solidFill>
                <a:effectLst/>
                <a:latin typeface="Bahnschrift" panose="020B0502040204020203" pitchFamily="34" charset="0"/>
              </a:rPr>
              <a:t>We </a:t>
            </a:r>
            <a:r>
              <a:rPr lang="en-AU" sz="1600" dirty="0">
                <a:solidFill>
                  <a:srgbClr val="000000"/>
                </a:solidFill>
                <a:latin typeface="Bahnschrift" panose="020B0502040204020203" pitchFamily="34" charset="0"/>
              </a:rPr>
              <a:t>looked at </a:t>
            </a:r>
            <a:r>
              <a:rPr lang="en-AU" sz="1600" b="0" i="0" u="none" strike="noStrike" dirty="0">
                <a:solidFill>
                  <a:srgbClr val="000000"/>
                </a:solidFill>
                <a:effectLst/>
                <a:latin typeface="Bahnschrift" panose="020B0502040204020203" pitchFamily="34" charset="0"/>
              </a:rPr>
              <a:t>how the time </a:t>
            </a:r>
            <a:r>
              <a:rPr lang="en-AU" sz="1600" b="0" i="0" u="none" strike="noStrike">
                <a:solidFill>
                  <a:srgbClr val="000000"/>
                </a:solidFill>
                <a:effectLst/>
                <a:latin typeface="Bahnschrift" panose="020B0502040204020203" pitchFamily="34" charset="0"/>
              </a:rPr>
              <a:t>of  day </a:t>
            </a:r>
            <a:r>
              <a:rPr lang="en-AU" sz="1600" b="0" i="0" u="none" strike="noStrike" dirty="0">
                <a:solidFill>
                  <a:srgbClr val="000000"/>
                </a:solidFill>
                <a:effectLst/>
                <a:latin typeface="Bahnschrift" panose="020B0502040204020203" pitchFamily="34" charset="0"/>
              </a:rPr>
              <a:t>impacts Uber ride frequency. However, due to the lack of available hourly temperature data, we were unable to </a:t>
            </a:r>
            <a:r>
              <a:rPr lang="en-AU" sz="1600" b="0" i="0" u="none" strike="noStrike" dirty="0" err="1">
                <a:solidFill>
                  <a:srgbClr val="000000"/>
                </a:solidFill>
                <a:effectLst/>
                <a:latin typeface="Bahnschrift" panose="020B0502040204020203" pitchFamily="34" charset="0"/>
              </a:rPr>
              <a:t>analyze</a:t>
            </a:r>
            <a:r>
              <a:rPr lang="en-AU" sz="1600" b="0" i="0" u="none" strike="noStrike" dirty="0">
                <a:solidFill>
                  <a:srgbClr val="000000"/>
                </a:solidFill>
                <a:effectLst/>
                <a:latin typeface="Bahnschrift" panose="020B0502040204020203" pitchFamily="34" charset="0"/>
              </a:rPr>
              <a:t> whether the time of day affects Uber ride frequency in various weather conditions. </a:t>
            </a:r>
            <a:endParaRPr lang="en-US" sz="1600" dirty="0">
              <a:latin typeface="Bahnschrift" panose="020B0502040204020203" pitchFamily="34" charset="0"/>
            </a:endParaRPr>
          </a:p>
        </p:txBody>
      </p:sp>
      <p:pic>
        <p:nvPicPr>
          <p:cNvPr id="9" name="Picture 8" descr="A graph of a bar graph&#10;&#10;Description automatically generated with medium confidence">
            <a:extLst>
              <a:ext uri="{FF2B5EF4-FFF2-40B4-BE49-F238E27FC236}">
                <a16:creationId xmlns:a16="http://schemas.microsoft.com/office/drawing/2014/main" id="{799D9246-4AE9-0F20-EA37-43A620588252}"/>
              </a:ext>
            </a:extLst>
          </p:cNvPr>
          <p:cNvPicPr>
            <a:picLocks noChangeAspect="1"/>
          </p:cNvPicPr>
          <p:nvPr/>
        </p:nvPicPr>
        <p:blipFill>
          <a:blip r:embed="rId2"/>
          <a:stretch>
            <a:fillRect/>
          </a:stretch>
        </p:blipFill>
        <p:spPr>
          <a:xfrm>
            <a:off x="557560" y="2922316"/>
            <a:ext cx="4134126" cy="3459036"/>
          </a:xfrm>
          <a:prstGeom prst="rect">
            <a:avLst/>
          </a:prstGeom>
        </p:spPr>
      </p:pic>
      <p:sp>
        <p:nvSpPr>
          <p:cNvPr id="11" name="TextBox 10">
            <a:extLst>
              <a:ext uri="{FF2B5EF4-FFF2-40B4-BE49-F238E27FC236}">
                <a16:creationId xmlns:a16="http://schemas.microsoft.com/office/drawing/2014/main" id="{B9037A5F-44C5-D0EE-EED5-EEFCFC89A92C}"/>
              </a:ext>
            </a:extLst>
          </p:cNvPr>
          <p:cNvSpPr txBox="1"/>
          <p:nvPr/>
        </p:nvSpPr>
        <p:spPr>
          <a:xfrm>
            <a:off x="557560" y="1386893"/>
            <a:ext cx="11218128" cy="1077218"/>
          </a:xfrm>
          <a:prstGeom prst="rect">
            <a:avLst/>
          </a:prstGeom>
          <a:noFill/>
        </p:spPr>
        <p:txBody>
          <a:bodyPr wrap="square">
            <a:spAutoFit/>
          </a:bodyPr>
          <a:lstStyle/>
          <a:p>
            <a:r>
              <a:rPr lang="en-AU" sz="1600" b="0" i="0" u="none" strike="noStrike" dirty="0">
                <a:solidFill>
                  <a:srgbClr val="000000"/>
                </a:solidFill>
                <a:effectLst/>
                <a:highlight>
                  <a:srgbClr val="FFFFFF"/>
                </a:highlight>
                <a:latin typeface="Bahnschrift" panose="020B0502040204020203" pitchFamily="34" charset="0"/>
              </a:rPr>
              <a:t>Null Hypothesis (H₀): There is no significant difference in Uber ride frequency across different times of the day, regardless of weather conditions. </a:t>
            </a:r>
            <a:endParaRPr lang="en-AU" sz="1600" dirty="0">
              <a:solidFill>
                <a:srgbClr val="000000"/>
              </a:solidFill>
              <a:highlight>
                <a:srgbClr val="FFFFFF"/>
              </a:highlight>
              <a:latin typeface="Bahnschrift" panose="020B0502040204020203" pitchFamily="34" charset="0"/>
            </a:endParaRPr>
          </a:p>
          <a:p>
            <a:r>
              <a:rPr lang="en-AU" sz="1600" b="0" i="0" u="none" strike="noStrike" dirty="0">
                <a:solidFill>
                  <a:srgbClr val="000000"/>
                </a:solidFill>
                <a:effectLst/>
                <a:highlight>
                  <a:srgbClr val="FFFFFF"/>
                </a:highlight>
                <a:latin typeface="Bahnschrift" panose="020B0502040204020203" pitchFamily="34" charset="0"/>
              </a:rPr>
              <a:t>Alternative Hypothesis (H₁): Uber ride frequency varies significantly across different times of the day, influenced by varying weather conditions.</a:t>
            </a:r>
            <a:endParaRPr lang="en-US" sz="1600" dirty="0">
              <a:latin typeface="Bahnschrift" panose="020B0502040204020203" pitchFamily="34" charset="0"/>
            </a:endParaRPr>
          </a:p>
        </p:txBody>
      </p:sp>
    </p:spTree>
    <p:extLst>
      <p:ext uri="{BB962C8B-B14F-4D97-AF65-F5344CB8AC3E}">
        <p14:creationId xmlns:p14="http://schemas.microsoft.com/office/powerpoint/2010/main" val="1850632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Summary</a:t>
            </a:r>
            <a:br>
              <a:rPr lang="en-US" dirty="0"/>
            </a:br>
            <a:endParaRPr lang="en-US" dirty="0"/>
          </a:p>
        </p:txBody>
      </p:sp>
    </p:spTree>
    <p:extLst>
      <p:ext uri="{BB962C8B-B14F-4D97-AF65-F5344CB8AC3E}">
        <p14:creationId xmlns:p14="http://schemas.microsoft.com/office/powerpoint/2010/main" val="8097997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EDFA-AE17-A1BF-8C9B-39ADB06840D2}"/>
              </a:ext>
            </a:extLst>
          </p:cNvPr>
          <p:cNvSpPr>
            <a:spLocks noGrp="1"/>
          </p:cNvSpPr>
          <p:nvPr>
            <p:ph type="title"/>
          </p:nvPr>
        </p:nvSpPr>
        <p:spPr/>
        <p:txBody>
          <a:bodyPr/>
          <a:lstStyle/>
          <a:p>
            <a:endParaRPr lang="en-AU" dirty="0"/>
          </a:p>
        </p:txBody>
      </p:sp>
      <p:sp>
        <p:nvSpPr>
          <p:cNvPr id="3" name="Text Placeholder 2">
            <a:extLst>
              <a:ext uri="{FF2B5EF4-FFF2-40B4-BE49-F238E27FC236}">
                <a16:creationId xmlns:a16="http://schemas.microsoft.com/office/drawing/2014/main" id="{D95B8C16-439E-FF1B-0239-E31304B611B8}"/>
              </a:ext>
            </a:extLst>
          </p:cNvPr>
          <p:cNvSpPr>
            <a:spLocks noGrp="1"/>
          </p:cNvSpPr>
          <p:nvPr>
            <p:ph type="body" sz="quarter" idx="13"/>
          </p:nvPr>
        </p:nvSpPr>
        <p:spPr/>
        <p:txBody>
          <a:bodyPr/>
          <a:lstStyle/>
          <a:p>
            <a:endParaRPr lang="en-AU"/>
          </a:p>
        </p:txBody>
      </p:sp>
      <p:sp>
        <p:nvSpPr>
          <p:cNvPr id="4" name="Content Placeholder 3">
            <a:extLst>
              <a:ext uri="{FF2B5EF4-FFF2-40B4-BE49-F238E27FC236}">
                <a16:creationId xmlns:a16="http://schemas.microsoft.com/office/drawing/2014/main" id="{F264902B-B2CB-5F45-F252-BFF065DFA96F}"/>
              </a:ext>
            </a:extLst>
          </p:cNvPr>
          <p:cNvSpPr>
            <a:spLocks noGrp="1"/>
          </p:cNvSpPr>
          <p:nvPr>
            <p:ph sz="half" idx="1"/>
          </p:nvPr>
        </p:nvSpPr>
        <p:spPr/>
        <p:txBody>
          <a:bodyPr/>
          <a:lstStyle/>
          <a:p>
            <a:endParaRPr lang="en-AU"/>
          </a:p>
        </p:txBody>
      </p:sp>
      <p:sp>
        <p:nvSpPr>
          <p:cNvPr id="5" name="Slide Number Placeholder 4">
            <a:extLst>
              <a:ext uri="{FF2B5EF4-FFF2-40B4-BE49-F238E27FC236}">
                <a16:creationId xmlns:a16="http://schemas.microsoft.com/office/drawing/2014/main" id="{D1BC34DA-4442-4BCA-EB78-915330F0289C}"/>
              </a:ext>
            </a:extLst>
          </p:cNvPr>
          <p:cNvSpPr>
            <a:spLocks noGrp="1"/>
          </p:cNvSpPr>
          <p:nvPr>
            <p:ph type="sldNum" sz="quarter" idx="10"/>
          </p:nvPr>
        </p:nvSpPr>
        <p:spPr/>
        <p:txBody>
          <a:bodyPr/>
          <a:lstStyle/>
          <a:p>
            <a:fld id="{48F63A3B-78C7-47BE-AE5E-E10140E04643}" type="slidenum">
              <a:rPr lang="en-US" smtClean="0"/>
              <a:pPr/>
              <a:t>19</a:t>
            </a:fld>
            <a:endParaRPr lang="en-US" dirty="0"/>
          </a:p>
        </p:txBody>
      </p:sp>
    </p:spTree>
    <p:extLst>
      <p:ext uri="{BB962C8B-B14F-4D97-AF65-F5344CB8AC3E}">
        <p14:creationId xmlns:p14="http://schemas.microsoft.com/office/powerpoint/2010/main" val="2370550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620E-A916-BB38-6052-21CC3C3EE077}"/>
              </a:ext>
            </a:extLst>
          </p:cNvPr>
          <p:cNvSpPr>
            <a:spLocks noGrp="1"/>
          </p:cNvSpPr>
          <p:nvPr>
            <p:ph type="title"/>
          </p:nvPr>
        </p:nvSpPr>
        <p:spPr/>
        <p:txBody>
          <a:bodyPr/>
          <a:lstStyle/>
          <a:p>
            <a:r>
              <a:rPr lang="en-AU" dirty="0"/>
              <a:t>overview</a:t>
            </a:r>
          </a:p>
        </p:txBody>
      </p:sp>
      <p:sp>
        <p:nvSpPr>
          <p:cNvPr id="3" name="Content Placeholder 2">
            <a:extLst>
              <a:ext uri="{FF2B5EF4-FFF2-40B4-BE49-F238E27FC236}">
                <a16:creationId xmlns:a16="http://schemas.microsoft.com/office/drawing/2014/main" id="{2E277423-B2B5-D519-0DA6-A62693D04E53}"/>
              </a:ext>
            </a:extLst>
          </p:cNvPr>
          <p:cNvSpPr>
            <a:spLocks noGrp="1"/>
          </p:cNvSpPr>
          <p:nvPr>
            <p:ph idx="1"/>
          </p:nvPr>
        </p:nvSpPr>
        <p:spPr/>
        <p:txBody>
          <a:bodyPr>
            <a:normAutofit lnSpcReduction="10000"/>
          </a:bodyPr>
          <a:lstStyle/>
          <a:p>
            <a:r>
              <a:rPr lang="en-AU" dirty="0"/>
              <a:t>Introduction </a:t>
            </a:r>
          </a:p>
          <a:p>
            <a:r>
              <a:rPr lang="en-AU" dirty="0"/>
              <a:t>Overview of the process </a:t>
            </a:r>
          </a:p>
          <a:p>
            <a:r>
              <a:rPr lang="en-AU" dirty="0"/>
              <a:t>Approach</a:t>
            </a:r>
          </a:p>
          <a:p>
            <a:r>
              <a:rPr lang="en-AU" dirty="0"/>
              <a:t>Results</a:t>
            </a:r>
          </a:p>
          <a:p>
            <a:r>
              <a:rPr lang="en-AU" dirty="0"/>
              <a:t>Summary</a:t>
            </a:r>
          </a:p>
          <a:p>
            <a:r>
              <a:rPr lang="en-AU" dirty="0"/>
              <a:t>Next steps</a:t>
            </a:r>
          </a:p>
          <a:p>
            <a:endParaRPr lang="en-AU" dirty="0"/>
          </a:p>
          <a:p>
            <a:endParaRPr lang="en-AU" dirty="0"/>
          </a:p>
        </p:txBody>
      </p:sp>
      <p:sp>
        <p:nvSpPr>
          <p:cNvPr id="4" name="Slide Number Placeholder 3">
            <a:extLst>
              <a:ext uri="{FF2B5EF4-FFF2-40B4-BE49-F238E27FC236}">
                <a16:creationId xmlns:a16="http://schemas.microsoft.com/office/drawing/2014/main" id="{E5A29DC5-6CD3-074A-ED4C-7A4399F17DAF}"/>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4161916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Next steps </a:t>
            </a:r>
          </a:p>
        </p:txBody>
      </p:sp>
    </p:spTree>
    <p:extLst>
      <p:ext uri="{BB962C8B-B14F-4D97-AF65-F5344CB8AC3E}">
        <p14:creationId xmlns:p14="http://schemas.microsoft.com/office/powerpoint/2010/main" val="3820469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2EA7-C07B-8163-5167-1677F09B6147}"/>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4A9B5406-F5E6-3E80-F898-A02E233D9EE6}"/>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84CDA503-064F-21A3-C3E2-3C4FC14F1D1B}"/>
              </a:ext>
            </a:extLst>
          </p:cNvPr>
          <p:cNvSpPr>
            <a:spLocks noGrp="1"/>
          </p:cNvSpPr>
          <p:nvPr>
            <p:ph type="sldNum" sz="quarter" idx="10"/>
          </p:nvPr>
        </p:nvSpPr>
        <p:spPr/>
        <p:txBody>
          <a:bodyPr/>
          <a:lstStyle/>
          <a:p>
            <a:fld id="{48F63A3B-78C7-47BE-AE5E-E10140E04643}" type="slidenum">
              <a:rPr lang="en-US" smtClean="0"/>
              <a:pPr/>
              <a:t>21</a:t>
            </a:fld>
            <a:endParaRPr lang="en-US" dirty="0"/>
          </a:p>
        </p:txBody>
      </p:sp>
    </p:spTree>
    <p:extLst>
      <p:ext uri="{BB962C8B-B14F-4D97-AF65-F5344CB8AC3E}">
        <p14:creationId xmlns:p14="http://schemas.microsoft.com/office/powerpoint/2010/main" val="3160282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1991239" y="298720"/>
            <a:ext cx="9875463" cy="910146"/>
          </a:xfrm>
        </p:spPr>
        <p:txBody>
          <a:bodyPr anchor="b">
            <a:normAutofit/>
          </a:bodyPr>
          <a:lstStyle/>
          <a:p>
            <a:r>
              <a:rPr lang="en-US" dirty="0"/>
              <a:t>Analysis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15"/>
          </p:nvPr>
        </p:nvSpPr>
        <p:spPr>
          <a:xfrm>
            <a:off x="8608084" y="1757187"/>
            <a:ext cx="3485184" cy="3961593"/>
          </a:xfrm>
        </p:spPr>
        <p:txBody>
          <a:bodyPr>
            <a:normAutofit/>
          </a:bodyPr>
          <a:lstStyle/>
          <a:p>
            <a:pPr marL="0" indent="0" algn="ctr">
              <a:buNone/>
            </a:pPr>
            <a:r>
              <a:rPr lang="en-US" b="0" i="0" dirty="0">
                <a:effectLst/>
                <a:highlight>
                  <a:srgbClr val="FFFFFF"/>
                </a:highlight>
              </a:rPr>
              <a:t>How does weather affect the demand for Uber rides? </a:t>
            </a:r>
          </a:p>
          <a:p>
            <a:pPr>
              <a:buFont typeface="Arial" panose="020B0604020202020204" pitchFamily="34" charset="0"/>
              <a:buChar char="•"/>
            </a:pPr>
            <a:r>
              <a:rPr lang="en-US" dirty="0">
                <a:highlight>
                  <a:srgbClr val="FFFFFF"/>
                </a:highlight>
              </a:rPr>
              <a:t>Temperature and Uber usage appear to be positively correlated. In other words, as temperatures rise, the number of Uber rides tends to increase as well.</a:t>
            </a:r>
          </a:p>
          <a:p>
            <a:r>
              <a:rPr lang="en-US" dirty="0"/>
              <a:t>Does weather influence people's decision to use ride-sharing services?</a:t>
            </a:r>
            <a:r>
              <a:rPr lang="en-US" dirty="0">
                <a:highlight>
                  <a:srgbClr val="FFFFFF"/>
                </a:highlight>
              </a:rPr>
              <a:t>  </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22</a:t>
            </a:fld>
            <a:endParaRPr lang="en-US"/>
          </a:p>
        </p:txBody>
      </p:sp>
      <p:pic>
        <p:nvPicPr>
          <p:cNvPr id="10" name="Picture 9">
            <a:extLst>
              <a:ext uri="{FF2B5EF4-FFF2-40B4-BE49-F238E27FC236}">
                <a16:creationId xmlns:a16="http://schemas.microsoft.com/office/drawing/2014/main" id="{1849A259-D402-0410-7F22-1DB06471366C}"/>
              </a:ext>
            </a:extLst>
          </p:cNvPr>
          <p:cNvPicPr>
            <a:picLocks noChangeAspect="1"/>
          </p:cNvPicPr>
          <p:nvPr/>
        </p:nvPicPr>
        <p:blipFill>
          <a:blip r:embed="rId3"/>
          <a:stretch>
            <a:fillRect/>
          </a:stretch>
        </p:blipFill>
        <p:spPr>
          <a:xfrm>
            <a:off x="1399143" y="1757187"/>
            <a:ext cx="7272768" cy="4445309"/>
          </a:xfrm>
          <a:prstGeom prst="rect">
            <a:avLst/>
          </a:prstGeom>
        </p:spPr>
      </p:pic>
    </p:spTree>
    <p:extLst>
      <p:ext uri="{BB962C8B-B14F-4D97-AF65-F5344CB8AC3E}">
        <p14:creationId xmlns:p14="http://schemas.microsoft.com/office/powerpoint/2010/main" val="6856810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FA4225B-0AEC-713C-562D-2EFCD2F92DD1}"/>
              </a:ext>
            </a:extLst>
          </p:cNvPr>
          <p:cNvSpPr>
            <a:spLocks noGrp="1"/>
          </p:cNvSpPr>
          <p:nvPr>
            <p:ph type="title"/>
          </p:nvPr>
        </p:nvSpPr>
        <p:spPr>
          <a:xfrm>
            <a:off x="1550563" y="1089213"/>
            <a:ext cx="9879437" cy="980844"/>
          </a:xfrm>
        </p:spPr>
        <p:txBody>
          <a:bodyPr/>
          <a:lstStyle/>
          <a:p>
            <a:r>
              <a:rPr lang="en-US" dirty="0"/>
              <a:t>Analysis</a:t>
            </a:r>
          </a:p>
        </p:txBody>
      </p:sp>
      <p:sp>
        <p:nvSpPr>
          <p:cNvPr id="3" name="Content Placeholder 2">
            <a:extLst>
              <a:ext uri="{FF2B5EF4-FFF2-40B4-BE49-F238E27FC236}">
                <a16:creationId xmlns:a16="http://schemas.microsoft.com/office/drawing/2014/main" id="{94A697F6-C80F-85E2-C12B-27ED83E33F42}"/>
              </a:ext>
            </a:extLst>
          </p:cNvPr>
          <p:cNvSpPr>
            <a:spLocks noGrp="1"/>
          </p:cNvSpPr>
          <p:nvPr>
            <p:ph type="body" sz="quarter" idx="13"/>
          </p:nvPr>
        </p:nvSpPr>
        <p:spPr>
          <a:xfrm>
            <a:off x="1550564" y="2331958"/>
            <a:ext cx="2975217" cy="3704266"/>
          </a:xfrm>
        </p:spPr>
        <p:txBody>
          <a:bodyPr anchor="t">
            <a:normAutofit/>
          </a:bodyPr>
          <a:lstStyle/>
          <a:p>
            <a:r>
              <a:rPr lang="en-AU" dirty="0"/>
              <a:t>Days of the week do affect the amount of rides </a:t>
            </a:r>
          </a:p>
          <a:p>
            <a:pPr marL="285750" indent="-285750">
              <a:buFont typeface="Arial" panose="020B0604020202020204" pitchFamily="34" charset="0"/>
              <a:buChar char="•"/>
            </a:pPr>
            <a:r>
              <a:rPr lang="en-AU" dirty="0"/>
              <a:t>Thursdays are the Peak of the Week as they average more Uber rides per day compared to other days of the week</a:t>
            </a:r>
          </a:p>
        </p:txBody>
      </p:sp>
      <p:pic>
        <p:nvPicPr>
          <p:cNvPr id="6" name="Picture 5">
            <a:extLst>
              <a:ext uri="{FF2B5EF4-FFF2-40B4-BE49-F238E27FC236}">
                <a16:creationId xmlns:a16="http://schemas.microsoft.com/office/drawing/2014/main" id="{62DC3576-7FF6-E133-0EB2-C55DDA867FEA}"/>
              </a:ext>
            </a:extLst>
          </p:cNvPr>
          <p:cNvPicPr>
            <a:picLocks noChangeAspect="1"/>
          </p:cNvPicPr>
          <p:nvPr/>
        </p:nvPicPr>
        <p:blipFill>
          <a:blip r:embed="rId2"/>
          <a:stretch>
            <a:fillRect/>
          </a:stretch>
        </p:blipFill>
        <p:spPr>
          <a:xfrm>
            <a:off x="4525781" y="1762700"/>
            <a:ext cx="8516307" cy="4364607"/>
          </a:xfrm>
          <a:prstGeom prst="rect">
            <a:avLst/>
          </a:prstGeom>
          <a:noFill/>
        </p:spPr>
      </p:pic>
      <p:sp>
        <p:nvSpPr>
          <p:cNvPr id="4" name="Slide Number Placeholder 3">
            <a:extLst>
              <a:ext uri="{FF2B5EF4-FFF2-40B4-BE49-F238E27FC236}">
                <a16:creationId xmlns:a16="http://schemas.microsoft.com/office/drawing/2014/main" id="{854DBD82-7232-19E3-AFFC-1BBC10110762}"/>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23</a:t>
            </a:fld>
            <a:endParaRPr lang="en-US"/>
          </a:p>
        </p:txBody>
      </p:sp>
    </p:spTree>
    <p:extLst>
      <p:ext uri="{BB962C8B-B14F-4D97-AF65-F5344CB8AC3E}">
        <p14:creationId xmlns:p14="http://schemas.microsoft.com/office/powerpoint/2010/main" val="1530048902"/>
      </p:ext>
    </p:extLst>
  </p:cSld>
  <p:clrMapOvr>
    <a:masterClrMapping/>
  </p:clrMapOvr>
  <p:transition spd="slow">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uber">
            <a:extLst>
              <a:ext uri="{FF2B5EF4-FFF2-40B4-BE49-F238E27FC236}">
                <a16:creationId xmlns:a16="http://schemas.microsoft.com/office/drawing/2014/main" id="{9430E462-CD0A-9F66-F641-A4692CC14D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265" r="-1" b="27476"/>
          <a:stretch/>
        </p:blipFill>
        <p:spPr bwMode="auto">
          <a:xfrm>
            <a:off x="535309" y="692943"/>
            <a:ext cx="4273356" cy="1814476"/>
          </a:xfrm>
          <a:prstGeom prst="rect">
            <a:avLst/>
          </a:prstGeom>
          <a:noFill/>
        </p:spPr>
      </p:pic>
      <p:sp>
        <p:nvSpPr>
          <p:cNvPr id="1031" name="Slide Number Placeholder 3">
            <a:extLst>
              <a:ext uri="{FF2B5EF4-FFF2-40B4-BE49-F238E27FC236}">
                <a16:creationId xmlns:a16="http://schemas.microsoft.com/office/drawing/2014/main" id="{85D08D0E-9D3F-3B4C-33D7-4BB4D93DDAF3}"/>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3</a:t>
            </a:fld>
            <a:endParaRPr lang="en-US" dirty="0"/>
          </a:p>
        </p:txBody>
      </p:sp>
      <p:pic>
        <p:nvPicPr>
          <p:cNvPr id="1030" name="Picture 6">
            <a:extLst>
              <a:ext uri="{FF2B5EF4-FFF2-40B4-BE49-F238E27FC236}">
                <a16:creationId xmlns:a16="http://schemas.microsoft.com/office/drawing/2014/main" id="{561DD510-10B1-C5C1-4409-C781308758D5}"/>
              </a:ext>
            </a:extLst>
          </p:cNvPr>
          <p:cNvPicPr>
            <a:picLocks noGrp="1" noChangeAspect="1" noChangeArrowheads="1"/>
          </p:cNvPicPr>
          <p:nvPr>
            <p:ph sz="half" idx="15"/>
          </p:nvPr>
        </p:nvPicPr>
        <p:blipFill>
          <a:blip r:embed="rId4">
            <a:extLst>
              <a:ext uri="{28A0092B-C50C-407E-A947-70E740481C1C}">
                <a14:useLocalDpi xmlns:a14="http://schemas.microsoft.com/office/drawing/2010/main" val="0"/>
              </a:ext>
            </a:extLst>
          </a:blip>
          <a:srcRect/>
          <a:stretch>
            <a:fillRect/>
          </a:stretch>
        </p:blipFill>
        <p:spPr bwMode="auto">
          <a:xfrm>
            <a:off x="7175727" y="1451238"/>
            <a:ext cx="3464341" cy="32682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ew york">
            <a:extLst>
              <a:ext uri="{FF2B5EF4-FFF2-40B4-BE49-F238E27FC236}">
                <a16:creationId xmlns:a16="http://schemas.microsoft.com/office/drawing/2014/main" id="{255F63EA-F686-DC52-F981-F326D4AFEB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1439" y="3973320"/>
            <a:ext cx="35528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49191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Group 4 Project 1</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b="0" i="0" dirty="0">
                <a:solidFill>
                  <a:srgbClr val="1F2328"/>
                </a:solidFill>
                <a:effectLst/>
                <a:highlight>
                  <a:srgbClr val="FFFFFF"/>
                </a:highlight>
                <a:latin typeface="-apple-system"/>
              </a:rPr>
              <a:t>For this project, we will explore the ‘Uber Pickups in New York City’ data for 2014 available from Kaggle, and investigate what effect weather conditions had on ride demand (Uber usage).</a:t>
            </a: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913219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Overview of the process</a:t>
            </a:r>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2BA62-CD6E-2917-1408-5C930A4CD7CE}"/>
              </a:ext>
            </a:extLst>
          </p:cNvPr>
          <p:cNvSpPr>
            <a:spLocks noGrp="1"/>
          </p:cNvSpPr>
          <p:nvPr>
            <p:ph type="title"/>
          </p:nvPr>
        </p:nvSpPr>
        <p:spPr/>
        <p:txBody>
          <a:bodyPr/>
          <a:lstStyle/>
          <a:p>
            <a:r>
              <a:rPr lang="en-US" b="0" i="0" dirty="0">
                <a:solidFill>
                  <a:srgbClr val="1D1C1D"/>
                </a:solidFill>
                <a:effectLst/>
                <a:highlight>
                  <a:srgbClr val="F8F8F8"/>
                </a:highlight>
                <a:latin typeface="Slack-Lato"/>
              </a:rPr>
              <a:t>Data sources:</a:t>
            </a:r>
            <a:endParaRPr lang="en-AU" dirty="0"/>
          </a:p>
        </p:txBody>
      </p:sp>
      <p:sp>
        <p:nvSpPr>
          <p:cNvPr id="3" name="Content Placeholder 2">
            <a:extLst>
              <a:ext uri="{FF2B5EF4-FFF2-40B4-BE49-F238E27FC236}">
                <a16:creationId xmlns:a16="http://schemas.microsoft.com/office/drawing/2014/main" id="{318B6BA2-F2E8-25FD-6527-9AE4A26BB80C}"/>
              </a:ext>
            </a:extLst>
          </p:cNvPr>
          <p:cNvSpPr>
            <a:spLocks noGrp="1"/>
          </p:cNvSpPr>
          <p:nvPr>
            <p:ph idx="1"/>
          </p:nvPr>
        </p:nvSpPr>
        <p:spPr/>
        <p:txBody>
          <a:bodyPr/>
          <a:lstStyle/>
          <a:p>
            <a:pPr algn="l">
              <a:buFont typeface="Arial" panose="020B0604020202020204" pitchFamily="34" charset="0"/>
              <a:buChar char="•"/>
            </a:pPr>
            <a:r>
              <a:rPr lang="en-US" b="0" i="0" dirty="0">
                <a:solidFill>
                  <a:srgbClr val="1D1C1D"/>
                </a:solidFill>
                <a:effectLst/>
                <a:highlight>
                  <a:srgbClr val="F8F8F8"/>
                </a:highlight>
                <a:latin typeface="Slack-Lato"/>
              </a:rPr>
              <a:t>Describe the source of your data and why you chose it for your project.</a:t>
            </a:r>
          </a:p>
          <a:p>
            <a:pPr algn="l">
              <a:buFont typeface="Arial" panose="020B0604020202020204" pitchFamily="34" charset="0"/>
              <a:buChar char="•"/>
            </a:pPr>
            <a:r>
              <a:rPr lang="en-US" b="0" i="0" dirty="0">
                <a:solidFill>
                  <a:srgbClr val="1D1C1D"/>
                </a:solidFill>
                <a:effectLst/>
                <a:highlight>
                  <a:srgbClr val="F8F8F8"/>
                </a:highlight>
                <a:latin typeface="Slack-Lato"/>
              </a:rPr>
              <a:t>Describe the collection, exploration, and cleanup process.</a:t>
            </a:r>
          </a:p>
          <a:p>
            <a:endParaRPr lang="en-AU" dirty="0"/>
          </a:p>
        </p:txBody>
      </p:sp>
      <p:sp>
        <p:nvSpPr>
          <p:cNvPr id="4" name="Slide Number Placeholder 3">
            <a:extLst>
              <a:ext uri="{FF2B5EF4-FFF2-40B4-BE49-F238E27FC236}">
                <a16:creationId xmlns:a16="http://schemas.microsoft.com/office/drawing/2014/main" id="{9043D7D4-8B02-8C75-539F-C89B047180C7}"/>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2221535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771A-EE1C-B6D8-4CEF-1EF10F128920}"/>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81F77E46-97C0-B478-FF75-4CAC5B6E09DE}"/>
              </a:ext>
            </a:extLst>
          </p:cNvPr>
          <p:cNvSpPr>
            <a:spLocks noGrp="1"/>
          </p:cNvSpPr>
          <p:nvPr>
            <p:ph idx="1"/>
          </p:nvPr>
        </p:nvSpPr>
        <p:spPr/>
        <p:txBody>
          <a:bodyPr/>
          <a:lstStyle/>
          <a:p>
            <a:r>
              <a:rPr lang="en-US" b="0" i="0" dirty="0">
                <a:solidFill>
                  <a:srgbClr val="1D1C1D"/>
                </a:solidFill>
                <a:effectLst/>
                <a:highlight>
                  <a:srgbClr val="F8F8F8"/>
                </a:highlight>
                <a:latin typeface="Slack-Lato"/>
              </a:rPr>
              <a:t>Describe the collection, exploration, and cleanup process.</a:t>
            </a:r>
          </a:p>
          <a:p>
            <a:endParaRPr lang="en-AU" dirty="0"/>
          </a:p>
          <a:p>
            <a:r>
              <a:rPr lang="en-AU" dirty="0"/>
              <a:t>Add diagram , flow chart</a:t>
            </a:r>
          </a:p>
        </p:txBody>
      </p:sp>
      <p:sp>
        <p:nvSpPr>
          <p:cNvPr id="4" name="Slide Number Placeholder 3">
            <a:extLst>
              <a:ext uri="{FF2B5EF4-FFF2-40B4-BE49-F238E27FC236}">
                <a16:creationId xmlns:a16="http://schemas.microsoft.com/office/drawing/2014/main" id="{B0E55438-50F0-7361-E99B-EC9BA998148C}"/>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71303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Approach </a:t>
            </a:r>
          </a:p>
        </p:txBody>
      </p:sp>
    </p:spTree>
    <p:extLst>
      <p:ext uri="{BB962C8B-B14F-4D97-AF65-F5344CB8AC3E}">
        <p14:creationId xmlns:p14="http://schemas.microsoft.com/office/powerpoint/2010/main" val="27521842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F5D4B-E0B0-7A69-DA1E-C1550D17F0A4}"/>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85BBBFB7-A0C4-F9D2-630C-BEA71DD5B573}"/>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AC4012A3-FF75-AD24-0B9E-0B491CFAB6CF}"/>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2924457058"/>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{C9D1D8AE-6125-4067-B67B-F9D659581E61}tf78438558_win32</Template>
  <TotalTime>5796</TotalTime>
  <Words>462</Words>
  <Application>Microsoft Macintosh PowerPoint</Application>
  <PresentationFormat>Widescreen</PresentationFormat>
  <Paragraphs>68</Paragraphs>
  <Slides>23</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-apple-system</vt:lpstr>
      <vt:lpstr>Arial</vt:lpstr>
      <vt:lpstr>Arial Black</vt:lpstr>
      <vt:lpstr>Bahnschrift</vt:lpstr>
      <vt:lpstr>Calibri</vt:lpstr>
      <vt:lpstr>Helvetica Neue</vt:lpstr>
      <vt:lpstr>Roboto</vt:lpstr>
      <vt:lpstr>Sabon Next LT</vt:lpstr>
      <vt:lpstr>Slack-Lato</vt:lpstr>
      <vt:lpstr>Custom</vt:lpstr>
      <vt:lpstr>Uber rides and weather</vt:lpstr>
      <vt:lpstr>overview</vt:lpstr>
      <vt:lpstr>PowerPoint Presentation</vt:lpstr>
      <vt:lpstr>Group 4 Project 1</vt:lpstr>
      <vt:lpstr>Overview of the process</vt:lpstr>
      <vt:lpstr>Data sources:</vt:lpstr>
      <vt:lpstr>PowerPoint Presentation</vt:lpstr>
      <vt:lpstr>Approach </vt:lpstr>
      <vt:lpstr>PowerPoint Presentation</vt:lpstr>
      <vt:lpstr>PowerPoint Presentation</vt:lpstr>
      <vt:lpstr>EDA</vt:lpstr>
      <vt:lpstr>PowerPoint Presentation</vt:lpstr>
      <vt:lpstr>approach that your group took to achieve the project goals:</vt:lpstr>
      <vt:lpstr>PowerPoint Presentation</vt:lpstr>
      <vt:lpstr>results</vt:lpstr>
      <vt:lpstr>PowerPoint Presentation</vt:lpstr>
      <vt:lpstr>PowerPoint Presentation</vt:lpstr>
      <vt:lpstr>Summary </vt:lpstr>
      <vt:lpstr>PowerPoint Presentation</vt:lpstr>
      <vt:lpstr>Next steps </vt:lpstr>
      <vt:lpstr>PowerPoint Presentation</vt:lpstr>
      <vt:lpstr>Analysis</vt:lpstr>
      <vt:lpstr>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Isa Huseni</dc:creator>
  <cp:lastModifiedBy>Zahra Razook</cp:lastModifiedBy>
  <cp:revision>10</cp:revision>
  <dcterms:created xsi:type="dcterms:W3CDTF">2024-07-04T11:47:46Z</dcterms:created>
  <dcterms:modified xsi:type="dcterms:W3CDTF">2024-07-09T07:28:56Z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