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12" r:id="rId5"/>
    <p:sldId id="332" r:id="rId6"/>
    <p:sldId id="307" r:id="rId7"/>
    <p:sldId id="304" r:id="rId8"/>
    <p:sldId id="281" r:id="rId9"/>
    <p:sldId id="326" r:id="rId10"/>
    <p:sldId id="330" r:id="rId11"/>
    <p:sldId id="334" r:id="rId12"/>
    <p:sldId id="339" r:id="rId13"/>
    <p:sldId id="340" r:id="rId14"/>
    <p:sldId id="341" r:id="rId15"/>
    <p:sldId id="327" r:id="rId16"/>
    <p:sldId id="329" r:id="rId17"/>
    <p:sldId id="335" r:id="rId18"/>
    <p:sldId id="328" r:id="rId19"/>
    <p:sldId id="331" r:id="rId20"/>
    <p:sldId id="336" r:id="rId21"/>
    <p:sldId id="324" r:id="rId22"/>
    <p:sldId id="337" r:id="rId23"/>
    <p:sldId id="338" r:id="rId24"/>
    <p:sldId id="282" r:id="rId25"/>
    <p:sldId id="32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8" d="100"/>
          <a:sy n="68" d="100"/>
        </p:scale>
        <p:origin x="816" y="6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60371" y="4299857"/>
            <a:ext cx="4114800" cy="369332"/>
          </a:xfrm>
          <a:prstGeom prst="rect">
            <a:avLst/>
          </a:prstGeom>
          <a:noFill/>
        </p:spPr>
        <p:txBody>
          <a:bodyPr wrap="square" rtlCol="0">
            <a:spAutoFit/>
          </a:bodyPr>
          <a:lstStyle/>
          <a:p>
            <a:r>
              <a:rPr lang="en-AU" dirty="0"/>
              <a:t>By Greg ,  Zahra ,  Jiahui and Isa</a:t>
            </a: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D5513-B092-A014-5D1F-9BAB293D69E0}"/>
              </a:ext>
            </a:extLst>
          </p:cNvPr>
          <p:cNvSpPr>
            <a:spLocks noGrp="1"/>
          </p:cNvSpPr>
          <p:nvPr>
            <p:ph type="title"/>
          </p:nvPr>
        </p:nvSpPr>
        <p:spPr/>
        <p:txBody>
          <a:bodyPr/>
          <a:lstStyle/>
          <a:p>
            <a:r>
              <a:rPr lang="en-US" altLang="zh-CN" dirty="0"/>
              <a:t>EDA</a:t>
            </a:r>
            <a:endParaRPr lang="zh-CN" altLang="en-US" dirty="0"/>
          </a:p>
        </p:txBody>
      </p:sp>
      <p:sp>
        <p:nvSpPr>
          <p:cNvPr id="3" name="Text Placeholder 2">
            <a:extLst>
              <a:ext uri="{FF2B5EF4-FFF2-40B4-BE49-F238E27FC236}">
                <a16:creationId xmlns:a16="http://schemas.microsoft.com/office/drawing/2014/main" id="{8281C1F6-D09E-F8BF-48CF-C1BA60E1E1B6}"/>
              </a:ext>
            </a:extLst>
          </p:cNvPr>
          <p:cNvSpPr>
            <a:spLocks noGrp="1"/>
          </p:cNvSpPr>
          <p:nvPr>
            <p:ph type="body" sz="quarter" idx="13"/>
          </p:nvPr>
        </p:nvSpPr>
        <p:spPr/>
        <p:txBody>
          <a:bodyPr/>
          <a:lstStyle/>
          <a:p>
            <a:r>
              <a:rPr lang="en-US" altLang="zh-CN" dirty="0"/>
              <a:t>Group by rain condition</a:t>
            </a:r>
          </a:p>
          <a:p>
            <a:r>
              <a:rPr lang="en-US" altLang="zh-CN" dirty="0"/>
              <a:t>From this graph, people take more </a:t>
            </a:r>
            <a:r>
              <a:rPr lang="en-US" altLang="zh-CN" dirty="0" err="1"/>
              <a:t>ubers</a:t>
            </a:r>
            <a:r>
              <a:rPr lang="en-US" altLang="zh-CN" dirty="0"/>
              <a:t> without rain.</a:t>
            </a:r>
          </a:p>
          <a:p>
            <a:r>
              <a:rPr lang="en-US" altLang="zh-CN" dirty="0"/>
              <a:t>In following slides we may find out different result or prove it. </a:t>
            </a:r>
            <a:endParaRPr lang="zh-CN" altLang="en-US" dirty="0"/>
          </a:p>
        </p:txBody>
      </p:sp>
      <p:sp>
        <p:nvSpPr>
          <p:cNvPr id="5" name="Slide Number Placeholder 4">
            <a:extLst>
              <a:ext uri="{FF2B5EF4-FFF2-40B4-BE49-F238E27FC236}">
                <a16:creationId xmlns:a16="http://schemas.microsoft.com/office/drawing/2014/main" id="{FD1F3BCE-60C4-29D6-5524-381B19D34CD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2050" name="Picture 2">
            <a:extLst>
              <a:ext uri="{FF2B5EF4-FFF2-40B4-BE49-F238E27FC236}">
                <a16:creationId xmlns:a16="http://schemas.microsoft.com/office/drawing/2014/main" id="{12D436C2-CD36-6C8B-CDDE-68E06379544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15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A281-3BC3-5F82-4ACD-25482678D50F}"/>
              </a:ext>
            </a:extLst>
          </p:cNvPr>
          <p:cNvSpPr>
            <a:spLocks noGrp="1"/>
          </p:cNvSpPr>
          <p:nvPr>
            <p:ph type="title"/>
          </p:nvPr>
        </p:nvSpPr>
        <p:spPr/>
        <p:txBody>
          <a:bodyPr/>
          <a:lstStyle/>
          <a:p>
            <a:endParaRPr lang="zh-CN" altLang="en-US"/>
          </a:p>
        </p:txBody>
      </p:sp>
      <p:sp>
        <p:nvSpPr>
          <p:cNvPr id="3" name="Text Placeholder 2">
            <a:extLst>
              <a:ext uri="{FF2B5EF4-FFF2-40B4-BE49-F238E27FC236}">
                <a16:creationId xmlns:a16="http://schemas.microsoft.com/office/drawing/2014/main" id="{37A024CA-0AB5-EB19-3D49-EEF515AABF03}"/>
              </a:ext>
            </a:extLst>
          </p:cNvPr>
          <p:cNvSpPr>
            <a:spLocks noGrp="1"/>
          </p:cNvSpPr>
          <p:nvPr>
            <p:ph type="body" sz="quarter" idx="13"/>
          </p:nvPr>
        </p:nvSpPr>
        <p:spPr/>
        <p:txBody>
          <a:bodyPr/>
          <a:lstStyle/>
          <a:p>
            <a:endParaRPr lang="zh-CN" altLang="en-US"/>
          </a:p>
        </p:txBody>
      </p:sp>
      <p:sp>
        <p:nvSpPr>
          <p:cNvPr id="4" name="Content Placeholder 3">
            <a:extLst>
              <a:ext uri="{FF2B5EF4-FFF2-40B4-BE49-F238E27FC236}">
                <a16:creationId xmlns:a16="http://schemas.microsoft.com/office/drawing/2014/main" id="{B7949DC6-03F4-4F46-ADEA-72608BBA6877}"/>
              </a:ext>
            </a:extLst>
          </p:cNvPr>
          <p:cNvSpPr>
            <a:spLocks noGrp="1"/>
          </p:cNvSpPr>
          <p:nvPr>
            <p:ph sz="half" idx="1"/>
          </p:nvPr>
        </p:nvSpPr>
        <p:spPr/>
        <p:txBody>
          <a:bodyPr/>
          <a:lstStyle/>
          <a:p>
            <a:endParaRPr lang="zh-CN" altLang="en-US"/>
          </a:p>
        </p:txBody>
      </p:sp>
      <p:sp>
        <p:nvSpPr>
          <p:cNvPr id="5" name="Slide Number Placeholder 4">
            <a:extLst>
              <a:ext uri="{FF2B5EF4-FFF2-40B4-BE49-F238E27FC236}">
                <a16:creationId xmlns:a16="http://schemas.microsoft.com/office/drawing/2014/main" id="{63F47C64-3952-C9E8-F1F1-B8590E3BA840}"/>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281472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7A8C-69FB-FF43-DCE9-EEEACF130CA2}"/>
              </a:ext>
            </a:extLst>
          </p:cNvPr>
          <p:cNvSpPr>
            <a:spLocks noGrp="1"/>
          </p:cNvSpPr>
          <p:nvPr>
            <p:ph type="title"/>
          </p:nvPr>
        </p:nvSpPr>
        <p:spPr/>
        <p:txBody>
          <a:bodyPr/>
          <a:lstStyle/>
          <a:p>
            <a:r>
              <a:rPr lang="en-US" b="0" i="0" dirty="0">
                <a:solidFill>
                  <a:srgbClr val="1D1C1D"/>
                </a:solidFill>
                <a:effectLst/>
                <a:highlight>
                  <a:srgbClr val="F8F8F8"/>
                </a:highlight>
                <a:latin typeface="Slack-Lato"/>
              </a:rPr>
              <a:t>approach that your group took to achieve the project goals:</a:t>
            </a:r>
            <a:endParaRPr lang="en-AU" dirty="0"/>
          </a:p>
        </p:txBody>
      </p:sp>
      <p:sp>
        <p:nvSpPr>
          <p:cNvPr id="3" name="Content Placeholder 2">
            <a:extLst>
              <a:ext uri="{FF2B5EF4-FFF2-40B4-BE49-F238E27FC236}">
                <a16:creationId xmlns:a16="http://schemas.microsoft.com/office/drawing/2014/main" id="{3BE2040C-1F82-E47C-9CC3-EFBCBEB22908}"/>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any relevant code or demonstrations of the application or analysis.</a:t>
            </a:r>
          </a:p>
          <a:p>
            <a:pPr algn="l">
              <a:buFont typeface="Arial" panose="020B0604020202020204" pitchFamily="34" charset="0"/>
              <a:buChar char="•"/>
            </a:pPr>
            <a:r>
              <a:rPr lang="en-US" b="0" i="0" dirty="0">
                <a:solidFill>
                  <a:srgbClr val="1D1C1D"/>
                </a:solidFill>
                <a:effectLst/>
                <a:highlight>
                  <a:srgbClr val="F8F8F8"/>
                </a:highlight>
                <a:latin typeface="Slack-Lato"/>
              </a:rPr>
              <a:t>Discuss any unanticipated insights or problems that arose and how you resolved them.</a:t>
            </a:r>
          </a:p>
          <a:p>
            <a:endParaRPr lang="en-AU" dirty="0"/>
          </a:p>
        </p:txBody>
      </p:sp>
      <p:sp>
        <p:nvSpPr>
          <p:cNvPr id="4" name="Slide Number Placeholder 3">
            <a:extLst>
              <a:ext uri="{FF2B5EF4-FFF2-40B4-BE49-F238E27FC236}">
                <a16:creationId xmlns:a16="http://schemas.microsoft.com/office/drawing/2014/main" id="{6D0E7E70-A1A6-4633-FB81-C60ACEA4046A}"/>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44463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ECAD-6E0A-A6F2-BB1E-494FBF3C305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E2784F7-9EBB-9AF1-AD20-2675AA29C130}"/>
              </a:ext>
            </a:extLst>
          </p:cNvPr>
          <p:cNvSpPr>
            <a:spLocks noGrp="1"/>
          </p:cNvSpPr>
          <p:nvPr>
            <p:ph idx="1"/>
          </p:nvPr>
        </p:nvSpPr>
        <p:spPr/>
        <p:txBody>
          <a:bodyPr/>
          <a:lstStyle/>
          <a:p>
            <a:r>
              <a:rPr lang="en-AU" dirty="0"/>
              <a:t>Add graph</a:t>
            </a:r>
          </a:p>
        </p:txBody>
      </p:sp>
      <p:sp>
        <p:nvSpPr>
          <p:cNvPr id="4" name="Slide Number Placeholder 3">
            <a:extLst>
              <a:ext uri="{FF2B5EF4-FFF2-40B4-BE49-F238E27FC236}">
                <a16:creationId xmlns:a16="http://schemas.microsoft.com/office/drawing/2014/main" id="{C184050C-0FC5-20B9-EA0C-A5258244FE94}"/>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40442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5B2E-BD28-45E1-F8A1-E84831E84D6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results/conclusions of the application or analysis:</a:t>
            </a:r>
            <a:endParaRPr lang="en-AU" dirty="0"/>
          </a:p>
        </p:txBody>
      </p:sp>
      <p:sp>
        <p:nvSpPr>
          <p:cNvPr id="3" name="Content Placeholder 2">
            <a:extLst>
              <a:ext uri="{FF2B5EF4-FFF2-40B4-BE49-F238E27FC236}">
                <a16:creationId xmlns:a16="http://schemas.microsoft.com/office/drawing/2014/main" id="{8DFC1FB3-7FAE-B233-0824-BC480B21BA77}"/>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relevant images or examples to support your work.</a:t>
            </a:r>
          </a:p>
          <a:p>
            <a:pPr algn="l">
              <a:buFont typeface="Arial" panose="020B0604020202020204" pitchFamily="34" charset="0"/>
              <a:buChar char="•"/>
            </a:pPr>
            <a:r>
              <a:rPr lang="en-US" b="0" i="0" dirty="0">
                <a:solidFill>
                  <a:srgbClr val="1D1C1D"/>
                </a:solidFill>
                <a:effectLst/>
                <a:highlight>
                  <a:srgbClr val="F8F8F8"/>
                </a:highlight>
                <a:latin typeface="Slack-Lato"/>
              </a:rPr>
              <a:t>If the project goal was not achieved, discuss the issues and how you attempted to resolve them.</a:t>
            </a:r>
          </a:p>
          <a:p>
            <a:endParaRPr lang="en-AU" dirty="0"/>
          </a:p>
        </p:txBody>
      </p:sp>
      <p:sp>
        <p:nvSpPr>
          <p:cNvPr id="4" name="Slide Number Placeholder 3">
            <a:extLst>
              <a:ext uri="{FF2B5EF4-FFF2-40B4-BE49-F238E27FC236}">
                <a16:creationId xmlns:a16="http://schemas.microsoft.com/office/drawing/2014/main" id="{2890E692-5A2A-7E4C-1752-38F28028254B}"/>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73117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6596-5A42-A29B-C1D5-08144C8F35C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5EA3D60-E400-B3E8-6C1B-3CCAB342083B}"/>
              </a:ext>
            </a:extLst>
          </p:cNvPr>
          <p:cNvSpPr>
            <a:spLocks noGrp="1"/>
          </p:cNvSpPr>
          <p:nvPr>
            <p:ph idx="1"/>
          </p:nvPr>
        </p:nvSpPr>
        <p:spPr/>
        <p:txBody>
          <a:bodyPr/>
          <a:lstStyle/>
          <a:p>
            <a:r>
              <a:rPr lang="en-AU" dirty="0"/>
              <a:t>Add graph</a:t>
            </a:r>
          </a:p>
        </p:txBody>
      </p:sp>
      <p:sp>
        <p:nvSpPr>
          <p:cNvPr id="4" name="Slide Number Placeholder 3">
            <a:extLst>
              <a:ext uri="{FF2B5EF4-FFF2-40B4-BE49-F238E27FC236}">
                <a16:creationId xmlns:a16="http://schemas.microsoft.com/office/drawing/2014/main" id="{DB312354-0BC0-62F8-0598-52B7F0582E6A}"/>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48369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EDFA-AE17-A1BF-8C9B-39ADB06840D2}"/>
              </a:ext>
            </a:extLst>
          </p:cNvPr>
          <p:cNvSpPr>
            <a:spLocks noGrp="1"/>
          </p:cNvSpPr>
          <p:nvPr>
            <p:ph type="title"/>
          </p:nvPr>
        </p:nvSpPr>
        <p:spPr/>
        <p:txBody>
          <a:bodyPr/>
          <a:lstStyle/>
          <a:p>
            <a:endParaRPr lang="en-AU" dirty="0"/>
          </a:p>
        </p:txBody>
      </p:sp>
      <p:sp>
        <p:nvSpPr>
          <p:cNvPr id="3" name="Text Placeholder 2">
            <a:extLst>
              <a:ext uri="{FF2B5EF4-FFF2-40B4-BE49-F238E27FC236}">
                <a16:creationId xmlns:a16="http://schemas.microsoft.com/office/drawing/2014/main" id="{D95B8C16-439E-FF1B-0239-E31304B611B8}"/>
              </a:ext>
            </a:extLst>
          </p:cNvPr>
          <p:cNvSpPr>
            <a:spLocks noGrp="1"/>
          </p:cNvSpPr>
          <p:nvPr>
            <p:ph type="body" sz="quarter" idx="13"/>
          </p:nvPr>
        </p:nvSpPr>
        <p:spPr/>
        <p:txBody>
          <a:bodyPr/>
          <a:lstStyle/>
          <a:p>
            <a:endParaRPr lang="en-AU"/>
          </a:p>
        </p:txBody>
      </p:sp>
      <p:sp>
        <p:nvSpPr>
          <p:cNvPr id="4" name="Content Placeholder 3">
            <a:extLst>
              <a:ext uri="{FF2B5EF4-FFF2-40B4-BE49-F238E27FC236}">
                <a16:creationId xmlns:a16="http://schemas.microsoft.com/office/drawing/2014/main" id="{F264902B-B2CB-5F45-F252-BFF065DFA96F}"/>
              </a:ext>
            </a:extLst>
          </p:cNvPr>
          <p:cNvSpPr>
            <a:spLocks noGrp="1"/>
          </p:cNvSpPr>
          <p:nvPr>
            <p:ph sz="half" idx="1"/>
          </p:nvPr>
        </p:nvSpPr>
        <p:spPr/>
        <p:txBody>
          <a:bodyPr/>
          <a:lstStyle/>
          <a:p>
            <a:endParaRPr lang="en-AU"/>
          </a:p>
        </p:txBody>
      </p:sp>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237055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a:xfrm>
            <a:off x="765974" y="317754"/>
            <a:ext cx="6583680" cy="1531357"/>
          </a:xfrm>
        </p:spPr>
        <p:txBody>
          <a:bodyPr/>
          <a:lstStyle/>
          <a:p>
            <a:r>
              <a:rPr lang="en-AU" dirty="0"/>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a:xfrm>
            <a:off x="765974" y="2257865"/>
            <a:ext cx="6583680" cy="3207344"/>
          </a:xfrm>
        </p:spPr>
        <p:txBody>
          <a:bodyPr>
            <a:normAutofit lnSpcReduction="10000"/>
          </a:bodyPr>
          <a:lstStyle/>
          <a:p>
            <a:r>
              <a:rPr lang="en-AU" dirty="0"/>
              <a:t>Introduction </a:t>
            </a:r>
          </a:p>
          <a:p>
            <a:r>
              <a:rPr lang="en-AU" dirty="0"/>
              <a:t>Overview of the process </a:t>
            </a:r>
          </a:p>
          <a:p>
            <a:r>
              <a:rPr lang="en-AU" dirty="0"/>
              <a:t>Approach</a:t>
            </a:r>
          </a:p>
          <a:p>
            <a:r>
              <a:rPr lang="en-AU" dirty="0"/>
              <a:t>Results</a:t>
            </a:r>
          </a:p>
          <a:p>
            <a:r>
              <a:rPr lang="en-AU" dirty="0"/>
              <a:t>Summary</a:t>
            </a:r>
          </a:p>
          <a:p>
            <a:r>
              <a:rPr lang="en-AU" dirty="0"/>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EA7-C07B-8163-5167-1677F09B614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A9B5406-F5E6-3E80-F898-A02E233D9EE6}"/>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4CDA503-064F-21A3-C3E2-3C4FC14F1D1B}"/>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316028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991239" y="298720"/>
            <a:ext cx="9875463" cy="910146"/>
          </a:xfrm>
        </p:spPr>
        <p:txBody>
          <a:bodyPr anchor="b">
            <a:normAutofit/>
          </a:bodyPr>
          <a:lstStyle/>
          <a:p>
            <a:r>
              <a:rPr lang="en-US" dirty="0"/>
              <a:t>Analysis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15"/>
          </p:nvPr>
        </p:nvSpPr>
        <p:spPr>
          <a:xfrm>
            <a:off x="8608084" y="1757187"/>
            <a:ext cx="3485184" cy="3961593"/>
          </a:xfrm>
        </p:spPr>
        <p:txBody>
          <a:bodyPr>
            <a:normAutofit/>
          </a:bodyPr>
          <a:lstStyle/>
          <a:p>
            <a:pPr marL="0" indent="0" algn="ctr">
              <a:buNone/>
            </a:pPr>
            <a:r>
              <a:rPr lang="en-US" b="0" i="0" dirty="0">
                <a:effectLst/>
                <a:highlight>
                  <a:srgbClr val="FFFFFF"/>
                </a:highlight>
              </a:rPr>
              <a:t>How does weather affect the demand for Uber rides? </a:t>
            </a:r>
          </a:p>
          <a:p>
            <a:pPr>
              <a:buFont typeface="Arial" panose="020B0604020202020204" pitchFamily="34" charset="0"/>
              <a:buChar char="•"/>
            </a:pPr>
            <a:r>
              <a:rPr lang="en-US" dirty="0">
                <a:highlight>
                  <a:srgbClr val="FFFFFF"/>
                </a:highlight>
              </a:rPr>
              <a:t>Temperature and Uber usage appear to be positively correlated. In other words, as temperatures rise, the number of Uber rides tends to increase as well.</a:t>
            </a:r>
          </a:p>
          <a:p>
            <a:r>
              <a:rPr lang="en-US" dirty="0"/>
              <a:t>Does weather influence people's decision to use ride-sharing services?</a:t>
            </a:r>
            <a:r>
              <a:rPr lang="en-US" dirty="0">
                <a:highlight>
                  <a:srgbClr val="FFFFFF"/>
                </a:highlight>
              </a:rPr>
              <a:t>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21</a:t>
            </a:fld>
            <a:endParaRPr lang="en-US"/>
          </a:p>
        </p:txBody>
      </p:sp>
      <p:pic>
        <p:nvPicPr>
          <p:cNvPr id="10" name="Picture 9">
            <a:extLst>
              <a:ext uri="{FF2B5EF4-FFF2-40B4-BE49-F238E27FC236}">
                <a16:creationId xmlns:a16="http://schemas.microsoft.com/office/drawing/2014/main" id="{1849A259-D402-0410-7F22-1DB06471366C}"/>
              </a:ext>
            </a:extLst>
          </p:cNvPr>
          <p:cNvPicPr>
            <a:picLocks noChangeAspect="1"/>
          </p:cNvPicPr>
          <p:nvPr/>
        </p:nvPicPr>
        <p:blipFill>
          <a:blip r:embed="rId3"/>
          <a:stretch>
            <a:fillRect/>
          </a:stretch>
        </p:blipFill>
        <p:spPr>
          <a:xfrm>
            <a:off x="1399143" y="1757187"/>
            <a:ext cx="7272768" cy="4445309"/>
          </a:xfrm>
          <a:prstGeom prst="rect">
            <a:avLst/>
          </a:prstGeom>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FA4225B-0AEC-713C-562D-2EFCD2F92DD1}"/>
              </a:ext>
            </a:extLst>
          </p:cNvPr>
          <p:cNvSpPr>
            <a:spLocks noGrp="1"/>
          </p:cNvSpPr>
          <p:nvPr>
            <p:ph type="title"/>
          </p:nvPr>
        </p:nvSpPr>
        <p:spPr>
          <a:xfrm>
            <a:off x="1550563" y="1089213"/>
            <a:ext cx="9879437" cy="980844"/>
          </a:xfrm>
        </p:spPr>
        <p:txBody>
          <a:bodyPr/>
          <a:lstStyle/>
          <a:p>
            <a:r>
              <a:rPr lang="en-US" dirty="0"/>
              <a:t>Analysis</a:t>
            </a:r>
          </a:p>
        </p:txBody>
      </p:sp>
      <p:sp>
        <p:nvSpPr>
          <p:cNvPr id="3" name="Content Placeholder 2">
            <a:extLst>
              <a:ext uri="{FF2B5EF4-FFF2-40B4-BE49-F238E27FC236}">
                <a16:creationId xmlns:a16="http://schemas.microsoft.com/office/drawing/2014/main" id="{94A697F6-C80F-85E2-C12B-27ED83E33F42}"/>
              </a:ext>
            </a:extLst>
          </p:cNvPr>
          <p:cNvSpPr>
            <a:spLocks noGrp="1"/>
          </p:cNvSpPr>
          <p:nvPr>
            <p:ph type="body" sz="quarter" idx="13"/>
          </p:nvPr>
        </p:nvSpPr>
        <p:spPr>
          <a:xfrm>
            <a:off x="1550564" y="2331958"/>
            <a:ext cx="2975217" cy="3704266"/>
          </a:xfrm>
        </p:spPr>
        <p:txBody>
          <a:bodyPr anchor="t">
            <a:normAutofit/>
          </a:bodyPr>
          <a:lstStyle/>
          <a:p>
            <a:r>
              <a:rPr lang="en-AU" dirty="0"/>
              <a:t>Days of the week do affect the amount of rides </a:t>
            </a:r>
          </a:p>
          <a:p>
            <a:pPr marL="285750" indent="-285750">
              <a:buFont typeface="Arial" panose="020B0604020202020204" pitchFamily="34" charset="0"/>
              <a:buChar char="•"/>
            </a:pPr>
            <a:r>
              <a:rPr lang="en-AU" dirty="0"/>
              <a:t>Thursdays are the Peak of the Week as they average more Uber rides per day compared to other days of the week</a:t>
            </a:r>
          </a:p>
        </p:txBody>
      </p:sp>
      <p:pic>
        <p:nvPicPr>
          <p:cNvPr id="6" name="Picture 5">
            <a:extLst>
              <a:ext uri="{FF2B5EF4-FFF2-40B4-BE49-F238E27FC236}">
                <a16:creationId xmlns:a16="http://schemas.microsoft.com/office/drawing/2014/main" id="{62DC3576-7FF6-E133-0EB2-C55DDA867FEA}"/>
              </a:ext>
            </a:extLst>
          </p:cNvPr>
          <p:cNvPicPr>
            <a:picLocks noChangeAspect="1"/>
          </p:cNvPicPr>
          <p:nvPr/>
        </p:nvPicPr>
        <p:blipFill>
          <a:blip r:embed="rId2"/>
          <a:stretch>
            <a:fillRect/>
          </a:stretch>
        </p:blipFill>
        <p:spPr>
          <a:xfrm>
            <a:off x="4525781" y="1762700"/>
            <a:ext cx="8516307" cy="4364607"/>
          </a:xfrm>
          <a:prstGeom prst="rect">
            <a:avLst/>
          </a:prstGeom>
          <a:noFill/>
        </p:spPr>
      </p:pic>
      <p:sp>
        <p:nvSpPr>
          <p:cNvPr id="4" name="Slide Number Placeholder 3">
            <a:extLst>
              <a:ext uri="{FF2B5EF4-FFF2-40B4-BE49-F238E27FC236}">
                <a16:creationId xmlns:a16="http://schemas.microsoft.com/office/drawing/2014/main" id="{854DBD82-7232-19E3-AFFC-1BBC10110762}"/>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22</a:t>
            </a:fld>
            <a:endParaRPr lang="en-US"/>
          </a:p>
        </p:txBody>
      </p:sp>
    </p:spTree>
    <p:extLst>
      <p:ext uri="{BB962C8B-B14F-4D97-AF65-F5344CB8AC3E}">
        <p14:creationId xmlns:p14="http://schemas.microsoft.com/office/powerpoint/2010/main" val="1530048902"/>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535309" y="692943"/>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175727" y="1451238"/>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439" y="397332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b="0" i="0" dirty="0">
                <a:solidFill>
                  <a:srgbClr val="1F2328"/>
                </a:solidFill>
                <a:effectLst/>
                <a:highlight>
                  <a:srgbClr val="FFFFFF"/>
                </a:highlight>
                <a:latin typeface="-apple-system"/>
              </a:rPr>
              <a:t>For this project, we will explore the ‘Uber Pickups in New York City’ data for 2014 available from Kaggle, and investigate what effect weather conditions had on ride demand (Uber usage).</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BA62-CD6E-2917-1408-5C930A4CD7C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Data sources:</a:t>
            </a:r>
            <a:endParaRPr lang="en-AU" dirty="0"/>
          </a:p>
        </p:txBody>
      </p:sp>
      <p:sp>
        <p:nvSpPr>
          <p:cNvPr id="3" name="Content Placeholder 2">
            <a:extLst>
              <a:ext uri="{FF2B5EF4-FFF2-40B4-BE49-F238E27FC236}">
                <a16:creationId xmlns:a16="http://schemas.microsoft.com/office/drawing/2014/main" id="{318B6BA2-F2E8-25FD-6527-9AE4A26BB80C}"/>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Describe the source of your data and why you chose it for your project.</a:t>
            </a:r>
          </a:p>
          <a:p>
            <a:pPr algn="l">
              <a:buFont typeface="Arial" panose="020B0604020202020204" pitchFamily="34" charset="0"/>
              <a:buChar char="•"/>
            </a:pPr>
            <a:r>
              <a:rPr lang="en-US" b="0" i="0" dirty="0">
                <a:solidFill>
                  <a:srgbClr val="1D1C1D"/>
                </a:solidFill>
                <a:effectLst/>
                <a:highlight>
                  <a:srgbClr val="F8F8F8"/>
                </a:highlight>
                <a:latin typeface="Slack-Lato"/>
              </a:rPr>
              <a:t>Describe the collection, exploration, and cleanup process.</a:t>
            </a:r>
          </a:p>
          <a:p>
            <a:endParaRPr lang="en-AU" dirty="0"/>
          </a:p>
        </p:txBody>
      </p:sp>
      <p:sp>
        <p:nvSpPr>
          <p:cNvPr id="4" name="Slide Number Placeholder 3">
            <a:extLst>
              <a:ext uri="{FF2B5EF4-FFF2-40B4-BE49-F238E27FC236}">
                <a16:creationId xmlns:a16="http://schemas.microsoft.com/office/drawing/2014/main" id="{9043D7D4-8B02-8C75-539F-C89B047180C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22153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771A-EE1C-B6D8-4CEF-1EF10F128920}"/>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1F77E46-97C0-B478-FF75-4CAC5B6E09DE}"/>
              </a:ext>
            </a:extLst>
          </p:cNvPr>
          <p:cNvSpPr>
            <a:spLocks noGrp="1"/>
          </p:cNvSpPr>
          <p:nvPr>
            <p:ph idx="1"/>
          </p:nvPr>
        </p:nvSpPr>
        <p:spPr/>
        <p:txBody>
          <a:bodyPr/>
          <a:lstStyle/>
          <a:p>
            <a:r>
              <a:rPr lang="en-US" b="0" i="0" dirty="0">
                <a:solidFill>
                  <a:srgbClr val="1D1C1D"/>
                </a:solidFill>
                <a:effectLst/>
                <a:highlight>
                  <a:srgbClr val="F8F8F8"/>
                </a:highlight>
                <a:latin typeface="Slack-Lato"/>
              </a:rPr>
              <a:t>Describe the collection, exploration, and cleanup process.</a:t>
            </a:r>
          </a:p>
          <a:p>
            <a:endParaRPr lang="en-AU" dirty="0"/>
          </a:p>
          <a:p>
            <a:r>
              <a:rPr lang="en-AU" dirty="0"/>
              <a:t>Add diagram , flow chart</a:t>
            </a:r>
          </a:p>
        </p:txBody>
      </p:sp>
      <p:sp>
        <p:nvSpPr>
          <p:cNvPr id="4" name="Slide Number Placeholder 3">
            <a:extLst>
              <a:ext uri="{FF2B5EF4-FFF2-40B4-BE49-F238E27FC236}">
                <a16:creationId xmlns:a16="http://schemas.microsoft.com/office/drawing/2014/main" id="{B0E55438-50F0-7361-E99B-EC9BA998148C}"/>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71303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Approach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FF9BD-45A4-76E2-0463-36772359BFCC}"/>
              </a:ext>
            </a:extLst>
          </p:cNvPr>
          <p:cNvSpPr>
            <a:spLocks noGrp="1"/>
          </p:cNvSpPr>
          <p:nvPr>
            <p:ph type="title"/>
          </p:nvPr>
        </p:nvSpPr>
        <p:spPr>
          <a:xfrm>
            <a:off x="1269239" y="693967"/>
            <a:ext cx="9879437" cy="980844"/>
          </a:xfrm>
        </p:spPr>
        <p:txBody>
          <a:bodyPr/>
          <a:lstStyle/>
          <a:p>
            <a:r>
              <a:rPr lang="en-US" altLang="zh-CN" dirty="0" err="1"/>
              <a:t>eda</a:t>
            </a:r>
            <a:endParaRPr lang="zh-CN" altLang="en-US" dirty="0"/>
          </a:p>
        </p:txBody>
      </p:sp>
      <p:sp>
        <p:nvSpPr>
          <p:cNvPr id="3" name="Text Placeholder 2">
            <a:extLst>
              <a:ext uri="{FF2B5EF4-FFF2-40B4-BE49-F238E27FC236}">
                <a16:creationId xmlns:a16="http://schemas.microsoft.com/office/drawing/2014/main" id="{E017E98B-AA52-7F26-0FE2-1077B946DE42}"/>
              </a:ext>
            </a:extLst>
          </p:cNvPr>
          <p:cNvSpPr>
            <a:spLocks noGrp="1"/>
          </p:cNvSpPr>
          <p:nvPr>
            <p:ph type="body" sz="quarter" idx="13"/>
          </p:nvPr>
        </p:nvSpPr>
        <p:spPr>
          <a:xfrm>
            <a:off x="1409887" y="2331958"/>
            <a:ext cx="2975217" cy="3704266"/>
          </a:xfrm>
        </p:spPr>
        <p:txBody>
          <a:bodyPr/>
          <a:lstStyle/>
          <a:p>
            <a:r>
              <a:rPr lang="en-US" altLang="zh-CN" dirty="0"/>
              <a:t>Grouped into three temperature range</a:t>
            </a:r>
          </a:p>
          <a:p>
            <a:r>
              <a:rPr lang="en-US" altLang="zh-CN" dirty="0"/>
              <a:t>Looks like people use </a:t>
            </a:r>
            <a:r>
              <a:rPr lang="en-US" altLang="zh-CN" dirty="0" err="1"/>
              <a:t>ubers</a:t>
            </a:r>
            <a:r>
              <a:rPr lang="en-US" altLang="zh-CN" dirty="0"/>
              <a:t> more when its warm</a:t>
            </a:r>
            <a:endParaRPr lang="zh-CN" altLang="en-US" dirty="0"/>
          </a:p>
        </p:txBody>
      </p:sp>
      <p:sp>
        <p:nvSpPr>
          <p:cNvPr id="5" name="Slide Number Placeholder 4">
            <a:extLst>
              <a:ext uri="{FF2B5EF4-FFF2-40B4-BE49-F238E27FC236}">
                <a16:creationId xmlns:a16="http://schemas.microsoft.com/office/drawing/2014/main" id="{F3645210-9E31-D9C3-977D-EDE4861AD447}"/>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1026" name="Picture 2">
            <a:extLst>
              <a:ext uri="{FF2B5EF4-FFF2-40B4-BE49-F238E27FC236}">
                <a16:creationId xmlns:a16="http://schemas.microsoft.com/office/drawing/2014/main" id="{650CDB47-E264-C453-5FD8-5C97AE6F01C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997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5722</TotalTime>
  <Words>339</Words>
  <Application>Microsoft Office PowerPoint</Application>
  <PresentationFormat>Widescreen</PresentationFormat>
  <Paragraphs>60</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Slack-Lato</vt:lpstr>
      <vt:lpstr>Arial</vt:lpstr>
      <vt:lpstr>Arial Black</vt:lpstr>
      <vt:lpstr>Calibri</vt:lpstr>
      <vt:lpstr>Sabon Next LT</vt:lpstr>
      <vt:lpstr>Custom</vt:lpstr>
      <vt:lpstr>Uber rides and weather</vt:lpstr>
      <vt:lpstr>overview</vt:lpstr>
      <vt:lpstr>PowerPoint Presentation</vt:lpstr>
      <vt:lpstr>Group 4 Project 1</vt:lpstr>
      <vt:lpstr>Overview of the process</vt:lpstr>
      <vt:lpstr>Data sources:</vt:lpstr>
      <vt:lpstr>PowerPoint Presentation</vt:lpstr>
      <vt:lpstr>Approach </vt:lpstr>
      <vt:lpstr>eda</vt:lpstr>
      <vt:lpstr>EDA</vt:lpstr>
      <vt:lpstr>PowerPoint Presentation</vt:lpstr>
      <vt:lpstr>approach that your group took to achieve the project goals:</vt:lpstr>
      <vt:lpstr>PowerPoint Presentation</vt:lpstr>
      <vt:lpstr>results</vt:lpstr>
      <vt:lpstr>results/conclusions of the application or analysis:</vt:lpstr>
      <vt:lpstr>PowerPoint Presentation</vt:lpstr>
      <vt:lpstr>Summary </vt:lpstr>
      <vt:lpstr>PowerPoint Presentation</vt:lpstr>
      <vt:lpstr>Next steps </vt:lpstr>
      <vt:lpstr>PowerPoint Presentation</vt:lpstr>
      <vt:lpstr>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brad m</cp:lastModifiedBy>
  <cp:revision>4</cp:revision>
  <dcterms:created xsi:type="dcterms:W3CDTF">2024-07-04T11:47:46Z</dcterms:created>
  <dcterms:modified xsi:type="dcterms:W3CDTF">2024-07-08T11:27:42Z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