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1" autoAdjust="0"/>
    <p:restoredTop sz="94363" autoAdjust="0"/>
  </p:normalViewPr>
  <p:slideViewPr>
    <p:cSldViewPr snapToGrid="0" snapToObjects="1">
      <p:cViewPr>
        <p:scale>
          <a:sx n="85" d="100"/>
          <a:sy n="85" d="100"/>
        </p:scale>
        <p:origin x="376" y="1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9917DA-2B5A-E491-ACA1-0B4CB6D701D4}"/>
              </a:ext>
            </a:extLst>
          </p:cNvPr>
          <p:cNvSpPr/>
          <p:nvPr/>
        </p:nvSpPr>
        <p:spPr>
          <a:xfrm>
            <a:off x="696950" y="5891245"/>
            <a:ext cx="4315523" cy="713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effectLst/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32601-82DC-F168-1246-246A82884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15BB5-88C0-333C-1ABB-8848C398495F}"/>
              </a:ext>
            </a:extLst>
          </p:cNvPr>
          <p:cNvSpPr/>
          <p:nvPr/>
        </p:nvSpPr>
        <p:spPr>
          <a:xfrm>
            <a:off x="711819" y="2727844"/>
            <a:ext cx="4315521" cy="7359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23328-1F41-9390-453E-0F364347BB1F}"/>
              </a:ext>
            </a:extLst>
          </p:cNvPr>
          <p:cNvSpPr/>
          <p:nvPr/>
        </p:nvSpPr>
        <p:spPr>
          <a:xfrm>
            <a:off x="711820" y="3704207"/>
            <a:ext cx="4300653" cy="713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effectLst/>
              <a:highlight>
                <a:srgbClr val="FF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1620D-375F-9E52-7843-E1BA24617669}"/>
              </a:ext>
            </a:extLst>
          </p:cNvPr>
          <p:cNvSpPr txBox="1"/>
          <p:nvPr/>
        </p:nvSpPr>
        <p:spPr>
          <a:xfrm>
            <a:off x="1225187" y="3876380"/>
            <a:ext cx="244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Assemble &amp; Cleaning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E44F1-DFE6-A0F4-C9A9-BA866E606770}"/>
              </a:ext>
            </a:extLst>
          </p:cNvPr>
          <p:cNvSpPr/>
          <p:nvPr/>
        </p:nvSpPr>
        <p:spPr>
          <a:xfrm>
            <a:off x="704387" y="4792380"/>
            <a:ext cx="4315522" cy="7136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dirty="0">
              <a:effectLst/>
              <a:highlight>
                <a:srgbClr val="FF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09085-94B8-E382-BD46-8194BD2D655E}"/>
              </a:ext>
            </a:extLst>
          </p:cNvPr>
          <p:cNvSpPr txBox="1"/>
          <p:nvPr/>
        </p:nvSpPr>
        <p:spPr>
          <a:xfrm>
            <a:off x="4588726" y="5360797"/>
            <a:ext cx="206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endParaRPr lang="en-AU" dirty="0">
              <a:effectLst/>
              <a:highlight>
                <a:srgbClr val="FFFFFF"/>
              </a:highlight>
            </a:endParaRPr>
          </a:p>
          <a:p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37B6B-1343-65F1-2C12-986409F77287}"/>
              </a:ext>
            </a:extLst>
          </p:cNvPr>
          <p:cNvSpPr txBox="1"/>
          <p:nvPr/>
        </p:nvSpPr>
        <p:spPr>
          <a:xfrm>
            <a:off x="1134533" y="5009532"/>
            <a:ext cx="411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Analyze &amp; acknowledge limitations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0D2A6-7157-56C5-BE9A-C2723A3D9762}"/>
              </a:ext>
            </a:extLst>
          </p:cNvPr>
          <p:cNvSpPr txBox="1"/>
          <p:nvPr/>
        </p:nvSpPr>
        <p:spPr>
          <a:xfrm>
            <a:off x="1225187" y="6063418"/>
            <a:ext cx="225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C7EC2-191E-42C9-45C5-869F4903759A}"/>
              </a:ext>
            </a:extLst>
          </p:cNvPr>
          <p:cNvSpPr txBox="1"/>
          <p:nvPr/>
        </p:nvSpPr>
        <p:spPr>
          <a:xfrm>
            <a:off x="1225187" y="2900199"/>
            <a:ext cx="214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Retrieving  Data </a:t>
            </a:r>
          </a:p>
          <a:p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E0CF23-F15C-0418-9299-947ADE19CDE9}"/>
              </a:ext>
            </a:extLst>
          </p:cNvPr>
          <p:cNvSpPr/>
          <p:nvPr/>
        </p:nvSpPr>
        <p:spPr>
          <a:xfrm>
            <a:off x="6096000" y="1635235"/>
            <a:ext cx="4315524" cy="819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C2F662-C234-30F2-2AB8-7DA993382C2F}"/>
              </a:ext>
            </a:extLst>
          </p:cNvPr>
          <p:cNvSpPr/>
          <p:nvPr/>
        </p:nvSpPr>
        <p:spPr>
          <a:xfrm>
            <a:off x="6084888" y="2775376"/>
            <a:ext cx="4315524" cy="707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    New York City’ data  - </a:t>
            </a:r>
            <a:r>
              <a:rPr lang="en-AU" dirty="0">
                <a:solidFill>
                  <a:schemeClr val="tx1"/>
                </a:solidFill>
                <a:latin typeface="Bahnschrift" panose="020B0502040204020203" pitchFamily="34" charset="0"/>
              </a:rPr>
              <a:t>Apr- Sep 2014</a:t>
            </a:r>
            <a:r>
              <a:rPr lang="en-AU" i="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</a:t>
            </a:r>
            <a:br>
              <a:rPr lang="en-AU" dirty="0">
                <a:latin typeface="Bahnschrift" panose="020B0502040204020203" pitchFamily="34" charset="0"/>
              </a:rPr>
            </a:br>
            <a:r>
              <a:rPr lang="en-AU" dirty="0">
                <a:latin typeface="Bahnschrift" panose="020B0502040204020203" pitchFamily="34" charset="0"/>
              </a:rPr>
              <a:t>      </a:t>
            </a:r>
            <a:r>
              <a:rPr lang="en-AU" dirty="0">
                <a:solidFill>
                  <a:schemeClr val="tx1"/>
                </a:solidFill>
                <a:latin typeface="Bahnschrift" panose="020B0502040204020203" pitchFamily="34" charset="0"/>
              </a:rPr>
              <a:t>NOAA weather data – Apr- Sep 2014 </a:t>
            </a:r>
            <a:endParaRPr lang="en-U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48B100-3128-7D7E-1C02-C09DB1400B1A}"/>
              </a:ext>
            </a:extLst>
          </p:cNvPr>
          <p:cNvSpPr/>
          <p:nvPr/>
        </p:nvSpPr>
        <p:spPr>
          <a:xfrm>
            <a:off x="6088820" y="3710053"/>
            <a:ext cx="4315524" cy="7078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C107F6-0690-4832-6D51-D9C4D2FFE371}"/>
              </a:ext>
            </a:extLst>
          </p:cNvPr>
          <p:cNvGrpSpPr/>
          <p:nvPr/>
        </p:nvGrpSpPr>
        <p:grpSpPr>
          <a:xfrm>
            <a:off x="7529908" y="1648683"/>
            <a:ext cx="2510070" cy="914400"/>
            <a:chOff x="5267905" y="543910"/>
            <a:chExt cx="2510070" cy="914400"/>
          </a:xfrm>
        </p:grpSpPr>
        <p:pic>
          <p:nvPicPr>
            <p:cNvPr id="18" name="Graphic 17" descr="Car with solid fill">
              <a:extLst>
                <a:ext uri="{FF2B5EF4-FFF2-40B4-BE49-F238E27FC236}">
                  <a16:creationId xmlns:a16="http://schemas.microsoft.com/office/drawing/2014/main" id="{260F6E17-B98F-2983-26D6-56486E7DB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7905" y="54391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Partial sun with solid fill">
              <a:extLst>
                <a:ext uri="{FF2B5EF4-FFF2-40B4-BE49-F238E27FC236}">
                  <a16:creationId xmlns:a16="http://schemas.microsoft.com/office/drawing/2014/main" id="{2AFED51D-B761-27EE-0551-357D42250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10386" y="577513"/>
              <a:ext cx="1067589" cy="73353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E8FD7B4-7B38-8617-4EAA-D85EF8894648}"/>
              </a:ext>
            </a:extLst>
          </p:cNvPr>
          <p:cNvSpPr txBox="1"/>
          <p:nvPr/>
        </p:nvSpPr>
        <p:spPr>
          <a:xfrm>
            <a:off x="6494483" y="3884412"/>
            <a:ext cx="395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4EC9B0"/>
                </a:solidFill>
                <a:highlight>
                  <a:srgbClr val="1F1F1F"/>
                </a:highlight>
                <a:latin typeface="Menlo" panose="020B0609030804020204" pitchFamily="49" charset="0"/>
              </a:rPr>
              <a:t>P</a:t>
            </a:r>
            <a:r>
              <a:rPr lang="en-AU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andas</a:t>
            </a:r>
            <a:r>
              <a:rPr lang="en-US" dirty="0">
                <a:latin typeface="Bahnschrift" panose="020B0502040204020203" pitchFamily="34" charset="0"/>
              </a:rPr>
              <a:t> : pd. </a:t>
            </a:r>
            <a:r>
              <a:rPr lang="en-US" dirty="0" err="1">
                <a:latin typeface="Bahnschrift" panose="020B0502040204020203" pitchFamily="34" charset="0"/>
              </a:rPr>
              <a:t>concat</a:t>
            </a:r>
            <a:r>
              <a:rPr lang="en-US" dirty="0">
                <a:latin typeface="Bahnschrift" panose="020B0502040204020203" pitchFamily="34" charset="0"/>
              </a:rPr>
              <a:t>,  </a:t>
            </a:r>
            <a:r>
              <a:rPr lang="en-US" dirty="0" err="1">
                <a:latin typeface="Bahnschrift" panose="020B0502040204020203" pitchFamily="34" charset="0"/>
              </a:rPr>
              <a:t>len</a:t>
            </a:r>
            <a:r>
              <a:rPr lang="en-US" dirty="0">
                <a:latin typeface="Bahnschrift" panose="020B0502040204020203" pitchFamily="34" charset="0"/>
              </a:rPr>
              <a:t>(), .Drop …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06768-5C6F-62BC-6329-79BFCEB8FF94}"/>
              </a:ext>
            </a:extLst>
          </p:cNvPr>
          <p:cNvGrpSpPr/>
          <p:nvPr/>
        </p:nvGrpSpPr>
        <p:grpSpPr>
          <a:xfrm>
            <a:off x="704387" y="1608507"/>
            <a:ext cx="4322953" cy="819545"/>
            <a:chOff x="704387" y="1608507"/>
            <a:chExt cx="4322953" cy="8195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0E944E-D629-E980-FA83-E6C8EF2706AE}"/>
                </a:ext>
              </a:extLst>
            </p:cNvPr>
            <p:cNvSpPr/>
            <p:nvPr/>
          </p:nvSpPr>
          <p:spPr>
            <a:xfrm>
              <a:off x="704387" y="1608507"/>
              <a:ext cx="4322953" cy="81954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        Identifying  Data Source </a:t>
              </a:r>
            </a:p>
            <a:p>
              <a:endParaRPr lang="en-US" b="1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C3F7B7-9C50-A4D3-BB6D-9FA899F0D43A}"/>
                </a:ext>
              </a:extLst>
            </p:cNvPr>
            <p:cNvSpPr/>
            <p:nvPr/>
          </p:nvSpPr>
          <p:spPr>
            <a:xfrm>
              <a:off x="711819" y="1635235"/>
              <a:ext cx="422714" cy="76767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AAC4E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600DC-17A8-8C35-1D01-70EF5A47F920}"/>
              </a:ext>
            </a:extLst>
          </p:cNvPr>
          <p:cNvSpPr/>
          <p:nvPr/>
        </p:nvSpPr>
        <p:spPr>
          <a:xfrm>
            <a:off x="714658" y="2718678"/>
            <a:ext cx="422714" cy="7676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AAC4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B5BE57-8D30-5D5A-572B-F8119A8D3C92}"/>
              </a:ext>
            </a:extLst>
          </p:cNvPr>
          <p:cNvSpPr/>
          <p:nvPr/>
        </p:nvSpPr>
        <p:spPr>
          <a:xfrm>
            <a:off x="711819" y="3659144"/>
            <a:ext cx="422714" cy="7676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AAC4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05FE4E-B749-7A09-C7B3-C32A60742F32}"/>
              </a:ext>
            </a:extLst>
          </p:cNvPr>
          <p:cNvSpPr/>
          <p:nvPr/>
        </p:nvSpPr>
        <p:spPr>
          <a:xfrm>
            <a:off x="715464" y="4801308"/>
            <a:ext cx="422714" cy="7676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AAC4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29C670-5213-CB28-CB25-6F048C036636}"/>
              </a:ext>
            </a:extLst>
          </p:cNvPr>
          <p:cNvSpPr/>
          <p:nvPr/>
        </p:nvSpPr>
        <p:spPr>
          <a:xfrm>
            <a:off x="711819" y="5864249"/>
            <a:ext cx="422714" cy="7676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AAC4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C34E87-52AD-F475-E483-0386F2844C08}"/>
              </a:ext>
            </a:extLst>
          </p:cNvPr>
          <p:cNvSpPr/>
          <p:nvPr/>
        </p:nvSpPr>
        <p:spPr>
          <a:xfrm>
            <a:off x="6118477" y="1663499"/>
            <a:ext cx="422714" cy="7676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AAC4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E48201-D5D7-E2B7-8807-6209E57EA0EF}"/>
              </a:ext>
            </a:extLst>
          </p:cNvPr>
          <p:cNvSpPr/>
          <p:nvPr/>
        </p:nvSpPr>
        <p:spPr>
          <a:xfrm>
            <a:off x="6084888" y="2806045"/>
            <a:ext cx="409595" cy="6771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AAC4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F21CD3-A430-B71A-FBA7-E808D8F5906C}"/>
              </a:ext>
            </a:extLst>
          </p:cNvPr>
          <p:cNvSpPr/>
          <p:nvPr/>
        </p:nvSpPr>
        <p:spPr>
          <a:xfrm>
            <a:off x="6118477" y="3704207"/>
            <a:ext cx="376006" cy="7078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AAC4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383856D4-CF55-0E2B-120D-708EDC44094D}"/>
              </a:ext>
            </a:extLst>
          </p:cNvPr>
          <p:cNvSpPr/>
          <p:nvPr/>
        </p:nvSpPr>
        <p:spPr>
          <a:xfrm>
            <a:off x="5248713" y="1978702"/>
            <a:ext cx="552480" cy="44935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B95B6AB0-ED3B-6F09-49B0-BDD1591A0707}"/>
              </a:ext>
            </a:extLst>
          </p:cNvPr>
          <p:cNvSpPr/>
          <p:nvPr/>
        </p:nvSpPr>
        <p:spPr>
          <a:xfrm>
            <a:off x="5248713" y="2999119"/>
            <a:ext cx="552480" cy="44935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BA6DB3A0-3CAF-A31A-8312-C02A30909811}"/>
              </a:ext>
            </a:extLst>
          </p:cNvPr>
          <p:cNvSpPr/>
          <p:nvPr/>
        </p:nvSpPr>
        <p:spPr>
          <a:xfrm>
            <a:off x="5272617" y="3906552"/>
            <a:ext cx="552480" cy="44935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7499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{C9D1D8AE-6125-4067-B67B-F9D659581E61}tf78438558_win32</Template>
  <TotalTime>5843</TotalTime>
  <Words>48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Bahnschrift</vt:lpstr>
      <vt:lpstr>Calibri</vt:lpstr>
      <vt:lpstr>Menlo</vt:lpstr>
      <vt:lpstr>Roboto</vt:lpstr>
      <vt:lpstr>Sabon Next LT</vt:lpstr>
      <vt:lpstr>Custom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Isa Huseni</dc:creator>
  <cp:lastModifiedBy>Zahra Razook</cp:lastModifiedBy>
  <cp:revision>14</cp:revision>
  <dcterms:created xsi:type="dcterms:W3CDTF">2024-07-04T11:47:46Z</dcterms:created>
  <dcterms:modified xsi:type="dcterms:W3CDTF">2024-07-09T09:49:22Z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