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32" r:id="rId6"/>
    <p:sldId id="307" r:id="rId7"/>
    <p:sldId id="304" r:id="rId8"/>
    <p:sldId id="281" r:id="rId9"/>
    <p:sldId id="348" r:id="rId10"/>
    <p:sldId id="334" r:id="rId11"/>
    <p:sldId id="339" r:id="rId12"/>
    <p:sldId id="349" r:id="rId13"/>
    <p:sldId id="347" r:id="rId14"/>
    <p:sldId id="335" r:id="rId15"/>
    <p:sldId id="341" r:id="rId16"/>
    <p:sldId id="352" r:id="rId17"/>
    <p:sldId id="353" r:id="rId18"/>
    <p:sldId id="351" r:id="rId19"/>
    <p:sldId id="342" r:id="rId20"/>
    <p:sldId id="336" r:id="rId21"/>
    <p:sldId id="324" r:id="rId22"/>
    <p:sldId id="337" r:id="rId23"/>
    <p:sldId id="355"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389" autoAdjust="0"/>
  </p:normalViewPr>
  <p:slideViewPr>
    <p:cSldViewPr snapToGrid="0" snapToObjects="1">
      <p:cViewPr varScale="1">
        <p:scale>
          <a:sx n="102" d="100"/>
          <a:sy n="102" d="100"/>
        </p:scale>
        <p:origin x="34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212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9926"/>
            <a:ext cx="6392421" cy="3831221"/>
          </a:xfrm>
        </p:spPr>
        <p:txBody>
          <a:bodyPr anchor="ctr"/>
          <a:lstStyle/>
          <a:p>
            <a:r>
              <a:rPr lang="en-US" sz="4000" dirty="0">
                <a:latin typeface="Bahnschrift" panose="020B0502040204020203" pitchFamily="34" charset="0"/>
              </a:rPr>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78171" y="3044279"/>
            <a:ext cx="3914946" cy="1200329"/>
          </a:xfrm>
          <a:prstGeom prst="rect">
            <a:avLst/>
          </a:prstGeom>
          <a:noFill/>
        </p:spPr>
        <p:txBody>
          <a:bodyPr wrap="square" rtlCol="0">
            <a:spAutoFit/>
          </a:bodyPr>
          <a:lstStyle/>
          <a:p>
            <a:r>
              <a:rPr lang="en-US" altLang="zh-CN" i="0" dirty="0">
                <a:solidFill>
                  <a:srgbClr val="1F2328"/>
                </a:solidFill>
                <a:effectLst/>
                <a:highlight>
                  <a:srgbClr val="FFFFFF"/>
                </a:highlight>
                <a:latin typeface="Bahnschrift" panose="020B0502040204020203" pitchFamily="34" charset="0"/>
              </a:rPr>
              <a:t>                   Zahra </a:t>
            </a:r>
            <a:r>
              <a:rPr lang="en-US" altLang="zh-CN" i="0" dirty="0" err="1">
                <a:solidFill>
                  <a:srgbClr val="1F2328"/>
                </a:solidFill>
                <a:effectLst/>
                <a:highlight>
                  <a:srgbClr val="FFFFFF"/>
                </a:highlight>
                <a:latin typeface="Bahnschrift" panose="020B0502040204020203" pitchFamily="34" charset="0"/>
              </a:rPr>
              <a:t>Razook</a:t>
            </a:r>
            <a:endParaRPr lang="en-US" altLang="zh-CN" i="0" dirty="0">
              <a:solidFill>
                <a:srgbClr val="1F2328"/>
              </a:solidFill>
              <a:effectLst/>
              <a:highlight>
                <a:srgbClr val="FFFFFF"/>
              </a:highlight>
              <a:latin typeface="Bahnschrift" panose="020B0502040204020203" pitchFamily="34" charset="0"/>
            </a:endParaRP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Mary (</a:t>
            </a:r>
            <a:r>
              <a:rPr lang="en-US" altLang="zh-CN" i="0" dirty="0" err="1">
                <a:solidFill>
                  <a:srgbClr val="1F2328"/>
                </a:solidFill>
                <a:effectLst/>
                <a:highlight>
                  <a:srgbClr val="FFFFFF"/>
                </a:highlight>
                <a:latin typeface="Bahnschrift" panose="020B0502040204020203" pitchFamily="34" charset="0"/>
              </a:rPr>
              <a:t>Jiahui</a:t>
            </a:r>
            <a:r>
              <a:rPr lang="en-US" altLang="zh-CN" i="0" dirty="0">
                <a:solidFill>
                  <a:srgbClr val="1F2328"/>
                </a:solidFill>
                <a:effectLst/>
                <a:highlight>
                  <a:srgbClr val="FFFFFF"/>
                </a:highlight>
                <a:latin typeface="Bahnschrift" panose="020B0502040204020203" pitchFamily="34" charset="0"/>
              </a:rPr>
              <a:t>) Du </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Isa Huseni</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Greg </a:t>
            </a:r>
            <a:r>
              <a:rPr lang="en-US" altLang="zh-CN" i="0" dirty="0" err="1">
                <a:solidFill>
                  <a:srgbClr val="1F2328"/>
                </a:solidFill>
                <a:effectLst/>
                <a:highlight>
                  <a:srgbClr val="FFFFFF"/>
                </a:highlight>
                <a:latin typeface="Bahnschrift" panose="020B0502040204020203" pitchFamily="34" charset="0"/>
              </a:rPr>
              <a:t>Presneill</a:t>
            </a:r>
            <a:endParaRPr lang="en-AU" dirty="0">
              <a:latin typeface="Bahnschrift" panose="020B0502040204020203" pitchFamily="34" charset="0"/>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8D8-DF29-592B-6EB5-629D15688F8A}"/>
              </a:ext>
            </a:extLst>
          </p:cNvPr>
          <p:cNvSpPr>
            <a:spLocks noGrp="1"/>
          </p:cNvSpPr>
          <p:nvPr>
            <p:ph type="title"/>
          </p:nvPr>
        </p:nvSpPr>
        <p:spPr>
          <a:xfrm>
            <a:off x="1317764" y="777670"/>
            <a:ext cx="9879437" cy="980844"/>
          </a:xfrm>
        </p:spPr>
        <p:txBody>
          <a:bodyPr/>
          <a:lstStyle/>
          <a:p>
            <a:r>
              <a:rPr lang="en-US" altLang="zh-CN" dirty="0">
                <a:latin typeface="Bahnschrift" panose="020B0502040204020203" pitchFamily="34" charset="0"/>
              </a:rPr>
              <a:t>Exploratory Data analysis</a:t>
            </a:r>
            <a:endParaRPr lang="zh-CN" altLang="en-US" dirty="0">
              <a:latin typeface="Bahnschrift" panose="020B0502040204020203" pitchFamily="34" charset="0"/>
            </a:endParaRPr>
          </a:p>
        </p:txBody>
      </p:sp>
      <p:sp>
        <p:nvSpPr>
          <p:cNvPr id="3" name="Text Placeholder 2">
            <a:extLst>
              <a:ext uri="{FF2B5EF4-FFF2-40B4-BE49-F238E27FC236}">
                <a16:creationId xmlns:a16="http://schemas.microsoft.com/office/drawing/2014/main" id="{AE593FB7-D231-9008-C9DF-1113BB8E0059}"/>
              </a:ext>
            </a:extLst>
          </p:cNvPr>
          <p:cNvSpPr>
            <a:spLocks noGrp="1"/>
          </p:cNvSpPr>
          <p:nvPr>
            <p:ph type="body" sz="quarter" idx="13"/>
          </p:nvPr>
        </p:nvSpPr>
        <p:spPr>
          <a:xfrm>
            <a:off x="1317764" y="2343708"/>
            <a:ext cx="3447105" cy="3148603"/>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graph illustrates the seasonal trend, depicting the variations in Uber rides relative to the average temperature over the period in the data.</a:t>
            </a:r>
          </a:p>
          <a:p>
            <a:r>
              <a:rPr lang="en-US" altLang="zh-CN" dirty="0">
                <a:solidFill>
                  <a:schemeClr val="tx1"/>
                </a:solidFill>
                <a:latin typeface="Bahnschrift" panose="020B0502040204020203" pitchFamily="34" charset="0"/>
              </a:rPr>
              <a:t>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5575F885-B586-8FB3-0F76-FD8E14A561B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40223EE2-0091-4C71-116B-0B7F9F16E2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80789" y="2441305"/>
            <a:ext cx="6345237" cy="31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Analysis &amp; 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dirty="0">
                <a:solidFill>
                  <a:srgbClr val="202C8F"/>
                </a:solidFill>
                <a:latin typeface="Bahnschrift" panose="020B0502040204020203" pitchFamily="34" charset="0"/>
              </a:rPr>
              <a:t>Correlation</a:t>
            </a:r>
            <a:r>
              <a:rPr lang="en-AU" sz="2400" b="1" i="0" u="none" strike="noStrike" dirty="0">
                <a:solidFill>
                  <a:srgbClr val="202C8F"/>
                </a:solidFill>
                <a:effectLst/>
                <a:latin typeface="Bahnschrift" panose="020B0502040204020203" pitchFamily="34" charset="0"/>
              </a:rPr>
              <a:t>-Based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and Precipitation (Rain + Snow) and Ride counts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6612874" y="4304093"/>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0.029059</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1754639" y="4387881"/>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0.068423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200329"/>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Temperature pattern: </a:t>
            </a:r>
            <a:r>
              <a:rPr lang="en-AU" dirty="0">
                <a:solidFill>
                  <a:srgbClr val="000000"/>
                </a:solidFill>
                <a:latin typeface="Bahnschrift" panose="020B0502040204020203" pitchFamily="34" charset="0"/>
              </a:rPr>
              <a:t>suggests</a:t>
            </a:r>
            <a:r>
              <a:rPr lang="en-AU" b="0" i="0" u="none" strike="noStrike" dirty="0">
                <a:solidFill>
                  <a:srgbClr val="000000"/>
                </a:solidFill>
                <a:effectLst/>
                <a:latin typeface="Bahnschrift" panose="020B0502040204020203" pitchFamily="34" charset="0"/>
              </a:rPr>
              <a:t> a positive correlation between temperature and ride counts. R-squared value suggests a very weak linear relationship between temperature and ride counts.</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Precipitation pattern: indicates no linear correlation between rain &amp; snow and ride counts</a:t>
            </a:r>
            <a:r>
              <a:rPr lang="en-AU" sz="1600" b="0" i="0" u="none" strike="noStrike" dirty="0">
                <a:solidFill>
                  <a:srgbClr val="000000"/>
                </a:solidFill>
                <a:effectLst/>
                <a:latin typeface="Helvetica Neue" panose="02000503000000020004" pitchFamily="2" charset="0"/>
              </a:rPr>
              <a:t> </a:t>
            </a:r>
          </a:p>
        </p:txBody>
      </p:sp>
      <p:pic>
        <p:nvPicPr>
          <p:cNvPr id="2" name="Picture 2">
            <a:extLst>
              <a:ext uri="{FF2B5EF4-FFF2-40B4-BE49-F238E27FC236}">
                <a16:creationId xmlns:a16="http://schemas.microsoft.com/office/drawing/2014/main" id="{71F4AE3B-43DD-7110-30BC-636ED8724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437" y="1538445"/>
            <a:ext cx="3549184" cy="27296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AD7B3D4-D3BE-9588-CAC1-A3EE0B52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682" y="1538445"/>
            <a:ext cx="3388225" cy="276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Comparison</a:t>
            </a:r>
            <a:r>
              <a:rPr lang="en-AU" sz="2400" b="0" i="0" u="none" strike="noStrike" dirty="0">
                <a:solidFill>
                  <a:srgbClr val="202C8F"/>
                </a:solidFill>
                <a:effectLst/>
                <a:highlight>
                  <a:srgbClr val="FFFFFF"/>
                </a:highlight>
                <a:latin typeface="Bahnschrift" panose="020B0502040204020203" pitchFamily="34" charset="0"/>
              </a:rPr>
              <a:t> between Temperature &amp; Ride counts</a:t>
            </a:r>
            <a:endParaRPr lang="en-US" sz="2400" dirty="0">
              <a:solidFill>
                <a:srgbClr val="202C8F"/>
              </a:solidFill>
              <a:latin typeface="Bahnschrift" panose="020B0502040204020203" pitchFamily="34" charset="0"/>
            </a:endParaRPr>
          </a:p>
        </p:txBody>
      </p:sp>
      <p:pic>
        <p:nvPicPr>
          <p:cNvPr id="3" name="Picture 2">
            <a:extLst>
              <a:ext uri="{FF2B5EF4-FFF2-40B4-BE49-F238E27FC236}">
                <a16:creationId xmlns:a16="http://schemas.microsoft.com/office/drawing/2014/main" id="{30933413-CFEF-AFFC-5EDE-FA0FD3218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0" y="2232738"/>
            <a:ext cx="4458763" cy="311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D374DDC-C4A1-A821-0D65-C2539BD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83" y="2963173"/>
            <a:ext cx="2452688" cy="18518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6EF2CC-1632-6A66-1CE7-A50229C60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559" y="2963174"/>
            <a:ext cx="2394398" cy="18518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550741"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different temperature bands.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colder or warmer weather.</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2814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an ANOVA test to decide if mean trip counts during cold or warm weather were significantly different from mild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Warm</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Cold</a:t>
            </a:r>
          </a:p>
        </p:txBody>
      </p:sp>
    </p:spTree>
    <p:extLst>
      <p:ext uri="{BB962C8B-B14F-4D97-AF65-F5344CB8AC3E}">
        <p14:creationId xmlns:p14="http://schemas.microsoft.com/office/powerpoint/2010/main" val="281385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omparison between Precipitation &amp; Ride counts</a:t>
            </a:r>
            <a:endParaRPr lang="en-US" sz="2400" dirty="0">
              <a:solidFill>
                <a:srgbClr val="202C8F"/>
              </a:solidFill>
              <a:latin typeface="Bahnschrift" panose="020B0502040204020203" pitchFamily="34" charset="0"/>
            </a:endParaRPr>
          </a:p>
        </p:txBody>
      </p:sp>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649356"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dry or wet days.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wet weather (rain and/or snow).</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8193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 t-test to decide if mean trip counts during rain or snow weather were significantly different from dry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Wet</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Dry</a:t>
            </a:r>
          </a:p>
        </p:txBody>
      </p:sp>
      <p:pic>
        <p:nvPicPr>
          <p:cNvPr id="16" name="Picture 2">
            <a:extLst>
              <a:ext uri="{FF2B5EF4-FFF2-40B4-BE49-F238E27FC236}">
                <a16:creationId xmlns:a16="http://schemas.microsoft.com/office/drawing/2014/main" id="{28110D8E-E54E-E85B-DAA0-45479B0F0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99" y="2238863"/>
            <a:ext cx="4084012" cy="32128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3DBFEB-18C0-D98D-AE83-1AE58B87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16" y="2958875"/>
            <a:ext cx="2407684" cy="18312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0E705DD-6F9C-21EC-B6D2-BA80A89B5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643" y="2964192"/>
            <a:ext cx="2407684" cy="18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23872" y="1685619"/>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24827" y="1849774"/>
            <a:ext cx="3032310" cy="2331446"/>
          </a:xfrm>
          <a:prstGeom prst="rect">
            <a:avLst/>
          </a:prstGeom>
          <a:ln>
            <a:noFill/>
          </a:ln>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831474"/>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Correlation-Based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across different Seasons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5425732" y="4162921"/>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621514" y="4162552"/>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477328"/>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Spring pattern: Negative correlation between temperature and ride counts during Spring. R-square value suggests a very weak linear relationship between temperature and ride counts during spring season.</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Summer pattern: The steeper negative slope of the line compared to spring appears significant except the R-squared value is low, so the correlation is still weak.</a:t>
            </a:r>
            <a:r>
              <a:rPr lang="en-AU" sz="1600" b="0" i="0" u="none" strike="noStrike" dirty="0">
                <a:solidFill>
                  <a:srgbClr val="000000"/>
                </a:solidFill>
                <a:effectLst/>
                <a:latin typeface="Helvetica Neue" panose="02000503000000020004" pitchFamily="2" charset="0"/>
              </a:rPr>
              <a:t> </a:t>
            </a:r>
          </a:p>
        </p:txBody>
      </p:sp>
    </p:spTree>
    <p:extLst>
      <p:ext uri="{BB962C8B-B14F-4D97-AF65-F5344CB8AC3E}">
        <p14:creationId xmlns:p14="http://schemas.microsoft.com/office/powerpoint/2010/main" val="103294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692943"/>
            <a:ext cx="10526751" cy="830997"/>
          </a:xfrm>
          <a:prstGeom prst="rect">
            <a:avLst/>
          </a:prstGeom>
          <a:noFill/>
        </p:spPr>
        <p:txBody>
          <a:bodyPr wrap="square">
            <a:spAutoFit/>
          </a:bodyPr>
          <a:lstStyle/>
          <a:p>
            <a:pPr algn="l"/>
            <a:r>
              <a:rPr lang="en-AU" sz="2400" b="1" i="0" u="none" strike="noStrike" dirty="0">
                <a:solidFill>
                  <a:srgbClr val="202C8F"/>
                </a:solidFill>
                <a:effectLst/>
                <a:latin typeface="Bahnschrift" panose="020B0502040204020203" pitchFamily="34" charset="0"/>
              </a:rPr>
              <a:t>Analyse the Influence of Time of Day on Uber Ride Counts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7978146" y="3411147"/>
            <a:ext cx="3447880" cy="2062103"/>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wanted to look at </a:t>
            </a:r>
            <a:r>
              <a:rPr lang="en-AU" sz="1600" b="0" i="0" u="none" strike="noStrike" dirty="0">
                <a:solidFill>
                  <a:srgbClr val="000000"/>
                </a:solidFill>
                <a:effectLst/>
                <a:latin typeface="Bahnschrift" panose="020B0502040204020203" pitchFamily="34" charset="0"/>
              </a:rPr>
              <a:t>how the time-of-day impacts Uber ride count. However, due to the lack of available hourly temperature data, we were unable to analyse whether the time of day affects Uber ride count in various weather conditions. </a:t>
            </a:r>
            <a:endParaRPr lang="en-US" sz="1600" dirty="0">
              <a:latin typeface="Bahnschrift" panose="020B0502040204020203" pitchFamily="34" charset="0"/>
            </a:endParaRPr>
          </a:p>
        </p:txBody>
      </p:sp>
      <p:sp>
        <p:nvSpPr>
          <p:cNvPr id="11" name="TextBox 10">
            <a:extLst>
              <a:ext uri="{FF2B5EF4-FFF2-40B4-BE49-F238E27FC236}">
                <a16:creationId xmlns:a16="http://schemas.microsoft.com/office/drawing/2014/main" id="{B9037A5F-44C5-D0EE-EED5-EEFCFC89A92C}"/>
              </a:ext>
            </a:extLst>
          </p:cNvPr>
          <p:cNvSpPr txBox="1"/>
          <p:nvPr/>
        </p:nvSpPr>
        <p:spPr>
          <a:xfrm>
            <a:off x="557560" y="164796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 varies significantly across different times of the day, influenced by varying weather conditions.</a:t>
            </a:r>
            <a:endParaRPr lang="en-US" sz="1600" dirty="0">
              <a:latin typeface="Bahnschrift" panose="020B0502040204020203"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0C07EF8A-48EC-3CEA-0081-E07652B52271}"/>
              </a:ext>
            </a:extLst>
          </p:cNvPr>
          <p:cNvPicPr>
            <a:picLocks noChangeAspect="1"/>
          </p:cNvPicPr>
          <p:nvPr/>
        </p:nvPicPr>
        <p:blipFill>
          <a:blip r:embed="rId2"/>
          <a:stretch>
            <a:fillRect/>
          </a:stretch>
        </p:blipFill>
        <p:spPr>
          <a:xfrm>
            <a:off x="1263186" y="2750038"/>
            <a:ext cx="6127428" cy="3975984"/>
          </a:xfrm>
          <a:prstGeom prst="rect">
            <a:avLst/>
          </a:prstGeom>
        </p:spPr>
      </p:pic>
    </p:spTree>
    <p:extLst>
      <p:ext uri="{BB962C8B-B14F-4D97-AF65-F5344CB8AC3E}">
        <p14:creationId xmlns:p14="http://schemas.microsoft.com/office/powerpoint/2010/main" val="185063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 expected that more Uber trips would be taken in wet and cold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indicated more of a trend to increased rides in warmer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trend could also be explained other factors (for example, more Uber drivers on the road during Summer, or more sporting events). </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r>
              <a:rPr lang="en-US" altLang="zh-CN" dirty="0">
                <a:latin typeface="Bahnschrift" panose="020B0502040204020203" pitchFamily="34" charset="0"/>
              </a:rPr>
              <a:t>Limitations of the analysis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detailed analysis would require more Uber trips data</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pic>
        <p:nvPicPr>
          <p:cNvPr id="8" name="Graphic 7" descr="Good Idea with solid fill">
            <a:extLst>
              <a:ext uri="{FF2B5EF4-FFF2-40B4-BE49-F238E27FC236}">
                <a16:creationId xmlns:a16="http://schemas.microsoft.com/office/drawing/2014/main" id="{9A2A9C52-CB17-FA07-510F-95B9AEC33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248" y="1550614"/>
            <a:ext cx="659639" cy="659639"/>
          </a:xfrm>
          <a:prstGeom prst="rect">
            <a:avLst/>
          </a:prstGeom>
        </p:spPr>
      </p:pic>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SUMMARY</a:t>
            </a:r>
            <a:endParaRPr lang="zh-CN" alt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914400" y="457199"/>
            <a:ext cx="6583680" cy="1531357"/>
          </a:xfrm>
        </p:spPr>
        <p:txBody>
          <a:bodyPr/>
          <a:lstStyle/>
          <a:p>
            <a:r>
              <a:rPr lang="en-AU" dirty="0">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1340069" y="2409886"/>
            <a:ext cx="6583680" cy="3207344"/>
          </a:xfrm>
        </p:spPr>
        <p:txBody>
          <a:bodyPr>
            <a:normAutofit lnSpcReduction="10000"/>
          </a:bodyPr>
          <a:lstStyle/>
          <a:p>
            <a:r>
              <a:rPr lang="en-AU" dirty="0">
                <a:solidFill>
                  <a:schemeClr val="tx1"/>
                </a:solidFill>
                <a:latin typeface="Bahnschrift" panose="020B0502040204020203" pitchFamily="34" charset="0"/>
              </a:rPr>
              <a:t>Introduction </a:t>
            </a:r>
          </a:p>
          <a:p>
            <a:r>
              <a:rPr lang="en-AU" dirty="0">
                <a:solidFill>
                  <a:schemeClr val="tx1"/>
                </a:solidFill>
                <a:latin typeface="Bahnschrift" panose="020B0502040204020203" pitchFamily="34" charset="0"/>
              </a:rPr>
              <a:t>Overview of the process </a:t>
            </a:r>
          </a:p>
          <a:p>
            <a:r>
              <a:rPr lang="en-AU" dirty="0">
                <a:solidFill>
                  <a:schemeClr val="tx1"/>
                </a:solidFill>
                <a:latin typeface="Bahnschrift" panose="020B0502040204020203" pitchFamily="34" charset="0"/>
              </a:rPr>
              <a:t>Approach</a:t>
            </a:r>
          </a:p>
          <a:p>
            <a:r>
              <a:rPr lang="en-AU" dirty="0">
                <a:solidFill>
                  <a:schemeClr val="tx1"/>
                </a:solidFill>
                <a:latin typeface="Bahnschrift" panose="020B0502040204020203" pitchFamily="34" charset="0"/>
              </a:rPr>
              <a:t>Results</a:t>
            </a:r>
          </a:p>
          <a:p>
            <a:r>
              <a:rPr lang="en-AU" dirty="0">
                <a:solidFill>
                  <a:schemeClr val="tx1"/>
                </a:solidFill>
                <a:latin typeface="Bahnschrift" panose="020B0502040204020203" pitchFamily="34" charset="0"/>
              </a:rPr>
              <a:t>Summary</a:t>
            </a:r>
          </a:p>
          <a:p>
            <a:r>
              <a:rPr lang="en-AU" dirty="0">
                <a:solidFill>
                  <a:schemeClr val="tx1"/>
                </a:solidFill>
                <a:latin typeface="Bahnschrift" panose="020B0502040204020203" pitchFamily="34" charset="0"/>
              </a:rPr>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r>
              <a:rPr lang="en-US" altLang="zh-CN" dirty="0">
                <a:latin typeface="Bahnschrift" panose="020B0502040204020203" pitchFamily="34" charset="0"/>
              </a:rPr>
              <a:t>Next steps</a:t>
            </a: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Get 12 months or more of Uber trip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recent Uber trips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Weather data for more locations in New York (or other cities)</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NEXT STEPS</a:t>
            </a:r>
            <a:endParaRPr lang="zh-CN" altLang="en-US" dirty="0"/>
          </a:p>
        </p:txBody>
      </p:sp>
    </p:spTree>
    <p:extLst>
      <p:ext uri="{BB962C8B-B14F-4D97-AF65-F5344CB8AC3E}">
        <p14:creationId xmlns:p14="http://schemas.microsoft.com/office/powerpoint/2010/main" val="91271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1407656" y="1270885"/>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320003" y="1608893"/>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115" y="377264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1531357"/>
          </a:xfrm>
        </p:spPr>
        <p:txBody>
          <a:bodyPr/>
          <a:lstStyle/>
          <a:p>
            <a:r>
              <a:rPr lang="en-US" dirty="0">
                <a:latin typeface="Bahnschrift" panose="020B0502040204020203" pitchFamily="34" charset="0"/>
              </a:rPr>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250808"/>
            <a:ext cx="6583680" cy="3207344"/>
          </a:xfrm>
        </p:spPr>
        <p:txBody>
          <a:bodyPr/>
          <a:lstStyle/>
          <a:p>
            <a:r>
              <a:rPr lang="en-US" b="0" i="0" dirty="0">
                <a:solidFill>
                  <a:schemeClr val="tx1"/>
                </a:solidFill>
                <a:effectLst/>
                <a:highlight>
                  <a:srgbClr val="FFFFFF"/>
                </a:highlight>
                <a:latin typeface="Bahnschrift" panose="020B0502040204020203" pitchFamily="34" charset="0"/>
              </a:rPr>
              <a:t>For this project, we will explore the ‘Uber Pickups in New York City’ data for 2014 available from Kaggle</a:t>
            </a:r>
            <a:r>
              <a:rPr lang="en-US" dirty="0">
                <a:solidFill>
                  <a:schemeClr val="tx1"/>
                </a:solidFill>
                <a:highlight>
                  <a:srgbClr val="FFFFFF"/>
                </a:highlight>
                <a:latin typeface="Bahnschrift" panose="020B0502040204020203" pitchFamily="34" charset="0"/>
              </a:rPr>
              <a:t> </a:t>
            </a:r>
            <a:r>
              <a:rPr lang="en-US" b="0" i="0" dirty="0">
                <a:solidFill>
                  <a:schemeClr val="tx1"/>
                </a:solidFill>
                <a:effectLst/>
                <a:highlight>
                  <a:srgbClr val="FFFFFF"/>
                </a:highlight>
                <a:latin typeface="Bahnschrift" panose="020B0502040204020203" pitchFamily="34" charset="0"/>
              </a:rPr>
              <a:t>and investigate what effect weather conditions had on ride demand (Uber usage).</a:t>
            </a:r>
            <a:endParaRPr lang="en-US" dirty="0">
              <a:solidFill>
                <a:schemeClr val="tx1"/>
              </a:solidFill>
              <a:latin typeface="Bahnschrift" panose="020B0502040204020203"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89" y="544756"/>
            <a:ext cx="6392421" cy="3831221"/>
          </a:xfrm>
        </p:spPr>
        <p:txBody>
          <a:bodyPr anchor="ctr">
            <a:normAutofit/>
          </a:bodyPr>
          <a:lstStyle/>
          <a:p>
            <a:r>
              <a:rPr lang="en-US" sz="4000" dirty="0">
                <a:latin typeface="Bahnschrift" panose="020B0502040204020203" pitchFamily="34" charset="0"/>
              </a:rPr>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grpSp>
        <p:nvGrpSpPr>
          <p:cNvPr id="23" name="Group 22">
            <a:extLst>
              <a:ext uri="{FF2B5EF4-FFF2-40B4-BE49-F238E27FC236}">
                <a16:creationId xmlns:a16="http://schemas.microsoft.com/office/drawing/2014/main" id="{78F43D6D-77BA-A3B1-32DC-DBCBA3F75D46}"/>
              </a:ext>
            </a:extLst>
          </p:cNvPr>
          <p:cNvGrpSpPr/>
          <p:nvPr/>
        </p:nvGrpSpPr>
        <p:grpSpPr>
          <a:xfrm>
            <a:off x="948729" y="1147438"/>
            <a:ext cx="4551763" cy="5023412"/>
            <a:chOff x="696950" y="1608507"/>
            <a:chExt cx="4551763" cy="5023412"/>
          </a:xfrm>
        </p:grpSpPr>
        <p:grpSp>
          <p:nvGrpSpPr>
            <p:cNvPr id="21" name="Group 20">
              <a:extLst>
                <a:ext uri="{FF2B5EF4-FFF2-40B4-BE49-F238E27FC236}">
                  <a16:creationId xmlns:a16="http://schemas.microsoft.com/office/drawing/2014/main" id="{DE94D296-2DC1-EC6F-61B7-9829E960B83A}"/>
                </a:ext>
              </a:extLst>
            </p:cNvPr>
            <p:cNvGrpSpPr/>
            <p:nvPr/>
          </p:nvGrpSpPr>
          <p:grpSpPr>
            <a:xfrm>
              <a:off x="696950" y="1608507"/>
              <a:ext cx="4551763" cy="4996417"/>
              <a:chOff x="696950" y="1608507"/>
              <a:chExt cx="4551763" cy="4996417"/>
            </a:xfrm>
          </p:grpSpPr>
          <p:sp>
            <p:nvSpPr>
              <p:cNvPr id="12" name="Rectangle 11">
                <a:extLst>
                  <a:ext uri="{FF2B5EF4-FFF2-40B4-BE49-F238E27FC236}">
                    <a16:creationId xmlns:a16="http://schemas.microsoft.com/office/drawing/2014/main" id="{A09917DA-2B5A-E491-ACA1-0B4CB6D701D4}"/>
                  </a:ext>
                </a:extLst>
              </p:cNvPr>
              <p:cNvSpPr/>
              <p:nvPr/>
            </p:nvSpPr>
            <p:spPr>
              <a:xfrm>
                <a:off x="696950" y="5891245"/>
                <a:ext cx="431552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6" name="Rectangle 5">
                <a:extLst>
                  <a:ext uri="{FF2B5EF4-FFF2-40B4-BE49-F238E27FC236}">
                    <a16:creationId xmlns:a16="http://schemas.microsoft.com/office/drawing/2014/main" id="{98915BB5-88C0-333C-1ABB-8848C398495F}"/>
                  </a:ext>
                </a:extLst>
              </p:cNvPr>
              <p:cNvSpPr/>
              <p:nvPr/>
            </p:nvSpPr>
            <p:spPr>
              <a:xfrm>
                <a:off x="711819" y="2727844"/>
                <a:ext cx="4315521" cy="73598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711820" y="3704207"/>
                <a:ext cx="430065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1225187" y="3876380"/>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704387" y="4792380"/>
                <a:ext cx="4315522"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3" name="TextBox 12">
                <a:extLst>
                  <a:ext uri="{FF2B5EF4-FFF2-40B4-BE49-F238E27FC236}">
                    <a16:creationId xmlns:a16="http://schemas.microsoft.com/office/drawing/2014/main" id="{A4837B6B-1343-65F1-2C12-986409F77287}"/>
                  </a:ext>
                </a:extLst>
              </p:cNvPr>
              <p:cNvSpPr txBox="1"/>
              <p:nvPr/>
            </p:nvSpPr>
            <p:spPr>
              <a:xfrm>
                <a:off x="1134533" y="5009532"/>
                <a:ext cx="4114180" cy="369332"/>
              </a:xfrm>
              <a:prstGeom prst="rect">
                <a:avLst/>
              </a:prstGeom>
              <a:noFill/>
            </p:spPr>
            <p:txBody>
              <a:bodyPr wrap="square" rtlCol="0">
                <a:spAutoFit/>
              </a:bodyPr>
              <a:lstStyle/>
              <a:p>
                <a:r>
                  <a:rPr lang="en-US" b="1" dirty="0">
                    <a:latin typeface="Bahnschrift" panose="020B0502040204020203" pitchFamily="34" charset="0"/>
                  </a:rPr>
                  <a:t> 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1225187" y="6063418"/>
                <a:ext cx="2252546" cy="369332"/>
              </a:xfrm>
              <a:prstGeom prst="rect">
                <a:avLst/>
              </a:prstGeom>
              <a:noFill/>
            </p:spPr>
            <p:txBody>
              <a:bodyPr wrap="square" rtlCol="0">
                <a:spAutoFit/>
              </a:bodyPr>
              <a:lstStyle/>
              <a:p>
                <a:r>
                  <a:rPr lang="en-US" b="1" dirty="0">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1186280" y="2930681"/>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grpSp>
            <p:nvGrpSpPr>
              <p:cNvPr id="19" name="Group 18">
                <a:extLst>
                  <a:ext uri="{FF2B5EF4-FFF2-40B4-BE49-F238E27FC236}">
                    <a16:creationId xmlns:a16="http://schemas.microsoft.com/office/drawing/2014/main" id="{C9A06768-5C6F-62BC-6329-79BFCEB8FF94}"/>
                  </a:ext>
                </a:extLst>
              </p:cNvPr>
              <p:cNvGrpSpPr/>
              <p:nvPr/>
            </p:nvGrpSpPr>
            <p:grpSpPr>
              <a:xfrm>
                <a:off x="704387" y="1608507"/>
                <a:ext cx="4322953" cy="819545"/>
                <a:chOff x="704387" y="1608507"/>
                <a:chExt cx="4322953" cy="819545"/>
              </a:xfrm>
            </p:grpSpPr>
            <p:sp>
              <p:nvSpPr>
                <p:cNvPr id="5" name="Rectangle 4">
                  <a:extLst>
                    <a:ext uri="{FF2B5EF4-FFF2-40B4-BE49-F238E27FC236}">
                      <a16:creationId xmlns:a16="http://schemas.microsoft.com/office/drawing/2014/main" id="{9A0E944E-D629-E980-FA83-E6C8EF2706AE}"/>
                    </a:ext>
                  </a:extLst>
                </p:cNvPr>
                <p:cNvSpPr/>
                <p:nvPr/>
              </p:nvSpPr>
              <p:spPr>
                <a:xfrm>
                  <a:off x="704387" y="1608507"/>
                  <a:ext cx="4322953"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        Identifying  Data Source </a:t>
                  </a:r>
                </a:p>
              </p:txBody>
            </p:sp>
            <p:sp>
              <p:nvSpPr>
                <p:cNvPr id="17" name="Rectangle 16">
                  <a:extLst>
                    <a:ext uri="{FF2B5EF4-FFF2-40B4-BE49-F238E27FC236}">
                      <a16:creationId xmlns:a16="http://schemas.microsoft.com/office/drawing/2014/main" id="{68C3F7B7-9C50-A4D3-BB6D-9FA899F0D43A}"/>
                    </a:ext>
                  </a:extLst>
                </p:cNvPr>
                <p:cNvSpPr/>
                <p:nvPr/>
              </p:nvSpPr>
              <p:spPr>
                <a:xfrm>
                  <a:off x="711819" y="1635235"/>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B0600DC-17A8-8C35-1D01-70EF5A47F920}"/>
                </a:ext>
              </a:extLst>
            </p:cNvPr>
            <p:cNvSpPr/>
            <p:nvPr/>
          </p:nvSpPr>
          <p:spPr>
            <a:xfrm>
              <a:off x="714658" y="271867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B5BE57-8D30-5D5A-572B-F8119A8D3C92}"/>
                </a:ext>
              </a:extLst>
            </p:cNvPr>
            <p:cNvSpPr/>
            <p:nvPr/>
          </p:nvSpPr>
          <p:spPr>
            <a:xfrm>
              <a:off x="711819" y="3659144"/>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05FE4E-B749-7A09-C7B3-C32A60742F32}"/>
                </a:ext>
              </a:extLst>
            </p:cNvPr>
            <p:cNvSpPr/>
            <p:nvPr/>
          </p:nvSpPr>
          <p:spPr>
            <a:xfrm>
              <a:off x="715464" y="480130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29C670-5213-CB28-CB25-6F048C036636}"/>
                </a:ext>
              </a:extLst>
            </p:cNvPr>
            <p:cNvSpPr/>
            <p:nvPr/>
          </p:nvSpPr>
          <p:spPr>
            <a:xfrm>
              <a:off x="711819" y="586424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ACD3F40-7A15-B38F-2E6E-C8BAF1A59ADD}"/>
              </a:ext>
            </a:extLst>
          </p:cNvPr>
          <p:cNvGrpSpPr/>
          <p:nvPr/>
        </p:nvGrpSpPr>
        <p:grpSpPr>
          <a:xfrm>
            <a:off x="6830744" y="1156677"/>
            <a:ext cx="4360753" cy="2782652"/>
            <a:chOff x="6084888" y="1635235"/>
            <a:chExt cx="4360753" cy="2782652"/>
          </a:xfrm>
        </p:grpSpPr>
        <p:sp>
          <p:nvSpPr>
            <p:cNvPr id="3" name="Rectangle 2">
              <a:extLst>
                <a:ext uri="{FF2B5EF4-FFF2-40B4-BE49-F238E27FC236}">
                  <a16:creationId xmlns:a16="http://schemas.microsoft.com/office/drawing/2014/main" id="{72E0CF23-F15C-0418-9299-947ADE19CDE9}"/>
                </a:ext>
              </a:extLst>
            </p:cNvPr>
            <p:cNvSpPr/>
            <p:nvPr/>
          </p:nvSpPr>
          <p:spPr>
            <a:xfrm>
              <a:off x="6096000" y="1635235"/>
              <a:ext cx="4315524"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6084888" y="2775376"/>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      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latin typeface="Bahnschrift" panose="020B0502040204020203" pitchFamily="34" charset="0"/>
                </a:rPr>
                <a:t>      </a:t>
              </a: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6088820" y="3710053"/>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CC107F6-0690-4832-6D51-D9C4D2FFE371}"/>
                </a:ext>
              </a:extLst>
            </p:cNvPr>
            <p:cNvGrpSpPr/>
            <p:nvPr/>
          </p:nvGrpSpPr>
          <p:grpSpPr>
            <a:xfrm>
              <a:off x="7127824" y="1635235"/>
              <a:ext cx="2477137" cy="927848"/>
              <a:chOff x="4865821" y="530462"/>
              <a:chExt cx="2477137" cy="927848"/>
            </a:xfrm>
          </p:grpSpPr>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821"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69" y="530462"/>
                <a:ext cx="1067589" cy="733531"/>
              </a:xfrm>
              <a:prstGeom prst="rect">
                <a:avLst/>
              </a:prstGeom>
            </p:spPr>
          </p:pic>
        </p:grpSp>
        <p:sp>
          <p:nvSpPr>
            <p:cNvPr id="26" name="TextBox 25">
              <a:extLst>
                <a:ext uri="{FF2B5EF4-FFF2-40B4-BE49-F238E27FC236}">
                  <a16:creationId xmlns:a16="http://schemas.microsoft.com/office/drawing/2014/main" id="{6E8FD7B4-7B38-8617-4EAA-D85EF8894648}"/>
                </a:ext>
              </a:extLst>
            </p:cNvPr>
            <p:cNvSpPr txBox="1"/>
            <p:nvPr/>
          </p:nvSpPr>
          <p:spPr>
            <a:xfrm>
              <a:off x="6494483" y="3884412"/>
              <a:ext cx="3951158" cy="369332"/>
            </a:xfrm>
            <a:prstGeom prst="rect">
              <a:avLst/>
            </a:prstGeom>
            <a:noFill/>
          </p:spPr>
          <p:txBody>
            <a:bodyPr wrap="square" rtlCol="0">
              <a:spAutoFit/>
            </a:bodyPr>
            <a:lstStyle/>
            <a:p>
              <a:r>
                <a:rPr lang="en-AU" dirty="0">
                  <a:solidFill>
                    <a:srgbClr val="4EC9B0"/>
                  </a:solidFill>
                  <a:highlight>
                    <a:srgbClr val="1F1F1F"/>
                  </a:highlight>
                  <a:latin typeface="Menlo" panose="020B0609030804020204" pitchFamily="49" charset="0"/>
                </a:rPr>
                <a:t>P</a:t>
              </a:r>
              <a:r>
                <a:rPr lang="en-AU" b="0" dirty="0">
                  <a:solidFill>
                    <a:srgbClr val="4EC9B0"/>
                  </a:solidFill>
                  <a:effectLst/>
                  <a:highlight>
                    <a:srgbClr val="1F1F1F"/>
                  </a:highlight>
                  <a:latin typeface="Menlo" panose="020B0609030804020204" pitchFamily="49" charset="0"/>
                </a:rPr>
                <a:t>andas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
          <p:nvSpPr>
            <p:cNvPr id="31" name="Rectangle 30">
              <a:extLst>
                <a:ext uri="{FF2B5EF4-FFF2-40B4-BE49-F238E27FC236}">
                  <a16:creationId xmlns:a16="http://schemas.microsoft.com/office/drawing/2014/main" id="{5AC34E87-52AD-F475-E483-0386F2844C08}"/>
                </a:ext>
              </a:extLst>
            </p:cNvPr>
            <p:cNvSpPr/>
            <p:nvPr/>
          </p:nvSpPr>
          <p:spPr>
            <a:xfrm>
              <a:off x="6118477" y="166349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E48201-D5D7-E2B7-8807-6209E57EA0EF}"/>
                </a:ext>
              </a:extLst>
            </p:cNvPr>
            <p:cNvSpPr/>
            <p:nvPr/>
          </p:nvSpPr>
          <p:spPr>
            <a:xfrm>
              <a:off x="6084888" y="2806045"/>
              <a:ext cx="409595" cy="677165"/>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F21CD3-A430-B71A-FBA7-E808D8F5906C}"/>
                </a:ext>
              </a:extLst>
            </p:cNvPr>
            <p:cNvSpPr/>
            <p:nvPr/>
          </p:nvSpPr>
          <p:spPr>
            <a:xfrm>
              <a:off x="6118477" y="3704207"/>
              <a:ext cx="376006" cy="707834"/>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2E781A24-BA8C-803D-EB95-C478B7C5D69F}"/>
              </a:ext>
            </a:extLst>
          </p:cNvPr>
          <p:cNvGrpSpPr/>
          <p:nvPr/>
        </p:nvGrpSpPr>
        <p:grpSpPr>
          <a:xfrm>
            <a:off x="5732244" y="1329052"/>
            <a:ext cx="578699" cy="2407833"/>
            <a:chOff x="5272617" y="1948069"/>
            <a:chExt cx="578699" cy="2407833"/>
          </a:xfrm>
        </p:grpSpPr>
        <p:sp>
          <p:nvSpPr>
            <p:cNvPr id="36" name="Striped Right Arrow 35">
              <a:extLst>
                <a:ext uri="{FF2B5EF4-FFF2-40B4-BE49-F238E27FC236}">
                  <a16:creationId xmlns:a16="http://schemas.microsoft.com/office/drawing/2014/main" id="{BA6DB3A0-3CAF-A31A-8312-C02A30909811}"/>
                </a:ext>
              </a:extLst>
            </p:cNvPr>
            <p:cNvSpPr/>
            <p:nvPr/>
          </p:nvSpPr>
          <p:spPr>
            <a:xfrm>
              <a:off x="5272617" y="390655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C7B43C0-FC91-DCE9-C74B-6F77E2B780E5}"/>
                </a:ext>
              </a:extLst>
            </p:cNvPr>
            <p:cNvGrpSpPr/>
            <p:nvPr/>
          </p:nvGrpSpPr>
          <p:grpSpPr>
            <a:xfrm>
              <a:off x="5298836" y="1948069"/>
              <a:ext cx="552480" cy="1469767"/>
              <a:chOff x="5248713" y="1978702"/>
              <a:chExt cx="552480" cy="1469767"/>
            </a:xfrm>
          </p:grpSpPr>
          <p:sp>
            <p:nvSpPr>
              <p:cNvPr id="37" name="Striped Right Arrow 33">
                <a:extLst>
                  <a:ext uri="{FF2B5EF4-FFF2-40B4-BE49-F238E27FC236}">
                    <a16:creationId xmlns:a16="http://schemas.microsoft.com/office/drawing/2014/main" id="{680A79A9-1BBC-6DEA-A53A-CC0A468F57C4}"/>
                  </a:ext>
                </a:extLst>
              </p:cNvPr>
              <p:cNvSpPr/>
              <p:nvPr/>
            </p:nvSpPr>
            <p:spPr>
              <a:xfrm>
                <a:off x="5248713" y="197870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4">
                <a:extLst>
                  <a:ext uri="{FF2B5EF4-FFF2-40B4-BE49-F238E27FC236}">
                    <a16:creationId xmlns:a16="http://schemas.microsoft.com/office/drawing/2014/main" id="{38FF2992-22CE-8B5A-57E7-051E71696FC3}"/>
                  </a:ext>
                </a:extLst>
              </p:cNvPr>
              <p:cNvSpPr/>
              <p:nvPr/>
            </p:nvSpPr>
            <p:spPr>
              <a:xfrm>
                <a:off x="5248713" y="2999119"/>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230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Approach</a:t>
            </a:r>
            <a:r>
              <a:rPr lang="en-US" dirty="0"/>
              <a:t>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269239" y="2332038"/>
            <a:ext cx="3589816"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this graph, the data is grouped into three temperature ranges.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This data suggests that Uber was used more in warmer weather.</a:t>
            </a:r>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7E2-3C19-73C2-A0C1-7E49B786E9B9}"/>
              </a:ext>
            </a:extLst>
          </p:cNvPr>
          <p:cNvSpPr>
            <a:spLocks noGrp="1"/>
          </p:cNvSpPr>
          <p:nvPr>
            <p:ph type="title"/>
          </p:nvPr>
        </p:nvSpPr>
        <p:spPr>
          <a:xfrm>
            <a:off x="1377142" y="710101"/>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2290DA5D-D75A-17A1-644F-8473741247FB}"/>
              </a:ext>
            </a:extLst>
          </p:cNvPr>
          <p:cNvSpPr>
            <a:spLocks noGrp="1"/>
          </p:cNvSpPr>
          <p:nvPr>
            <p:ph type="body" sz="quarter" idx="13"/>
          </p:nvPr>
        </p:nvSpPr>
        <p:spPr>
          <a:xfrm>
            <a:off x="1377142" y="2331791"/>
            <a:ext cx="3289451"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aims to examine the impact of rainfall on the number of Uber rides.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the dataset there were more dry days than wet days.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For our “rain” values we combined rain and snow and ice (hail) values. </a:t>
            </a:r>
          </a:p>
          <a:p>
            <a:endParaRPr lang="zh-CN" altLang="en-US" dirty="0"/>
          </a:p>
        </p:txBody>
      </p:sp>
      <p:sp>
        <p:nvSpPr>
          <p:cNvPr id="5" name="Slide Number Placeholder 4">
            <a:extLst>
              <a:ext uri="{FF2B5EF4-FFF2-40B4-BE49-F238E27FC236}">
                <a16:creationId xmlns:a16="http://schemas.microsoft.com/office/drawing/2014/main" id="{183E16E6-532D-7897-7EEC-86E66BBFC69E}"/>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4">
            <a:extLst>
              <a:ext uri="{FF2B5EF4-FFF2-40B4-BE49-F238E27FC236}">
                <a16:creationId xmlns:a16="http://schemas.microsoft.com/office/drawing/2014/main" id="{300A6DE4-8748-BE53-5BE9-26BB5E28CF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90867" y="215861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4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6109</TotalTime>
  <Words>813</Words>
  <Application>Microsoft Office PowerPoint</Application>
  <PresentationFormat>Widescreen</PresentationFormat>
  <Paragraphs>98</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Helvetica Neue</vt:lpstr>
      <vt:lpstr>Menlo</vt:lpstr>
      <vt:lpstr>Arial</vt:lpstr>
      <vt:lpstr>Arial Black</vt:lpstr>
      <vt:lpstr>Bahnschrift</vt:lpstr>
      <vt:lpstr>Calibri</vt:lpstr>
      <vt:lpstr>Roboto</vt:lpstr>
      <vt:lpstr>Sabon Next LT</vt:lpstr>
      <vt:lpstr>Custom</vt:lpstr>
      <vt:lpstr>Uber rides and weather</vt:lpstr>
      <vt:lpstr>overview</vt:lpstr>
      <vt:lpstr>PowerPoint Presentation</vt:lpstr>
      <vt:lpstr>Group 4 Project 1</vt:lpstr>
      <vt:lpstr>Overview of the process</vt:lpstr>
      <vt:lpstr>PowerPoint Presentation</vt:lpstr>
      <vt:lpstr>Approach </vt:lpstr>
      <vt:lpstr>Exploratory Data analysis</vt:lpstr>
      <vt:lpstr>Exploratory Data analysis</vt:lpstr>
      <vt:lpstr>Exploratory Data analysis</vt:lpstr>
      <vt:lpstr>Analysis &amp; results</vt:lpstr>
      <vt:lpstr>PowerPoint Presentation</vt:lpstr>
      <vt:lpstr>PowerPoint Presentation</vt:lpstr>
      <vt:lpstr>PowerPoint Presentation</vt:lpstr>
      <vt:lpstr>PowerPoint Presentation</vt:lpstr>
      <vt:lpstr>PowerPoint Presentation</vt:lpstr>
      <vt:lpstr>Summary </vt:lpstr>
      <vt:lpstr>SUMMARY</vt:lpstr>
      <vt:lpstr>Next steps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Greg P</cp:lastModifiedBy>
  <cp:revision>66</cp:revision>
  <dcterms:created xsi:type="dcterms:W3CDTF">2024-07-04T11:47:46Z</dcterms:created>
  <dcterms:modified xsi:type="dcterms:W3CDTF">2024-07-10T10:27:19Z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