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6"/>
  </p:notesMasterIdLst>
  <p:handoutMasterIdLst>
    <p:handoutMasterId r:id="rId27"/>
  </p:handoutMasterIdLst>
  <p:sldIdLst>
    <p:sldId id="312" r:id="rId5"/>
    <p:sldId id="332" r:id="rId6"/>
    <p:sldId id="307" r:id="rId7"/>
    <p:sldId id="304" r:id="rId8"/>
    <p:sldId id="281" r:id="rId9"/>
    <p:sldId id="348" r:id="rId10"/>
    <p:sldId id="326" r:id="rId11"/>
    <p:sldId id="334" r:id="rId12"/>
    <p:sldId id="339" r:id="rId13"/>
    <p:sldId id="349" r:id="rId14"/>
    <p:sldId id="347" r:id="rId15"/>
    <p:sldId id="327" r:id="rId16"/>
    <p:sldId id="335" r:id="rId17"/>
    <p:sldId id="345" r:id="rId18"/>
    <p:sldId id="346" r:id="rId19"/>
    <p:sldId id="341" r:id="rId20"/>
    <p:sldId id="342" r:id="rId21"/>
    <p:sldId id="336" r:id="rId22"/>
    <p:sldId id="324" r:id="rId23"/>
    <p:sldId id="337" r:id="rId24"/>
    <p:sldId id="350" r:id="rId2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5389" autoAdjust="0"/>
  </p:normalViewPr>
  <p:slideViewPr>
    <p:cSldViewPr snapToGrid="0" snapToObjects="1">
      <p:cViewPr varScale="1">
        <p:scale>
          <a:sx n="61" d="100"/>
          <a:sy n="61" d="100"/>
        </p:scale>
        <p:origin x="1098" y="7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89444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zh-CN" altLang="en-US" dirty="0"/>
          </a:p>
        </p:txBody>
      </p:sp>
    </p:spTree>
    <p:extLst>
      <p:ext uri="{BB962C8B-B14F-4D97-AF65-F5344CB8AC3E}">
        <p14:creationId xmlns:p14="http://schemas.microsoft.com/office/powerpoint/2010/main" val="4212188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23413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64368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1005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19.sv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99926"/>
            <a:ext cx="6392421" cy="3831221"/>
          </a:xfrm>
        </p:spPr>
        <p:txBody>
          <a:bodyPr anchor="ctr"/>
          <a:lstStyle/>
          <a:p>
            <a:r>
              <a:rPr lang="en-US" sz="4000" dirty="0">
                <a:latin typeface="Bahnschrift" panose="020B0502040204020203" pitchFamily="34" charset="0"/>
              </a:rPr>
              <a:t>Uber rides and weather</a:t>
            </a:r>
          </a:p>
        </p:txBody>
      </p:sp>
      <p:sp>
        <p:nvSpPr>
          <p:cNvPr id="3" name="TextBox 2">
            <a:extLst>
              <a:ext uri="{FF2B5EF4-FFF2-40B4-BE49-F238E27FC236}">
                <a16:creationId xmlns:a16="http://schemas.microsoft.com/office/drawing/2014/main" id="{915FDB7F-551C-42A3-0B03-12A80FE56617}"/>
              </a:ext>
            </a:extLst>
          </p:cNvPr>
          <p:cNvSpPr txBox="1"/>
          <p:nvPr/>
        </p:nvSpPr>
        <p:spPr>
          <a:xfrm>
            <a:off x="4078171" y="3044279"/>
            <a:ext cx="3914946" cy="1200329"/>
          </a:xfrm>
          <a:prstGeom prst="rect">
            <a:avLst/>
          </a:prstGeom>
          <a:noFill/>
        </p:spPr>
        <p:txBody>
          <a:bodyPr wrap="square" rtlCol="0">
            <a:spAutoFit/>
          </a:bodyPr>
          <a:lstStyle/>
          <a:p>
            <a:r>
              <a:rPr lang="en-US" altLang="zh-CN" i="0" dirty="0">
                <a:solidFill>
                  <a:srgbClr val="1F2328"/>
                </a:solidFill>
                <a:effectLst/>
                <a:highlight>
                  <a:srgbClr val="FFFFFF"/>
                </a:highlight>
                <a:latin typeface="Bahnschrift" panose="020B0502040204020203" pitchFamily="34" charset="0"/>
              </a:rPr>
              <a:t>                   Zahra </a:t>
            </a:r>
            <a:r>
              <a:rPr lang="en-US" altLang="zh-CN" i="0" dirty="0" err="1">
                <a:solidFill>
                  <a:srgbClr val="1F2328"/>
                </a:solidFill>
                <a:effectLst/>
                <a:highlight>
                  <a:srgbClr val="FFFFFF"/>
                </a:highlight>
                <a:latin typeface="Bahnschrift" panose="020B0502040204020203" pitchFamily="34" charset="0"/>
              </a:rPr>
              <a:t>Razook</a:t>
            </a:r>
            <a:endParaRPr lang="en-US" altLang="zh-CN" i="0" dirty="0">
              <a:solidFill>
                <a:srgbClr val="1F2328"/>
              </a:solidFill>
              <a:effectLst/>
              <a:highlight>
                <a:srgbClr val="FFFFFF"/>
              </a:highlight>
              <a:latin typeface="Bahnschrift" panose="020B0502040204020203" pitchFamily="34" charset="0"/>
            </a:endParaRPr>
          </a:p>
          <a:p>
            <a:r>
              <a:rPr lang="en-US" altLang="zh-CN" dirty="0">
                <a:solidFill>
                  <a:srgbClr val="1F2328"/>
                </a:solidFill>
                <a:highlight>
                  <a:srgbClr val="FFFFFF"/>
                </a:highlight>
                <a:latin typeface="Bahnschrift" panose="020B0502040204020203" pitchFamily="34" charset="0"/>
              </a:rPr>
              <a:t>                   </a:t>
            </a:r>
            <a:r>
              <a:rPr lang="en-US" altLang="zh-CN" i="0" dirty="0">
                <a:solidFill>
                  <a:srgbClr val="1F2328"/>
                </a:solidFill>
                <a:effectLst/>
                <a:highlight>
                  <a:srgbClr val="FFFFFF"/>
                </a:highlight>
                <a:latin typeface="Bahnschrift" panose="020B0502040204020203" pitchFamily="34" charset="0"/>
              </a:rPr>
              <a:t>Mary (</a:t>
            </a:r>
            <a:r>
              <a:rPr lang="en-US" altLang="zh-CN" i="0" dirty="0" err="1">
                <a:solidFill>
                  <a:srgbClr val="1F2328"/>
                </a:solidFill>
                <a:effectLst/>
                <a:highlight>
                  <a:srgbClr val="FFFFFF"/>
                </a:highlight>
                <a:latin typeface="Bahnschrift" panose="020B0502040204020203" pitchFamily="34" charset="0"/>
              </a:rPr>
              <a:t>Jiahui</a:t>
            </a:r>
            <a:r>
              <a:rPr lang="en-US" altLang="zh-CN" i="0" dirty="0">
                <a:solidFill>
                  <a:srgbClr val="1F2328"/>
                </a:solidFill>
                <a:effectLst/>
                <a:highlight>
                  <a:srgbClr val="FFFFFF"/>
                </a:highlight>
                <a:latin typeface="Bahnschrift" panose="020B0502040204020203" pitchFamily="34" charset="0"/>
              </a:rPr>
              <a:t>) Du </a:t>
            </a:r>
          </a:p>
          <a:p>
            <a:r>
              <a:rPr lang="en-US" altLang="zh-CN" dirty="0">
                <a:solidFill>
                  <a:srgbClr val="1F2328"/>
                </a:solidFill>
                <a:highlight>
                  <a:srgbClr val="FFFFFF"/>
                </a:highlight>
                <a:latin typeface="Bahnschrift" panose="020B0502040204020203" pitchFamily="34" charset="0"/>
              </a:rPr>
              <a:t>                   </a:t>
            </a:r>
            <a:r>
              <a:rPr lang="en-US" altLang="zh-CN" i="0" dirty="0">
                <a:solidFill>
                  <a:srgbClr val="1F2328"/>
                </a:solidFill>
                <a:effectLst/>
                <a:highlight>
                  <a:srgbClr val="FFFFFF"/>
                </a:highlight>
                <a:latin typeface="Bahnschrift" panose="020B0502040204020203" pitchFamily="34" charset="0"/>
              </a:rPr>
              <a:t>Isa Huseni</a:t>
            </a:r>
          </a:p>
          <a:p>
            <a:r>
              <a:rPr lang="en-US" altLang="zh-CN" dirty="0">
                <a:solidFill>
                  <a:srgbClr val="1F2328"/>
                </a:solidFill>
                <a:highlight>
                  <a:srgbClr val="FFFFFF"/>
                </a:highlight>
                <a:latin typeface="Bahnschrift" panose="020B0502040204020203" pitchFamily="34" charset="0"/>
              </a:rPr>
              <a:t>                   </a:t>
            </a:r>
            <a:r>
              <a:rPr lang="en-US" altLang="zh-CN" i="0" dirty="0">
                <a:solidFill>
                  <a:srgbClr val="1F2328"/>
                </a:solidFill>
                <a:effectLst/>
                <a:highlight>
                  <a:srgbClr val="FFFFFF"/>
                </a:highlight>
                <a:latin typeface="Bahnschrift" panose="020B0502040204020203" pitchFamily="34" charset="0"/>
              </a:rPr>
              <a:t>Greg </a:t>
            </a:r>
            <a:r>
              <a:rPr lang="en-US" altLang="zh-CN" i="0" dirty="0" err="1">
                <a:solidFill>
                  <a:srgbClr val="1F2328"/>
                </a:solidFill>
                <a:effectLst/>
                <a:highlight>
                  <a:srgbClr val="FFFFFF"/>
                </a:highlight>
                <a:latin typeface="Bahnschrift" panose="020B0502040204020203" pitchFamily="34" charset="0"/>
              </a:rPr>
              <a:t>Presneill</a:t>
            </a:r>
            <a:endParaRPr lang="en-AU" dirty="0">
              <a:latin typeface="Bahnschrift" panose="020B0502040204020203" pitchFamily="34" charset="0"/>
            </a:endParaRPr>
          </a:p>
        </p:txBody>
      </p:sp>
    </p:spTree>
    <p:extLst>
      <p:ext uri="{BB962C8B-B14F-4D97-AF65-F5344CB8AC3E}">
        <p14:creationId xmlns:p14="http://schemas.microsoft.com/office/powerpoint/2010/main" val="220243767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27E2-3C19-73C2-A0C1-7E49B786E9B9}"/>
              </a:ext>
            </a:extLst>
          </p:cNvPr>
          <p:cNvSpPr>
            <a:spLocks noGrp="1"/>
          </p:cNvSpPr>
          <p:nvPr>
            <p:ph type="title"/>
          </p:nvPr>
        </p:nvSpPr>
        <p:spPr>
          <a:xfrm>
            <a:off x="1377142" y="710101"/>
            <a:ext cx="9879437" cy="980844"/>
          </a:xfrm>
        </p:spPr>
        <p:txBody>
          <a:bodyPr/>
          <a:lstStyle/>
          <a:p>
            <a:r>
              <a:rPr lang="en-US" altLang="zh-CN" dirty="0">
                <a:latin typeface="Bahnschrift" panose="020B0502040204020203" pitchFamily="34" charset="0"/>
              </a:rPr>
              <a:t>Exploratory Data analysis</a:t>
            </a:r>
            <a:endParaRPr lang="zh-CN" altLang="en-US" dirty="0"/>
          </a:p>
        </p:txBody>
      </p:sp>
      <p:sp>
        <p:nvSpPr>
          <p:cNvPr id="3" name="Text Placeholder 2">
            <a:extLst>
              <a:ext uri="{FF2B5EF4-FFF2-40B4-BE49-F238E27FC236}">
                <a16:creationId xmlns:a16="http://schemas.microsoft.com/office/drawing/2014/main" id="{2290DA5D-D75A-17A1-644F-8473741247FB}"/>
              </a:ext>
            </a:extLst>
          </p:cNvPr>
          <p:cNvSpPr>
            <a:spLocks noGrp="1"/>
          </p:cNvSpPr>
          <p:nvPr>
            <p:ph type="body" sz="quarter" idx="13"/>
          </p:nvPr>
        </p:nvSpPr>
        <p:spPr>
          <a:xfrm>
            <a:off x="1377142" y="2331791"/>
            <a:ext cx="3289451" cy="3704266"/>
          </a:xfrm>
        </p:spPr>
        <p:txBody>
          <a:bodyPr/>
          <a:lstStyle/>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data aims to examine the impact of rainfall on the number of Uber rides.</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data indicates that Uber usage is higher on days without rain. </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Again, further analysis provides additional insights into how weather affect the number of rides taken in New York City. </a:t>
            </a:r>
          </a:p>
          <a:p>
            <a:endParaRPr lang="zh-CN" altLang="en-US" dirty="0"/>
          </a:p>
        </p:txBody>
      </p:sp>
      <p:sp>
        <p:nvSpPr>
          <p:cNvPr id="5" name="Slide Number Placeholder 4">
            <a:extLst>
              <a:ext uri="{FF2B5EF4-FFF2-40B4-BE49-F238E27FC236}">
                <a16:creationId xmlns:a16="http://schemas.microsoft.com/office/drawing/2014/main" id="{183E16E6-532D-7897-7EEC-86E66BBFC69E}"/>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6" name="Picture 4">
            <a:extLst>
              <a:ext uri="{FF2B5EF4-FFF2-40B4-BE49-F238E27FC236}">
                <a16:creationId xmlns:a16="http://schemas.microsoft.com/office/drawing/2014/main" id="{300A6DE4-8748-BE53-5BE9-26BB5E28CF5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290867" y="2158618"/>
            <a:ext cx="5776239" cy="37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4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588D8-DF29-592B-6EB5-629D15688F8A}"/>
              </a:ext>
            </a:extLst>
          </p:cNvPr>
          <p:cNvSpPr>
            <a:spLocks noGrp="1"/>
          </p:cNvSpPr>
          <p:nvPr>
            <p:ph type="title"/>
          </p:nvPr>
        </p:nvSpPr>
        <p:spPr>
          <a:xfrm>
            <a:off x="1317764" y="777670"/>
            <a:ext cx="9879437" cy="980844"/>
          </a:xfrm>
        </p:spPr>
        <p:txBody>
          <a:bodyPr/>
          <a:lstStyle/>
          <a:p>
            <a:r>
              <a:rPr lang="en-US" altLang="zh-CN" dirty="0">
                <a:latin typeface="Bahnschrift" panose="020B0502040204020203" pitchFamily="34" charset="0"/>
              </a:rPr>
              <a:t>Exploratory Data analysis</a:t>
            </a:r>
            <a:endParaRPr lang="zh-CN" altLang="en-US" dirty="0">
              <a:latin typeface="Bahnschrift" panose="020B0502040204020203" pitchFamily="34" charset="0"/>
            </a:endParaRPr>
          </a:p>
        </p:txBody>
      </p:sp>
      <p:sp>
        <p:nvSpPr>
          <p:cNvPr id="3" name="Text Placeholder 2">
            <a:extLst>
              <a:ext uri="{FF2B5EF4-FFF2-40B4-BE49-F238E27FC236}">
                <a16:creationId xmlns:a16="http://schemas.microsoft.com/office/drawing/2014/main" id="{AE593FB7-D231-9008-C9DF-1113BB8E0059}"/>
              </a:ext>
            </a:extLst>
          </p:cNvPr>
          <p:cNvSpPr>
            <a:spLocks noGrp="1"/>
          </p:cNvSpPr>
          <p:nvPr>
            <p:ph type="body" sz="quarter" idx="13"/>
          </p:nvPr>
        </p:nvSpPr>
        <p:spPr>
          <a:xfrm>
            <a:off x="1317764" y="2343708"/>
            <a:ext cx="3447105" cy="3148603"/>
          </a:xfrm>
        </p:spPr>
        <p:txBody>
          <a:bodyPr/>
          <a:lstStyle/>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The graph illustrates the seasonal trend, depicting the variations in Uber rides relative to the average temperature over the period in the data.</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It shows that Uber usage is higher during the summer months.</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April is the month with the lowest number of Uber rides. </a:t>
            </a:r>
            <a:endParaRPr lang="zh-CN" altLang="en-US" dirty="0">
              <a:solidFill>
                <a:schemeClr val="tx1"/>
              </a:solidFill>
              <a:latin typeface="Bahnschrift" panose="020B0502040204020203" pitchFamily="34" charset="0"/>
            </a:endParaRPr>
          </a:p>
        </p:txBody>
      </p:sp>
      <p:sp>
        <p:nvSpPr>
          <p:cNvPr id="5" name="Slide Number Placeholder 4">
            <a:extLst>
              <a:ext uri="{FF2B5EF4-FFF2-40B4-BE49-F238E27FC236}">
                <a16:creationId xmlns:a16="http://schemas.microsoft.com/office/drawing/2014/main" id="{5575F885-B586-8FB3-0F76-FD8E14A561BC}"/>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1026" name="Picture 2">
            <a:extLst>
              <a:ext uri="{FF2B5EF4-FFF2-40B4-BE49-F238E27FC236}">
                <a16:creationId xmlns:a16="http://schemas.microsoft.com/office/drawing/2014/main" id="{40223EE2-0091-4C71-116B-0B7F9F16E2F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080789" y="2441305"/>
            <a:ext cx="6345237" cy="3148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990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77A8C-69FB-FF43-DCE9-EEEACF130CA2}"/>
              </a:ext>
            </a:extLst>
          </p:cNvPr>
          <p:cNvSpPr>
            <a:spLocks noGrp="1"/>
          </p:cNvSpPr>
          <p:nvPr>
            <p:ph type="title"/>
          </p:nvPr>
        </p:nvSpPr>
        <p:spPr/>
        <p:txBody>
          <a:bodyPr/>
          <a:lstStyle/>
          <a:p>
            <a:r>
              <a:rPr lang="en-US" b="0" i="0" dirty="0">
                <a:solidFill>
                  <a:srgbClr val="1D1C1D"/>
                </a:solidFill>
                <a:effectLst/>
                <a:highlight>
                  <a:srgbClr val="F8F8F8"/>
                </a:highlight>
                <a:latin typeface="Slack-Lato"/>
              </a:rPr>
              <a:t>Remove </a:t>
            </a:r>
            <a:r>
              <a:rPr lang="en-US" b="0" i="0" dirty="0" err="1">
                <a:solidFill>
                  <a:srgbClr val="1D1C1D"/>
                </a:solidFill>
                <a:effectLst/>
                <a:highlight>
                  <a:srgbClr val="F8F8F8"/>
                </a:highlight>
                <a:latin typeface="Slack-Lato"/>
              </a:rPr>
              <a:t>laer</a:t>
            </a:r>
            <a:br>
              <a:rPr lang="en-US" b="0" i="0" dirty="0">
                <a:solidFill>
                  <a:srgbClr val="1D1C1D"/>
                </a:solidFill>
                <a:effectLst/>
                <a:highlight>
                  <a:srgbClr val="F8F8F8"/>
                </a:highlight>
                <a:latin typeface="Slack-Lato"/>
              </a:rPr>
            </a:br>
            <a:r>
              <a:rPr lang="en-US" b="0" i="0" dirty="0">
                <a:solidFill>
                  <a:srgbClr val="1D1C1D"/>
                </a:solidFill>
                <a:effectLst/>
                <a:highlight>
                  <a:srgbClr val="F8F8F8"/>
                </a:highlight>
                <a:latin typeface="Slack-Lato"/>
              </a:rPr>
              <a:t>approach that your group took to achieve the project goals:</a:t>
            </a:r>
            <a:endParaRPr lang="en-AU" dirty="0"/>
          </a:p>
        </p:txBody>
      </p:sp>
      <p:sp>
        <p:nvSpPr>
          <p:cNvPr id="3" name="Content Placeholder 2">
            <a:extLst>
              <a:ext uri="{FF2B5EF4-FFF2-40B4-BE49-F238E27FC236}">
                <a16:creationId xmlns:a16="http://schemas.microsoft.com/office/drawing/2014/main" id="{3BE2040C-1F82-E47C-9CC3-EFBCBEB22908}"/>
              </a:ext>
            </a:extLst>
          </p:cNvPr>
          <p:cNvSpPr>
            <a:spLocks noGrp="1"/>
          </p:cNvSpPr>
          <p:nvPr>
            <p:ph idx="1"/>
          </p:nvPr>
        </p:nvSpPr>
        <p:spPr/>
        <p:txBody>
          <a:bodyPr/>
          <a:lstStyle/>
          <a:p>
            <a:pPr algn="l">
              <a:buFont typeface="Arial" panose="020B0604020202020204" pitchFamily="34" charset="0"/>
              <a:buChar char="•"/>
            </a:pPr>
            <a:r>
              <a:rPr lang="en-US" b="0" i="0" dirty="0">
                <a:solidFill>
                  <a:srgbClr val="1D1C1D"/>
                </a:solidFill>
                <a:effectLst/>
                <a:highlight>
                  <a:srgbClr val="F8F8F8"/>
                </a:highlight>
                <a:latin typeface="Slack-Lato"/>
              </a:rPr>
              <a:t>Include any relevant code or demonstrations of the application or analysis.</a:t>
            </a:r>
          </a:p>
          <a:p>
            <a:pPr algn="l">
              <a:buFont typeface="Arial" panose="020B0604020202020204" pitchFamily="34" charset="0"/>
              <a:buChar char="•"/>
            </a:pPr>
            <a:r>
              <a:rPr lang="en-US" b="0" i="0" dirty="0">
                <a:solidFill>
                  <a:srgbClr val="1D1C1D"/>
                </a:solidFill>
                <a:effectLst/>
                <a:highlight>
                  <a:srgbClr val="F8F8F8"/>
                </a:highlight>
                <a:latin typeface="Slack-Lato"/>
              </a:rPr>
              <a:t>Discuss any unanticipated insights or problems that arose and how you resolved them.</a:t>
            </a:r>
          </a:p>
          <a:p>
            <a:endParaRPr lang="en-AU" dirty="0"/>
          </a:p>
        </p:txBody>
      </p:sp>
      <p:sp>
        <p:nvSpPr>
          <p:cNvPr id="4" name="Slide Number Placeholder 3">
            <a:extLst>
              <a:ext uri="{FF2B5EF4-FFF2-40B4-BE49-F238E27FC236}">
                <a16:creationId xmlns:a16="http://schemas.microsoft.com/office/drawing/2014/main" id="{6D0E7E70-A1A6-4633-FB81-C60ACEA4046A}"/>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3444633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sz="4000" dirty="0">
                <a:latin typeface="Bahnschrift" panose="020B0502040204020203" pitchFamily="34" charset="0"/>
              </a:rPr>
              <a:t>results</a:t>
            </a:r>
          </a:p>
        </p:txBody>
      </p:sp>
    </p:spTree>
    <p:extLst>
      <p:ext uri="{BB962C8B-B14F-4D97-AF65-F5344CB8AC3E}">
        <p14:creationId xmlns:p14="http://schemas.microsoft.com/office/powerpoint/2010/main" val="123608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CDAA-A34F-FDA0-98CA-E8DF6E22AA71}"/>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5333CDE6-2F91-8E67-7F36-065D86CBE16F}"/>
              </a:ext>
            </a:extLst>
          </p:cNvPr>
          <p:cNvSpPr>
            <a:spLocks noGrp="1"/>
          </p:cNvSpPr>
          <p:nvPr>
            <p:ph sz="quarter" idx="4"/>
          </p:nvPr>
        </p:nvSpPr>
        <p:spPr/>
        <p:txBody>
          <a:bodyPr/>
          <a:lstStyle/>
          <a:p>
            <a:endParaRPr lang="zh-CN" altLang="en-US"/>
          </a:p>
        </p:txBody>
      </p:sp>
      <p:sp>
        <p:nvSpPr>
          <p:cNvPr id="4" name="Slide Number Placeholder 3">
            <a:extLst>
              <a:ext uri="{FF2B5EF4-FFF2-40B4-BE49-F238E27FC236}">
                <a16:creationId xmlns:a16="http://schemas.microsoft.com/office/drawing/2014/main" id="{9AAF6788-E4B7-8E90-99DE-492C018E3DE2}"/>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1416539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A8501-74D6-5959-F587-B9F763AC23A1}"/>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644C03A7-C55E-AABB-3E76-DF45CB45D6D4}"/>
              </a:ext>
            </a:extLst>
          </p:cNvPr>
          <p:cNvSpPr>
            <a:spLocks noGrp="1"/>
          </p:cNvSpPr>
          <p:nvPr>
            <p:ph sz="quarter" idx="4"/>
          </p:nvPr>
        </p:nvSpPr>
        <p:spPr/>
        <p:txBody>
          <a:bodyPr/>
          <a:lstStyle/>
          <a:p>
            <a:endParaRPr lang="zh-CN" altLang="en-US"/>
          </a:p>
        </p:txBody>
      </p:sp>
      <p:sp>
        <p:nvSpPr>
          <p:cNvPr id="4" name="Slide Number Placeholder 3">
            <a:extLst>
              <a:ext uri="{FF2B5EF4-FFF2-40B4-BE49-F238E27FC236}">
                <a16:creationId xmlns:a16="http://schemas.microsoft.com/office/drawing/2014/main" id="{D90FB037-9A36-594C-8051-5FBA40223245}"/>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1037952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393D3A-07ED-BFDE-E89A-3E99E389A462}"/>
              </a:ext>
            </a:extLst>
          </p:cNvPr>
          <p:cNvSpPr>
            <a:spLocks noGrp="1"/>
          </p:cNvSpPr>
          <p:nvPr>
            <p:ph type="sldNum" sz="quarter" idx="10"/>
          </p:nvPr>
        </p:nvSpPr>
        <p:spPr/>
        <p:txBody>
          <a:bodyPr/>
          <a:lstStyle/>
          <a:p>
            <a:fld id="{48F63A3B-78C7-47BE-AE5E-E10140E04643}" type="slidenum">
              <a:rPr lang="en-US" smtClean="0"/>
              <a:pPr/>
              <a:t>16</a:t>
            </a:fld>
            <a:endParaRPr lang="en-US" dirty="0"/>
          </a:p>
        </p:txBody>
      </p:sp>
      <p:pic>
        <p:nvPicPr>
          <p:cNvPr id="6" name="Picture 5" descr="A diagram of a graph&#10;&#10;Description automatically generated with medium confidence">
            <a:extLst>
              <a:ext uri="{FF2B5EF4-FFF2-40B4-BE49-F238E27FC236}">
                <a16:creationId xmlns:a16="http://schemas.microsoft.com/office/drawing/2014/main" id="{E1CB2D1C-CAC5-7B99-1092-270F26053FF7}"/>
              </a:ext>
            </a:extLst>
          </p:cNvPr>
          <p:cNvPicPr>
            <a:picLocks noChangeAspect="1"/>
          </p:cNvPicPr>
          <p:nvPr/>
        </p:nvPicPr>
        <p:blipFill>
          <a:blip r:embed="rId2"/>
          <a:stretch>
            <a:fillRect/>
          </a:stretch>
        </p:blipFill>
        <p:spPr>
          <a:xfrm>
            <a:off x="523872" y="1685619"/>
            <a:ext cx="4536578" cy="2849901"/>
          </a:xfrm>
          <a:prstGeom prst="rect">
            <a:avLst/>
          </a:prstGeom>
        </p:spPr>
      </p:pic>
      <p:pic>
        <p:nvPicPr>
          <p:cNvPr id="8" name="Picture 7" descr="A graph with blue dots and red line&#10;&#10;Description automatically generated">
            <a:extLst>
              <a:ext uri="{FF2B5EF4-FFF2-40B4-BE49-F238E27FC236}">
                <a16:creationId xmlns:a16="http://schemas.microsoft.com/office/drawing/2014/main" id="{0B39A2BB-2A73-44A7-139B-EAB0D008ACED}"/>
              </a:ext>
            </a:extLst>
          </p:cNvPr>
          <p:cNvPicPr>
            <a:picLocks noChangeAspect="1"/>
          </p:cNvPicPr>
          <p:nvPr/>
        </p:nvPicPr>
        <p:blipFill>
          <a:blip r:embed="rId3"/>
          <a:stretch>
            <a:fillRect/>
          </a:stretch>
        </p:blipFill>
        <p:spPr>
          <a:xfrm>
            <a:off x="5324827" y="1849774"/>
            <a:ext cx="3032310" cy="2331446"/>
          </a:xfrm>
          <a:prstGeom prst="rect">
            <a:avLst/>
          </a:prstGeom>
          <a:ln>
            <a:noFill/>
          </a:ln>
        </p:spPr>
      </p:pic>
      <p:pic>
        <p:nvPicPr>
          <p:cNvPr id="10" name="Picture 9" descr="A graph of a temperature&#10;&#10;Description automatically generated with medium confidence">
            <a:extLst>
              <a:ext uri="{FF2B5EF4-FFF2-40B4-BE49-F238E27FC236}">
                <a16:creationId xmlns:a16="http://schemas.microsoft.com/office/drawing/2014/main" id="{922E52E2-C8F1-4A8C-26C0-8D29DE21CECC}"/>
              </a:ext>
            </a:extLst>
          </p:cNvPr>
          <p:cNvPicPr>
            <a:picLocks noChangeAspect="1"/>
          </p:cNvPicPr>
          <p:nvPr/>
        </p:nvPicPr>
        <p:blipFill>
          <a:blip r:embed="rId4"/>
          <a:stretch>
            <a:fillRect/>
          </a:stretch>
        </p:blipFill>
        <p:spPr>
          <a:xfrm>
            <a:off x="8607210" y="1831474"/>
            <a:ext cx="3060918" cy="2331447"/>
          </a:xfrm>
          <a:prstGeom prst="rect">
            <a:avLst/>
          </a:prstGeom>
        </p:spPr>
      </p:pic>
      <p:sp>
        <p:nvSpPr>
          <p:cNvPr id="11" name="TextBox 10">
            <a:extLst>
              <a:ext uri="{FF2B5EF4-FFF2-40B4-BE49-F238E27FC236}">
                <a16:creationId xmlns:a16="http://schemas.microsoft.com/office/drawing/2014/main" id="{26556674-0A17-F29C-BC81-C29598D366A4}"/>
              </a:ext>
            </a:extLst>
          </p:cNvPr>
          <p:cNvSpPr txBox="1"/>
          <p:nvPr/>
        </p:nvSpPr>
        <p:spPr>
          <a:xfrm>
            <a:off x="523872" y="544300"/>
            <a:ext cx="10749775" cy="830997"/>
          </a:xfrm>
          <a:prstGeom prst="rect">
            <a:avLst/>
          </a:prstGeom>
          <a:noFill/>
        </p:spPr>
        <p:txBody>
          <a:bodyPr wrap="square" rtlCol="0">
            <a:spAutoFit/>
          </a:bodyPr>
          <a:lstStyle/>
          <a:p>
            <a:r>
              <a:rPr lang="en-AU" sz="2400" b="1" i="0" u="none" strike="noStrike" dirty="0">
                <a:solidFill>
                  <a:srgbClr val="202C8F"/>
                </a:solidFill>
                <a:effectLst/>
                <a:latin typeface="Bahnschrift" panose="020B0502040204020203" pitchFamily="34" charset="0"/>
              </a:rPr>
              <a:t>Time-Based Analysis: </a:t>
            </a:r>
            <a:r>
              <a:rPr lang="en-AU" sz="2400" dirty="0">
                <a:solidFill>
                  <a:srgbClr val="202C8F"/>
                </a:solidFill>
                <a:highlight>
                  <a:srgbClr val="FFFFFF"/>
                </a:highlight>
                <a:latin typeface="Bahnschrift" panose="020B0502040204020203" pitchFamily="34" charset="0"/>
              </a:rPr>
              <a:t>C</a:t>
            </a:r>
            <a:r>
              <a:rPr lang="en-AU" sz="2400" b="0" i="0" u="none" strike="noStrike" dirty="0">
                <a:solidFill>
                  <a:srgbClr val="202C8F"/>
                </a:solidFill>
                <a:effectLst/>
                <a:highlight>
                  <a:srgbClr val="FFFFFF"/>
                </a:highlight>
                <a:latin typeface="Bahnschrift" panose="020B0502040204020203" pitchFamily="34" charset="0"/>
              </a:rPr>
              <a:t>orrelation between Temperature and Ride counts across different Seasons</a:t>
            </a:r>
            <a:endParaRPr lang="en-US" sz="2400" dirty="0">
              <a:solidFill>
                <a:srgbClr val="202C8F"/>
              </a:solidFill>
              <a:latin typeface="Bahnschrift" panose="020B0502040204020203" pitchFamily="34" charset="0"/>
            </a:endParaRPr>
          </a:p>
        </p:txBody>
      </p:sp>
      <p:sp>
        <p:nvSpPr>
          <p:cNvPr id="13" name="TextBox 12">
            <a:extLst>
              <a:ext uri="{FF2B5EF4-FFF2-40B4-BE49-F238E27FC236}">
                <a16:creationId xmlns:a16="http://schemas.microsoft.com/office/drawing/2014/main" id="{BFEB542D-D41B-D2C7-5168-CA51D1DEA876}"/>
              </a:ext>
            </a:extLst>
          </p:cNvPr>
          <p:cNvSpPr txBox="1"/>
          <p:nvPr/>
        </p:nvSpPr>
        <p:spPr>
          <a:xfrm>
            <a:off x="5425732" y="4162921"/>
            <a:ext cx="3032310" cy="276999"/>
          </a:xfrm>
          <a:prstGeom prst="rect">
            <a:avLst/>
          </a:prstGeom>
          <a:noFill/>
        </p:spPr>
        <p:txBody>
          <a:bodyPr wrap="square">
            <a:spAutoFit/>
          </a:bodyPr>
          <a:lstStyle/>
          <a:p>
            <a:r>
              <a:rPr lang="en-AU" sz="1200" dirty="0">
                <a:solidFill>
                  <a:schemeClr val="tx1">
                    <a:lumMod val="50000"/>
                    <a:lumOff val="50000"/>
                  </a:schemeClr>
                </a:solidFill>
                <a:latin typeface="Bahnschrift" panose="020B0502040204020203" pitchFamily="34" charset="0"/>
              </a:rPr>
              <a:t>The r^2-value is: 0.0047</a:t>
            </a:r>
            <a:endParaRPr lang="en-US" sz="1200" dirty="0">
              <a:solidFill>
                <a:schemeClr val="tx1">
                  <a:lumMod val="50000"/>
                  <a:lumOff val="50000"/>
                </a:schemeClr>
              </a:solidFill>
              <a:latin typeface="Bahnschrift" panose="020B0502040204020203" pitchFamily="34" charset="0"/>
            </a:endParaRPr>
          </a:p>
        </p:txBody>
      </p:sp>
      <p:sp>
        <p:nvSpPr>
          <p:cNvPr id="15" name="TextBox 14">
            <a:extLst>
              <a:ext uri="{FF2B5EF4-FFF2-40B4-BE49-F238E27FC236}">
                <a16:creationId xmlns:a16="http://schemas.microsoft.com/office/drawing/2014/main" id="{C3E5E6ED-D6B5-EBB0-9D94-F37D922A9553}"/>
              </a:ext>
            </a:extLst>
          </p:cNvPr>
          <p:cNvSpPr txBox="1"/>
          <p:nvPr/>
        </p:nvSpPr>
        <p:spPr>
          <a:xfrm>
            <a:off x="8621514" y="4162552"/>
            <a:ext cx="3032310" cy="276999"/>
          </a:xfrm>
          <a:prstGeom prst="rect">
            <a:avLst/>
          </a:prstGeom>
          <a:noFill/>
        </p:spPr>
        <p:txBody>
          <a:bodyPr wrap="square">
            <a:spAutoFit/>
          </a:bodyPr>
          <a:lstStyle/>
          <a:p>
            <a:r>
              <a:rPr lang="en-AU" sz="1200" dirty="0">
                <a:solidFill>
                  <a:schemeClr val="tx1">
                    <a:lumMod val="50000"/>
                    <a:lumOff val="50000"/>
                  </a:schemeClr>
                </a:solidFill>
                <a:latin typeface="Bahnschrift" panose="020B0502040204020203" pitchFamily="34" charset="0"/>
              </a:rPr>
              <a:t>The r^2-value is: 0.103</a:t>
            </a:r>
            <a:endParaRPr lang="en-US" sz="1200" dirty="0">
              <a:solidFill>
                <a:schemeClr val="tx1">
                  <a:lumMod val="50000"/>
                  <a:lumOff val="50000"/>
                </a:schemeClr>
              </a:solidFill>
              <a:latin typeface="Bahnschrift" panose="020B0502040204020203" pitchFamily="34" charset="0"/>
            </a:endParaRPr>
          </a:p>
        </p:txBody>
      </p:sp>
      <p:sp>
        <p:nvSpPr>
          <p:cNvPr id="17" name="TextBox 16">
            <a:extLst>
              <a:ext uri="{FF2B5EF4-FFF2-40B4-BE49-F238E27FC236}">
                <a16:creationId xmlns:a16="http://schemas.microsoft.com/office/drawing/2014/main" id="{A3F147BC-ADB8-72FC-6CCE-B93C7AC34687}"/>
              </a:ext>
            </a:extLst>
          </p:cNvPr>
          <p:cNvSpPr txBox="1"/>
          <p:nvPr/>
        </p:nvSpPr>
        <p:spPr>
          <a:xfrm>
            <a:off x="573036" y="4828028"/>
            <a:ext cx="11180349" cy="1477328"/>
          </a:xfrm>
          <a:prstGeom prst="rect">
            <a:avLst/>
          </a:prstGeom>
          <a:noFill/>
        </p:spPr>
        <p:txBody>
          <a:bodyPr wrap="square">
            <a:spAutoFit/>
          </a:bodyPr>
          <a:lstStyle/>
          <a:p>
            <a:pPr algn="l"/>
            <a:r>
              <a:rPr lang="en-AU" b="0" i="0" u="none" strike="noStrike" dirty="0">
                <a:solidFill>
                  <a:srgbClr val="000000"/>
                </a:solidFill>
                <a:effectLst/>
                <a:latin typeface="Bahnschrift" panose="020B0502040204020203" pitchFamily="34" charset="0"/>
              </a:rPr>
              <a:t>Spring pattern: Negative correlation between temperature and ride counts during Spring. R2 value suggests a very weak linear relationship between temperature and ride counts during spring season.</a:t>
            </a:r>
          </a:p>
          <a:p>
            <a:pPr algn="l"/>
            <a:endParaRPr lang="en-AU" b="0" i="0" u="none" strike="noStrike" dirty="0">
              <a:solidFill>
                <a:srgbClr val="000000"/>
              </a:solidFill>
              <a:effectLst/>
              <a:latin typeface="Bahnschrift" panose="020B0502040204020203" pitchFamily="34" charset="0"/>
            </a:endParaRPr>
          </a:p>
          <a:p>
            <a:pPr algn="l"/>
            <a:r>
              <a:rPr lang="en-AU" b="0" i="0" u="none" strike="noStrike" dirty="0">
                <a:solidFill>
                  <a:srgbClr val="000000"/>
                </a:solidFill>
                <a:effectLst/>
                <a:latin typeface="Bahnschrift" panose="020B0502040204020203" pitchFamily="34" charset="0"/>
              </a:rPr>
              <a:t>Summer pattern: The steeper negative slope compared to spring indicates a stronger negative correlation between temperature and ride counts during summer</a:t>
            </a:r>
            <a:r>
              <a:rPr lang="en-AU" sz="1600" b="0" i="0" u="none" strike="noStrike" dirty="0">
                <a:solidFill>
                  <a:srgbClr val="000000"/>
                </a:solidFill>
                <a:effectLst/>
                <a:latin typeface="Helvetica Neue" panose="02000503000000020004" pitchFamily="2" charset="0"/>
              </a:rPr>
              <a:t>. </a:t>
            </a:r>
          </a:p>
        </p:txBody>
      </p:sp>
    </p:spTree>
    <p:extLst>
      <p:ext uri="{BB962C8B-B14F-4D97-AF65-F5344CB8AC3E}">
        <p14:creationId xmlns:p14="http://schemas.microsoft.com/office/powerpoint/2010/main" val="3172829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0AC425-F2C2-2AFD-F9C5-C9E829B5E85D}"/>
              </a:ext>
            </a:extLst>
          </p:cNvPr>
          <p:cNvSpPr>
            <a:spLocks noGrp="1"/>
          </p:cNvSpPr>
          <p:nvPr>
            <p:ph type="sldNum" sz="quarter" idx="10"/>
          </p:nvPr>
        </p:nvSpPr>
        <p:spPr/>
        <p:txBody>
          <a:bodyPr/>
          <a:lstStyle/>
          <a:p>
            <a:fld id="{48F63A3B-78C7-47BE-AE5E-E10140E04643}" type="slidenum">
              <a:rPr lang="en-US" smtClean="0"/>
              <a:pPr/>
              <a:t>17</a:t>
            </a:fld>
            <a:endParaRPr lang="en-US" dirty="0"/>
          </a:p>
        </p:txBody>
      </p:sp>
      <p:sp>
        <p:nvSpPr>
          <p:cNvPr id="6" name="TextBox 5">
            <a:extLst>
              <a:ext uri="{FF2B5EF4-FFF2-40B4-BE49-F238E27FC236}">
                <a16:creationId xmlns:a16="http://schemas.microsoft.com/office/drawing/2014/main" id="{AAA31CA4-5F90-E420-69CB-046014F74FEA}"/>
              </a:ext>
            </a:extLst>
          </p:cNvPr>
          <p:cNvSpPr txBox="1"/>
          <p:nvPr/>
        </p:nvSpPr>
        <p:spPr>
          <a:xfrm>
            <a:off x="557560" y="692943"/>
            <a:ext cx="10526751" cy="830997"/>
          </a:xfrm>
          <a:prstGeom prst="rect">
            <a:avLst/>
          </a:prstGeom>
          <a:noFill/>
        </p:spPr>
        <p:txBody>
          <a:bodyPr wrap="square">
            <a:spAutoFit/>
          </a:bodyPr>
          <a:lstStyle/>
          <a:p>
            <a:pPr algn="l"/>
            <a:r>
              <a:rPr lang="en-AU" sz="2400" b="1" i="0" u="none" strike="noStrike" dirty="0">
                <a:solidFill>
                  <a:srgbClr val="202C8F"/>
                </a:solidFill>
                <a:effectLst/>
                <a:latin typeface="Bahnschrift" panose="020B0502040204020203" pitchFamily="34" charset="0"/>
              </a:rPr>
              <a:t>Analyse the Influence of Time of Day on Uber Ride Frequency Across Varied Weather Conditions</a:t>
            </a:r>
          </a:p>
        </p:txBody>
      </p:sp>
      <p:sp>
        <p:nvSpPr>
          <p:cNvPr id="7" name="TextBox 6">
            <a:extLst>
              <a:ext uri="{FF2B5EF4-FFF2-40B4-BE49-F238E27FC236}">
                <a16:creationId xmlns:a16="http://schemas.microsoft.com/office/drawing/2014/main" id="{5E3628AC-B09F-3D4A-D18C-5CA5FC364DD7}"/>
              </a:ext>
            </a:extLst>
          </p:cNvPr>
          <p:cNvSpPr txBox="1"/>
          <p:nvPr/>
        </p:nvSpPr>
        <p:spPr>
          <a:xfrm>
            <a:off x="7978146" y="3411147"/>
            <a:ext cx="3447880" cy="2062103"/>
          </a:xfrm>
          <a:prstGeom prst="rect">
            <a:avLst/>
          </a:prstGeom>
          <a:noFill/>
        </p:spPr>
        <p:txBody>
          <a:bodyPr wrap="square" rtlCol="0">
            <a:spAutoFit/>
          </a:bodyPr>
          <a:lstStyle/>
          <a:p>
            <a:r>
              <a:rPr lang="en-AU" sz="1600" b="0" i="0" u="none" strike="noStrike" dirty="0">
                <a:solidFill>
                  <a:srgbClr val="000000"/>
                </a:solidFill>
                <a:effectLst/>
                <a:latin typeface="Bahnschrift" panose="020B0502040204020203" pitchFamily="34" charset="0"/>
              </a:rPr>
              <a:t>We </a:t>
            </a:r>
            <a:r>
              <a:rPr lang="en-AU" sz="1600" dirty="0">
                <a:solidFill>
                  <a:srgbClr val="000000"/>
                </a:solidFill>
                <a:latin typeface="Bahnschrift" panose="020B0502040204020203" pitchFamily="34" charset="0"/>
              </a:rPr>
              <a:t>wanted to look at </a:t>
            </a:r>
            <a:r>
              <a:rPr lang="en-AU" sz="1600" b="0" i="0" u="none" strike="noStrike" dirty="0">
                <a:solidFill>
                  <a:srgbClr val="000000"/>
                </a:solidFill>
                <a:effectLst/>
                <a:latin typeface="Bahnschrift" panose="020B0502040204020203" pitchFamily="34" charset="0"/>
              </a:rPr>
              <a:t>how the time-of-day impacts Uber ride frequency. However, due to the lack of available hourly temperature data, we were unable to analyse whether the time of day affects Uber ride frequency in various weather conditions. </a:t>
            </a:r>
            <a:endParaRPr lang="en-US" sz="1600" dirty="0">
              <a:latin typeface="Bahnschrift" panose="020B0502040204020203" pitchFamily="34" charset="0"/>
            </a:endParaRPr>
          </a:p>
        </p:txBody>
      </p:sp>
      <p:pic>
        <p:nvPicPr>
          <p:cNvPr id="9" name="Picture 8" descr="A graph of a bar graph&#10;&#10;Description automatically generated with medium confidence">
            <a:extLst>
              <a:ext uri="{FF2B5EF4-FFF2-40B4-BE49-F238E27FC236}">
                <a16:creationId xmlns:a16="http://schemas.microsoft.com/office/drawing/2014/main" id="{799D9246-4AE9-0F20-EA37-43A620588252}"/>
              </a:ext>
            </a:extLst>
          </p:cNvPr>
          <p:cNvPicPr>
            <a:picLocks noChangeAspect="1"/>
          </p:cNvPicPr>
          <p:nvPr/>
        </p:nvPicPr>
        <p:blipFill>
          <a:blip r:embed="rId2"/>
          <a:stretch>
            <a:fillRect/>
          </a:stretch>
        </p:blipFill>
        <p:spPr>
          <a:xfrm>
            <a:off x="1257458" y="2873899"/>
            <a:ext cx="6266756" cy="3986235"/>
          </a:xfrm>
          <a:prstGeom prst="rect">
            <a:avLst/>
          </a:prstGeom>
        </p:spPr>
      </p:pic>
      <p:sp>
        <p:nvSpPr>
          <p:cNvPr id="11" name="TextBox 10">
            <a:extLst>
              <a:ext uri="{FF2B5EF4-FFF2-40B4-BE49-F238E27FC236}">
                <a16:creationId xmlns:a16="http://schemas.microsoft.com/office/drawing/2014/main" id="{B9037A5F-44C5-D0EE-EED5-EEFCFC89A92C}"/>
              </a:ext>
            </a:extLst>
          </p:cNvPr>
          <p:cNvSpPr txBox="1"/>
          <p:nvPr/>
        </p:nvSpPr>
        <p:spPr>
          <a:xfrm>
            <a:off x="557560" y="1647963"/>
            <a:ext cx="11218128" cy="1077218"/>
          </a:xfrm>
          <a:prstGeom prst="rect">
            <a:avLst/>
          </a:prstGeom>
          <a:noFill/>
        </p:spPr>
        <p:txBody>
          <a:bodyPr wrap="square">
            <a:spAutoFit/>
          </a:bodyPr>
          <a:lstStyle/>
          <a:p>
            <a:r>
              <a:rPr lang="en-AU" sz="1600" b="0" i="0" u="none" strike="noStrike" dirty="0">
                <a:solidFill>
                  <a:srgbClr val="000000"/>
                </a:solidFill>
                <a:effectLst/>
                <a:highlight>
                  <a:srgbClr val="FFFFFF"/>
                </a:highlight>
                <a:latin typeface="Bahnschrift" panose="020B0502040204020203" pitchFamily="34" charset="0"/>
              </a:rPr>
              <a:t>Null Hypothesis (H₀): There is no significant difference in Uber ride frequency across different times of the day, regardless of weather conditions. </a:t>
            </a:r>
            <a:endParaRPr lang="en-AU" sz="1600" dirty="0">
              <a:solidFill>
                <a:srgbClr val="000000"/>
              </a:solidFill>
              <a:highlight>
                <a:srgbClr val="FFFFFF"/>
              </a:highlight>
              <a:latin typeface="Bahnschrift" panose="020B0502040204020203" pitchFamily="34" charset="0"/>
            </a:endParaRPr>
          </a:p>
          <a:p>
            <a:r>
              <a:rPr lang="en-AU" sz="1600" b="0" i="0" u="none" strike="noStrike" dirty="0">
                <a:solidFill>
                  <a:srgbClr val="000000"/>
                </a:solidFill>
                <a:effectLst/>
                <a:highlight>
                  <a:srgbClr val="FFFFFF"/>
                </a:highlight>
                <a:latin typeface="Bahnschrift" panose="020B0502040204020203" pitchFamily="34" charset="0"/>
              </a:rPr>
              <a:t>Alternative Hypothesis (H₁): Uber ride frequency varies significantly across different times of the day, influenced by varying weather conditions.</a:t>
            </a:r>
            <a:endParaRPr lang="en-US" sz="1600" dirty="0">
              <a:latin typeface="Bahnschrift" panose="020B0502040204020203" pitchFamily="34" charset="0"/>
            </a:endParaRPr>
          </a:p>
        </p:txBody>
      </p:sp>
    </p:spTree>
    <p:extLst>
      <p:ext uri="{BB962C8B-B14F-4D97-AF65-F5344CB8AC3E}">
        <p14:creationId xmlns:p14="http://schemas.microsoft.com/office/powerpoint/2010/main" val="1850632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sz="4000" dirty="0">
                <a:latin typeface="Bahnschrift" panose="020B0502040204020203" pitchFamily="34" charset="0"/>
              </a:rPr>
              <a:t>Summary</a:t>
            </a:r>
            <a:br>
              <a:rPr lang="en-US" dirty="0"/>
            </a:br>
            <a:endParaRPr lang="en-US" dirty="0"/>
          </a:p>
        </p:txBody>
      </p:sp>
    </p:spTree>
    <p:extLst>
      <p:ext uri="{BB962C8B-B14F-4D97-AF65-F5344CB8AC3E}">
        <p14:creationId xmlns:p14="http://schemas.microsoft.com/office/powerpoint/2010/main" val="809799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EDFA-AE17-A1BF-8C9B-39ADB06840D2}"/>
              </a:ext>
            </a:extLst>
          </p:cNvPr>
          <p:cNvSpPr>
            <a:spLocks noGrp="1"/>
          </p:cNvSpPr>
          <p:nvPr>
            <p:ph type="title"/>
          </p:nvPr>
        </p:nvSpPr>
        <p:spPr/>
        <p:txBody>
          <a:bodyPr/>
          <a:lstStyle/>
          <a:p>
            <a:endParaRPr lang="en-AU" dirty="0"/>
          </a:p>
        </p:txBody>
      </p:sp>
      <p:sp>
        <p:nvSpPr>
          <p:cNvPr id="3" name="Text Placeholder 2">
            <a:extLst>
              <a:ext uri="{FF2B5EF4-FFF2-40B4-BE49-F238E27FC236}">
                <a16:creationId xmlns:a16="http://schemas.microsoft.com/office/drawing/2014/main" id="{D95B8C16-439E-FF1B-0239-E31304B611B8}"/>
              </a:ext>
            </a:extLst>
          </p:cNvPr>
          <p:cNvSpPr>
            <a:spLocks noGrp="1"/>
          </p:cNvSpPr>
          <p:nvPr>
            <p:ph type="body" sz="quarter" idx="13"/>
          </p:nvPr>
        </p:nvSpPr>
        <p:spPr/>
        <p:txBody>
          <a:bodyPr/>
          <a:lstStyle/>
          <a:p>
            <a:endParaRPr lang="en-AU"/>
          </a:p>
        </p:txBody>
      </p:sp>
      <p:sp>
        <p:nvSpPr>
          <p:cNvPr id="4" name="Content Placeholder 3">
            <a:extLst>
              <a:ext uri="{FF2B5EF4-FFF2-40B4-BE49-F238E27FC236}">
                <a16:creationId xmlns:a16="http://schemas.microsoft.com/office/drawing/2014/main" id="{F264902B-B2CB-5F45-F252-BFF065DFA96F}"/>
              </a:ext>
            </a:extLst>
          </p:cNvPr>
          <p:cNvSpPr>
            <a:spLocks noGrp="1"/>
          </p:cNvSpPr>
          <p:nvPr>
            <p:ph sz="half" idx="1"/>
          </p:nvPr>
        </p:nvSpPr>
        <p:spPr/>
        <p:txBody>
          <a:bodyPr/>
          <a:lstStyle/>
          <a:p>
            <a:endParaRPr lang="en-AU"/>
          </a:p>
        </p:txBody>
      </p:sp>
      <p:sp>
        <p:nvSpPr>
          <p:cNvPr id="5" name="Slide Number Placeholder 4">
            <a:extLst>
              <a:ext uri="{FF2B5EF4-FFF2-40B4-BE49-F238E27FC236}">
                <a16:creationId xmlns:a16="http://schemas.microsoft.com/office/drawing/2014/main" id="{D1BC34DA-4442-4BCA-EB78-915330F0289C}"/>
              </a:ext>
            </a:extLst>
          </p:cNvPr>
          <p:cNvSpPr>
            <a:spLocks noGrp="1"/>
          </p:cNvSpPr>
          <p:nvPr>
            <p:ph type="sldNum" sz="quarter" idx="10"/>
          </p:nvPr>
        </p:nvSpPr>
        <p:spPr/>
        <p:txBody>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2370550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620E-A916-BB38-6052-21CC3C3EE077}"/>
              </a:ext>
            </a:extLst>
          </p:cNvPr>
          <p:cNvSpPr>
            <a:spLocks noGrp="1"/>
          </p:cNvSpPr>
          <p:nvPr>
            <p:ph type="title"/>
          </p:nvPr>
        </p:nvSpPr>
        <p:spPr>
          <a:xfrm>
            <a:off x="914400" y="457199"/>
            <a:ext cx="6583680" cy="1531357"/>
          </a:xfrm>
        </p:spPr>
        <p:txBody>
          <a:bodyPr/>
          <a:lstStyle/>
          <a:p>
            <a:r>
              <a:rPr lang="en-AU" dirty="0">
                <a:latin typeface="Bahnschrift" panose="020B0502040204020203" pitchFamily="34" charset="0"/>
              </a:rPr>
              <a:t>overview</a:t>
            </a:r>
          </a:p>
        </p:txBody>
      </p:sp>
      <p:sp>
        <p:nvSpPr>
          <p:cNvPr id="3" name="Content Placeholder 2">
            <a:extLst>
              <a:ext uri="{FF2B5EF4-FFF2-40B4-BE49-F238E27FC236}">
                <a16:creationId xmlns:a16="http://schemas.microsoft.com/office/drawing/2014/main" id="{2E277423-B2B5-D519-0DA6-A62693D04E53}"/>
              </a:ext>
            </a:extLst>
          </p:cNvPr>
          <p:cNvSpPr>
            <a:spLocks noGrp="1"/>
          </p:cNvSpPr>
          <p:nvPr>
            <p:ph idx="1"/>
          </p:nvPr>
        </p:nvSpPr>
        <p:spPr>
          <a:xfrm>
            <a:off x="1340069" y="2409886"/>
            <a:ext cx="6583680" cy="3207344"/>
          </a:xfrm>
        </p:spPr>
        <p:txBody>
          <a:bodyPr>
            <a:normAutofit lnSpcReduction="10000"/>
          </a:bodyPr>
          <a:lstStyle/>
          <a:p>
            <a:r>
              <a:rPr lang="en-AU" dirty="0">
                <a:solidFill>
                  <a:schemeClr val="tx1"/>
                </a:solidFill>
                <a:latin typeface="Bahnschrift" panose="020B0502040204020203" pitchFamily="34" charset="0"/>
              </a:rPr>
              <a:t>Introduction </a:t>
            </a:r>
          </a:p>
          <a:p>
            <a:r>
              <a:rPr lang="en-AU" dirty="0">
                <a:solidFill>
                  <a:schemeClr val="tx1"/>
                </a:solidFill>
                <a:latin typeface="Bahnschrift" panose="020B0502040204020203" pitchFamily="34" charset="0"/>
              </a:rPr>
              <a:t>Overview of the process </a:t>
            </a:r>
          </a:p>
          <a:p>
            <a:r>
              <a:rPr lang="en-AU" dirty="0">
                <a:solidFill>
                  <a:schemeClr val="tx1"/>
                </a:solidFill>
                <a:latin typeface="Bahnschrift" panose="020B0502040204020203" pitchFamily="34" charset="0"/>
              </a:rPr>
              <a:t>Approach</a:t>
            </a:r>
          </a:p>
          <a:p>
            <a:r>
              <a:rPr lang="en-AU" dirty="0">
                <a:solidFill>
                  <a:schemeClr val="tx1"/>
                </a:solidFill>
                <a:latin typeface="Bahnschrift" panose="020B0502040204020203" pitchFamily="34" charset="0"/>
              </a:rPr>
              <a:t>Results</a:t>
            </a:r>
          </a:p>
          <a:p>
            <a:r>
              <a:rPr lang="en-AU" dirty="0">
                <a:solidFill>
                  <a:schemeClr val="tx1"/>
                </a:solidFill>
                <a:latin typeface="Bahnschrift" panose="020B0502040204020203" pitchFamily="34" charset="0"/>
              </a:rPr>
              <a:t>Summary</a:t>
            </a:r>
          </a:p>
          <a:p>
            <a:r>
              <a:rPr lang="en-AU" dirty="0">
                <a:solidFill>
                  <a:schemeClr val="tx1"/>
                </a:solidFill>
                <a:latin typeface="Bahnschrift" panose="020B0502040204020203" pitchFamily="34" charset="0"/>
              </a:rPr>
              <a:t>Next steps</a:t>
            </a:r>
          </a:p>
          <a:p>
            <a:endParaRPr lang="en-AU" dirty="0"/>
          </a:p>
          <a:p>
            <a:endParaRPr lang="en-AU" dirty="0"/>
          </a:p>
        </p:txBody>
      </p:sp>
      <p:sp>
        <p:nvSpPr>
          <p:cNvPr id="4" name="Slide Number Placeholder 3">
            <a:extLst>
              <a:ext uri="{FF2B5EF4-FFF2-40B4-BE49-F238E27FC236}">
                <a16:creationId xmlns:a16="http://schemas.microsoft.com/office/drawing/2014/main" id="{E5A29DC5-6CD3-074A-ED4C-7A4399F17DAF}"/>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4161916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Next steps </a:t>
            </a:r>
          </a:p>
        </p:txBody>
      </p:sp>
    </p:spTree>
    <p:extLst>
      <p:ext uri="{BB962C8B-B14F-4D97-AF65-F5344CB8AC3E}">
        <p14:creationId xmlns:p14="http://schemas.microsoft.com/office/powerpoint/2010/main" val="3820469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EDFA-AE17-A1BF-8C9B-39ADB06840D2}"/>
              </a:ext>
            </a:extLst>
          </p:cNvPr>
          <p:cNvSpPr>
            <a:spLocks noGrp="1"/>
          </p:cNvSpPr>
          <p:nvPr>
            <p:ph type="title"/>
          </p:nvPr>
        </p:nvSpPr>
        <p:spPr/>
        <p:txBody>
          <a:bodyPr/>
          <a:lstStyle/>
          <a:p>
            <a:endParaRPr lang="en-AU" dirty="0"/>
          </a:p>
        </p:txBody>
      </p:sp>
      <p:sp>
        <p:nvSpPr>
          <p:cNvPr id="3" name="Text Placeholder 2">
            <a:extLst>
              <a:ext uri="{FF2B5EF4-FFF2-40B4-BE49-F238E27FC236}">
                <a16:creationId xmlns:a16="http://schemas.microsoft.com/office/drawing/2014/main" id="{D95B8C16-439E-FF1B-0239-E31304B611B8}"/>
              </a:ext>
            </a:extLst>
          </p:cNvPr>
          <p:cNvSpPr>
            <a:spLocks noGrp="1"/>
          </p:cNvSpPr>
          <p:nvPr>
            <p:ph type="body" sz="quarter" idx="13"/>
          </p:nvPr>
        </p:nvSpPr>
        <p:spPr/>
        <p:txBody>
          <a:bodyPr/>
          <a:lstStyle/>
          <a:p>
            <a:endParaRPr lang="en-AU"/>
          </a:p>
        </p:txBody>
      </p:sp>
      <p:sp>
        <p:nvSpPr>
          <p:cNvPr id="4" name="Content Placeholder 3">
            <a:extLst>
              <a:ext uri="{FF2B5EF4-FFF2-40B4-BE49-F238E27FC236}">
                <a16:creationId xmlns:a16="http://schemas.microsoft.com/office/drawing/2014/main" id="{F264902B-B2CB-5F45-F252-BFF065DFA96F}"/>
              </a:ext>
            </a:extLst>
          </p:cNvPr>
          <p:cNvSpPr>
            <a:spLocks noGrp="1"/>
          </p:cNvSpPr>
          <p:nvPr>
            <p:ph sz="half" idx="1"/>
          </p:nvPr>
        </p:nvSpPr>
        <p:spPr/>
        <p:txBody>
          <a:bodyPr/>
          <a:lstStyle/>
          <a:p>
            <a:endParaRPr lang="en-AU"/>
          </a:p>
        </p:txBody>
      </p:sp>
      <p:sp>
        <p:nvSpPr>
          <p:cNvPr id="5" name="Slide Number Placeholder 4">
            <a:extLst>
              <a:ext uri="{FF2B5EF4-FFF2-40B4-BE49-F238E27FC236}">
                <a16:creationId xmlns:a16="http://schemas.microsoft.com/office/drawing/2014/main" id="{D1BC34DA-4442-4BCA-EB78-915330F0289C}"/>
              </a:ext>
            </a:extLst>
          </p:cNvPr>
          <p:cNvSpPr>
            <a:spLocks noGrp="1"/>
          </p:cNvSpPr>
          <p:nvPr>
            <p:ph type="sldNum" sz="quarter" idx="10"/>
          </p:nvPr>
        </p:nvSpPr>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2398725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uber">
            <a:extLst>
              <a:ext uri="{FF2B5EF4-FFF2-40B4-BE49-F238E27FC236}">
                <a16:creationId xmlns:a16="http://schemas.microsoft.com/office/drawing/2014/main" id="{9430E462-CD0A-9F66-F641-A4692CC14D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265" r="-1" b="27476"/>
          <a:stretch/>
        </p:blipFill>
        <p:spPr bwMode="auto">
          <a:xfrm>
            <a:off x="1407656" y="1270885"/>
            <a:ext cx="4273356" cy="1814476"/>
          </a:xfrm>
          <a:prstGeom prst="rect">
            <a:avLst/>
          </a:prstGeom>
          <a:noFill/>
        </p:spPr>
      </p:pic>
      <p:sp>
        <p:nvSpPr>
          <p:cNvPr id="1031" name="Slide Number Placeholder 3">
            <a:extLst>
              <a:ext uri="{FF2B5EF4-FFF2-40B4-BE49-F238E27FC236}">
                <a16:creationId xmlns:a16="http://schemas.microsoft.com/office/drawing/2014/main" id="{85D08D0E-9D3F-3B4C-33D7-4BB4D93DDAF3}"/>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3</a:t>
            </a:fld>
            <a:endParaRPr lang="en-US" dirty="0"/>
          </a:p>
        </p:txBody>
      </p:sp>
      <p:pic>
        <p:nvPicPr>
          <p:cNvPr id="1030" name="Picture 6">
            <a:extLst>
              <a:ext uri="{FF2B5EF4-FFF2-40B4-BE49-F238E27FC236}">
                <a16:creationId xmlns:a16="http://schemas.microsoft.com/office/drawing/2014/main" id="{561DD510-10B1-C5C1-4409-C781308758D5}"/>
              </a:ext>
            </a:extLst>
          </p:cNvPr>
          <p:cNvPicPr>
            <a:picLocks noGrp="1" noChangeAspect="1" noChangeArrowheads="1"/>
          </p:cNvPicPr>
          <p:nvPr>
            <p:ph sz="half" idx="15"/>
          </p:nvPr>
        </p:nvPicPr>
        <p:blipFill>
          <a:blip r:embed="rId4">
            <a:extLst>
              <a:ext uri="{28A0092B-C50C-407E-A947-70E740481C1C}">
                <a14:useLocalDpi xmlns:a14="http://schemas.microsoft.com/office/drawing/2010/main" val="0"/>
              </a:ext>
            </a:extLst>
          </a:blip>
          <a:srcRect/>
          <a:stretch>
            <a:fillRect/>
          </a:stretch>
        </p:blipFill>
        <p:spPr bwMode="auto">
          <a:xfrm>
            <a:off x="7320003" y="1608893"/>
            <a:ext cx="3464341" cy="32682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ew york">
            <a:extLst>
              <a:ext uri="{FF2B5EF4-FFF2-40B4-BE49-F238E27FC236}">
                <a16:creationId xmlns:a16="http://schemas.microsoft.com/office/drawing/2014/main" id="{255F63EA-F686-DC52-F981-F326D4AFEB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4115" y="3772640"/>
            <a:ext cx="35528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91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765974" y="457199"/>
            <a:ext cx="6583680" cy="1531357"/>
          </a:xfrm>
        </p:spPr>
        <p:txBody>
          <a:bodyPr/>
          <a:lstStyle/>
          <a:p>
            <a:r>
              <a:rPr lang="en-US" dirty="0">
                <a:latin typeface="Bahnschrift" panose="020B0502040204020203" pitchFamily="34" charset="0"/>
              </a:rPr>
              <a:t>Group 4 Project 1</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765974" y="2250808"/>
            <a:ext cx="6583680" cy="3207344"/>
          </a:xfrm>
        </p:spPr>
        <p:txBody>
          <a:bodyPr/>
          <a:lstStyle/>
          <a:p>
            <a:r>
              <a:rPr lang="en-US" b="0" i="0" dirty="0">
                <a:solidFill>
                  <a:schemeClr val="tx1"/>
                </a:solidFill>
                <a:effectLst/>
                <a:highlight>
                  <a:srgbClr val="FFFFFF"/>
                </a:highlight>
                <a:latin typeface="Bahnschrift" panose="020B0502040204020203" pitchFamily="34" charset="0"/>
              </a:rPr>
              <a:t>For this project, we will explore the ‘Uber Pickups in New York City’ data for 2014 available from Kaggle</a:t>
            </a:r>
            <a:r>
              <a:rPr lang="en-US" dirty="0">
                <a:solidFill>
                  <a:schemeClr val="tx1"/>
                </a:solidFill>
                <a:highlight>
                  <a:srgbClr val="FFFFFF"/>
                </a:highlight>
                <a:latin typeface="Bahnschrift" panose="020B0502040204020203" pitchFamily="34" charset="0"/>
              </a:rPr>
              <a:t> </a:t>
            </a:r>
            <a:r>
              <a:rPr lang="en-US" b="0" i="0" dirty="0">
                <a:solidFill>
                  <a:schemeClr val="tx1"/>
                </a:solidFill>
                <a:effectLst/>
                <a:highlight>
                  <a:srgbClr val="FFFFFF"/>
                </a:highlight>
                <a:latin typeface="Bahnschrift" panose="020B0502040204020203" pitchFamily="34" charset="0"/>
              </a:rPr>
              <a:t>and investigate what effect weather conditions had on ride demand (Uber usage).</a:t>
            </a:r>
            <a:endParaRPr lang="en-US" dirty="0">
              <a:solidFill>
                <a:schemeClr val="tx1"/>
              </a:solidFill>
              <a:latin typeface="Bahnschrift" panose="020B0502040204020203" pitchFamily="34" charset="0"/>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89" y="544756"/>
            <a:ext cx="6392421" cy="3831221"/>
          </a:xfrm>
        </p:spPr>
        <p:txBody>
          <a:bodyPr anchor="ctr">
            <a:normAutofit/>
          </a:bodyPr>
          <a:lstStyle/>
          <a:p>
            <a:r>
              <a:rPr lang="en-US" sz="4000" dirty="0">
                <a:latin typeface="Bahnschrift" panose="020B0502040204020203" pitchFamily="34" charset="0"/>
              </a:rPr>
              <a:t>Overview of the process</a:t>
            </a: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F32601-82DC-F168-1246-246A828849F5}"/>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
        <p:nvSpPr>
          <p:cNvPr id="10" name="TextBox 9">
            <a:extLst>
              <a:ext uri="{FF2B5EF4-FFF2-40B4-BE49-F238E27FC236}">
                <a16:creationId xmlns:a16="http://schemas.microsoft.com/office/drawing/2014/main" id="{DCF09085-94B8-E382-BD46-8194BD2D655E}"/>
              </a:ext>
            </a:extLst>
          </p:cNvPr>
          <p:cNvSpPr txBox="1"/>
          <p:nvPr/>
        </p:nvSpPr>
        <p:spPr>
          <a:xfrm>
            <a:off x="4588726" y="5360797"/>
            <a:ext cx="2062975" cy="646331"/>
          </a:xfrm>
          <a:prstGeom prst="rect">
            <a:avLst/>
          </a:prstGeom>
          <a:noFill/>
        </p:spPr>
        <p:txBody>
          <a:bodyPr wrap="square" rtlCol="0">
            <a:spAutoFit/>
          </a:bodyPr>
          <a:lstStyle/>
          <a:p>
            <a:r>
              <a:rPr lang="en-AU" sz="1800" b="0" dirty="0">
                <a:effectLst/>
                <a:highlight>
                  <a:srgbClr val="FFFFFF"/>
                </a:highlight>
                <a:latin typeface="Roboto" panose="02000000000000000000" pitchFamily="2" charset="0"/>
              </a:rPr>
              <a:t> </a:t>
            </a:r>
            <a:endParaRPr lang="en-AU" dirty="0">
              <a:effectLst/>
              <a:highlight>
                <a:srgbClr val="FFFFFF"/>
              </a:highlight>
            </a:endParaRPr>
          </a:p>
          <a:p>
            <a:r>
              <a:rPr lang="en-US" dirty="0"/>
              <a:t> </a:t>
            </a:r>
          </a:p>
        </p:txBody>
      </p:sp>
      <p:grpSp>
        <p:nvGrpSpPr>
          <p:cNvPr id="23" name="Group 22">
            <a:extLst>
              <a:ext uri="{FF2B5EF4-FFF2-40B4-BE49-F238E27FC236}">
                <a16:creationId xmlns:a16="http://schemas.microsoft.com/office/drawing/2014/main" id="{78F43D6D-77BA-A3B1-32DC-DBCBA3F75D46}"/>
              </a:ext>
            </a:extLst>
          </p:cNvPr>
          <p:cNvGrpSpPr/>
          <p:nvPr/>
        </p:nvGrpSpPr>
        <p:grpSpPr>
          <a:xfrm>
            <a:off x="948729" y="1147438"/>
            <a:ext cx="4551763" cy="5023412"/>
            <a:chOff x="696950" y="1608507"/>
            <a:chExt cx="4551763" cy="5023412"/>
          </a:xfrm>
        </p:grpSpPr>
        <p:grpSp>
          <p:nvGrpSpPr>
            <p:cNvPr id="21" name="Group 20">
              <a:extLst>
                <a:ext uri="{FF2B5EF4-FFF2-40B4-BE49-F238E27FC236}">
                  <a16:creationId xmlns:a16="http://schemas.microsoft.com/office/drawing/2014/main" id="{DE94D296-2DC1-EC6F-61B7-9829E960B83A}"/>
                </a:ext>
              </a:extLst>
            </p:cNvPr>
            <p:cNvGrpSpPr/>
            <p:nvPr/>
          </p:nvGrpSpPr>
          <p:grpSpPr>
            <a:xfrm>
              <a:off x="696950" y="1608507"/>
              <a:ext cx="4551763" cy="4996417"/>
              <a:chOff x="696950" y="1608507"/>
              <a:chExt cx="4551763" cy="4996417"/>
            </a:xfrm>
          </p:grpSpPr>
          <p:sp>
            <p:nvSpPr>
              <p:cNvPr id="12" name="Rectangle 11">
                <a:extLst>
                  <a:ext uri="{FF2B5EF4-FFF2-40B4-BE49-F238E27FC236}">
                    <a16:creationId xmlns:a16="http://schemas.microsoft.com/office/drawing/2014/main" id="{A09917DA-2B5A-E491-ACA1-0B4CB6D701D4}"/>
                  </a:ext>
                </a:extLst>
              </p:cNvPr>
              <p:cNvSpPr/>
              <p:nvPr/>
            </p:nvSpPr>
            <p:spPr>
              <a:xfrm>
                <a:off x="696950" y="5891245"/>
                <a:ext cx="4315523" cy="713679"/>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effectLst/>
                  <a:highlight>
                    <a:srgbClr val="FFFFFF"/>
                  </a:highlight>
                </a:endParaRPr>
              </a:p>
            </p:txBody>
          </p:sp>
          <p:sp>
            <p:nvSpPr>
              <p:cNvPr id="6" name="Rectangle 5">
                <a:extLst>
                  <a:ext uri="{FF2B5EF4-FFF2-40B4-BE49-F238E27FC236}">
                    <a16:creationId xmlns:a16="http://schemas.microsoft.com/office/drawing/2014/main" id="{98915BB5-88C0-333C-1ABB-8848C398495F}"/>
                  </a:ext>
                </a:extLst>
              </p:cNvPr>
              <p:cNvSpPr/>
              <p:nvPr/>
            </p:nvSpPr>
            <p:spPr>
              <a:xfrm>
                <a:off x="711819" y="2727844"/>
                <a:ext cx="4315521" cy="735981"/>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523328-1F41-9390-453E-0F364347BB1F}"/>
                  </a:ext>
                </a:extLst>
              </p:cNvPr>
              <p:cNvSpPr/>
              <p:nvPr/>
            </p:nvSpPr>
            <p:spPr>
              <a:xfrm>
                <a:off x="711820" y="3704207"/>
                <a:ext cx="4300653" cy="713679"/>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effectLst/>
                  <a:highlight>
                    <a:srgbClr val="FFFFFF"/>
                  </a:highlight>
                </a:endParaRPr>
              </a:p>
            </p:txBody>
          </p:sp>
          <p:sp>
            <p:nvSpPr>
              <p:cNvPr id="8" name="TextBox 7">
                <a:extLst>
                  <a:ext uri="{FF2B5EF4-FFF2-40B4-BE49-F238E27FC236}">
                    <a16:creationId xmlns:a16="http://schemas.microsoft.com/office/drawing/2014/main" id="{F211620D-375F-9E52-7843-E1BA24617669}"/>
                  </a:ext>
                </a:extLst>
              </p:cNvPr>
              <p:cNvSpPr txBox="1"/>
              <p:nvPr/>
            </p:nvSpPr>
            <p:spPr>
              <a:xfrm>
                <a:off x="1225187" y="3876380"/>
                <a:ext cx="2442115" cy="369332"/>
              </a:xfrm>
              <a:prstGeom prst="rect">
                <a:avLst/>
              </a:prstGeom>
              <a:noFill/>
            </p:spPr>
            <p:txBody>
              <a:bodyPr wrap="square" rtlCol="0">
                <a:spAutoFit/>
              </a:bodyPr>
              <a:lstStyle/>
              <a:p>
                <a:r>
                  <a:rPr lang="en-US" b="1" dirty="0">
                    <a:latin typeface="Bahnschrift" panose="020B0502040204020203" pitchFamily="34" charset="0"/>
                  </a:rPr>
                  <a:t>Assemble &amp; Cleaning </a:t>
                </a:r>
              </a:p>
            </p:txBody>
          </p:sp>
          <p:sp>
            <p:nvSpPr>
              <p:cNvPr id="9" name="Rectangle 8">
                <a:extLst>
                  <a:ext uri="{FF2B5EF4-FFF2-40B4-BE49-F238E27FC236}">
                    <a16:creationId xmlns:a16="http://schemas.microsoft.com/office/drawing/2014/main" id="{EC7E44F1-DFE6-A0F4-C9A9-BA866E606770}"/>
                  </a:ext>
                </a:extLst>
              </p:cNvPr>
              <p:cNvSpPr/>
              <p:nvPr/>
            </p:nvSpPr>
            <p:spPr>
              <a:xfrm>
                <a:off x="704387" y="4792380"/>
                <a:ext cx="4315522" cy="713679"/>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AU" dirty="0">
                  <a:effectLst/>
                  <a:highlight>
                    <a:srgbClr val="FFFFFF"/>
                  </a:highlight>
                </a:endParaRPr>
              </a:p>
            </p:txBody>
          </p:sp>
          <p:sp>
            <p:nvSpPr>
              <p:cNvPr id="13" name="TextBox 12">
                <a:extLst>
                  <a:ext uri="{FF2B5EF4-FFF2-40B4-BE49-F238E27FC236}">
                    <a16:creationId xmlns:a16="http://schemas.microsoft.com/office/drawing/2014/main" id="{A4837B6B-1343-65F1-2C12-986409F77287}"/>
                  </a:ext>
                </a:extLst>
              </p:cNvPr>
              <p:cNvSpPr txBox="1"/>
              <p:nvPr/>
            </p:nvSpPr>
            <p:spPr>
              <a:xfrm>
                <a:off x="1134533" y="5009532"/>
                <a:ext cx="4114180" cy="369332"/>
              </a:xfrm>
              <a:prstGeom prst="rect">
                <a:avLst/>
              </a:prstGeom>
              <a:noFill/>
            </p:spPr>
            <p:txBody>
              <a:bodyPr wrap="square" rtlCol="0">
                <a:spAutoFit/>
              </a:bodyPr>
              <a:lstStyle/>
              <a:p>
                <a:r>
                  <a:rPr lang="en-US" b="1" dirty="0">
                    <a:latin typeface="Bahnschrift" panose="020B0502040204020203" pitchFamily="34" charset="0"/>
                  </a:rPr>
                  <a:t> Analyze &amp; acknowledge limitations  </a:t>
                </a:r>
              </a:p>
            </p:txBody>
          </p:sp>
          <p:sp>
            <p:nvSpPr>
              <p:cNvPr id="14" name="TextBox 13">
                <a:extLst>
                  <a:ext uri="{FF2B5EF4-FFF2-40B4-BE49-F238E27FC236}">
                    <a16:creationId xmlns:a16="http://schemas.microsoft.com/office/drawing/2014/main" id="{E600D2A6-7157-56C5-BE9A-C2723A3D9762}"/>
                  </a:ext>
                </a:extLst>
              </p:cNvPr>
              <p:cNvSpPr txBox="1"/>
              <p:nvPr/>
            </p:nvSpPr>
            <p:spPr>
              <a:xfrm>
                <a:off x="1225187" y="6063418"/>
                <a:ext cx="2252546" cy="369332"/>
              </a:xfrm>
              <a:prstGeom prst="rect">
                <a:avLst/>
              </a:prstGeom>
              <a:noFill/>
            </p:spPr>
            <p:txBody>
              <a:bodyPr wrap="square" rtlCol="0">
                <a:spAutoFit/>
              </a:bodyPr>
              <a:lstStyle/>
              <a:p>
                <a:r>
                  <a:rPr lang="en-US" b="1" dirty="0">
                    <a:latin typeface="Bahnschrift" panose="020B0502040204020203" pitchFamily="34" charset="0"/>
                  </a:rPr>
                  <a:t> Conclusion</a:t>
                </a:r>
              </a:p>
            </p:txBody>
          </p:sp>
          <p:sp>
            <p:nvSpPr>
              <p:cNvPr id="2" name="TextBox 1">
                <a:extLst>
                  <a:ext uri="{FF2B5EF4-FFF2-40B4-BE49-F238E27FC236}">
                    <a16:creationId xmlns:a16="http://schemas.microsoft.com/office/drawing/2014/main" id="{654C7EC2-191E-42C9-45C5-869F4903759A}"/>
                  </a:ext>
                </a:extLst>
              </p:cNvPr>
              <p:cNvSpPr txBox="1"/>
              <p:nvPr/>
            </p:nvSpPr>
            <p:spPr>
              <a:xfrm>
                <a:off x="1186280" y="2930681"/>
                <a:ext cx="2142892" cy="646331"/>
              </a:xfrm>
              <a:prstGeom prst="rect">
                <a:avLst/>
              </a:prstGeom>
              <a:noFill/>
            </p:spPr>
            <p:txBody>
              <a:bodyPr wrap="square" rtlCol="0">
                <a:spAutoFit/>
              </a:bodyPr>
              <a:lstStyle/>
              <a:p>
                <a:r>
                  <a:rPr lang="en-US" b="1" dirty="0">
                    <a:latin typeface="Bahnschrift" panose="020B0502040204020203" pitchFamily="34" charset="0"/>
                  </a:rPr>
                  <a:t>Retrieving  Data </a:t>
                </a:r>
              </a:p>
              <a:p>
                <a:endParaRPr lang="en-US" b="1" dirty="0">
                  <a:latin typeface="Bahnschrift" panose="020B0502040204020203" pitchFamily="34" charset="0"/>
                </a:endParaRPr>
              </a:p>
            </p:txBody>
          </p:sp>
          <p:grpSp>
            <p:nvGrpSpPr>
              <p:cNvPr id="19" name="Group 18">
                <a:extLst>
                  <a:ext uri="{FF2B5EF4-FFF2-40B4-BE49-F238E27FC236}">
                    <a16:creationId xmlns:a16="http://schemas.microsoft.com/office/drawing/2014/main" id="{C9A06768-5C6F-62BC-6329-79BFCEB8FF94}"/>
                  </a:ext>
                </a:extLst>
              </p:cNvPr>
              <p:cNvGrpSpPr/>
              <p:nvPr/>
            </p:nvGrpSpPr>
            <p:grpSpPr>
              <a:xfrm>
                <a:off x="704387" y="1608507"/>
                <a:ext cx="4322953" cy="819545"/>
                <a:chOff x="704387" y="1608507"/>
                <a:chExt cx="4322953" cy="819545"/>
              </a:xfrm>
            </p:grpSpPr>
            <p:sp>
              <p:nvSpPr>
                <p:cNvPr id="5" name="Rectangle 4">
                  <a:extLst>
                    <a:ext uri="{FF2B5EF4-FFF2-40B4-BE49-F238E27FC236}">
                      <a16:creationId xmlns:a16="http://schemas.microsoft.com/office/drawing/2014/main" id="{9A0E944E-D629-E980-FA83-E6C8EF2706AE}"/>
                    </a:ext>
                  </a:extLst>
                </p:cNvPr>
                <p:cNvSpPr/>
                <p:nvPr/>
              </p:nvSpPr>
              <p:spPr>
                <a:xfrm>
                  <a:off x="704387" y="1608507"/>
                  <a:ext cx="4322953" cy="819545"/>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latin typeface="Bahnschrift" panose="020B0502040204020203" pitchFamily="34" charset="0"/>
                    </a:rPr>
                    <a:t>        Identifying  Data Source </a:t>
                  </a:r>
                </a:p>
              </p:txBody>
            </p:sp>
            <p:sp>
              <p:nvSpPr>
                <p:cNvPr id="17" name="Rectangle 16">
                  <a:extLst>
                    <a:ext uri="{FF2B5EF4-FFF2-40B4-BE49-F238E27FC236}">
                      <a16:creationId xmlns:a16="http://schemas.microsoft.com/office/drawing/2014/main" id="{68C3F7B7-9C50-A4D3-BB6D-9FA899F0D43A}"/>
                    </a:ext>
                  </a:extLst>
                </p:cNvPr>
                <p:cNvSpPr/>
                <p:nvPr/>
              </p:nvSpPr>
              <p:spPr>
                <a:xfrm>
                  <a:off x="711819" y="1635235"/>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8B0600DC-17A8-8C35-1D01-70EF5A47F920}"/>
                </a:ext>
              </a:extLst>
            </p:cNvPr>
            <p:cNvSpPr/>
            <p:nvPr/>
          </p:nvSpPr>
          <p:spPr>
            <a:xfrm>
              <a:off x="714658" y="2718678"/>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FB5BE57-8D30-5D5A-572B-F8119A8D3C92}"/>
                </a:ext>
              </a:extLst>
            </p:cNvPr>
            <p:cNvSpPr/>
            <p:nvPr/>
          </p:nvSpPr>
          <p:spPr>
            <a:xfrm>
              <a:off x="711819" y="3659144"/>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C05FE4E-B749-7A09-C7B3-C32A60742F32}"/>
                </a:ext>
              </a:extLst>
            </p:cNvPr>
            <p:cNvSpPr/>
            <p:nvPr/>
          </p:nvSpPr>
          <p:spPr>
            <a:xfrm>
              <a:off x="715464" y="4801308"/>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529C670-5213-CB28-CB25-6F048C036636}"/>
                </a:ext>
              </a:extLst>
            </p:cNvPr>
            <p:cNvSpPr/>
            <p:nvPr/>
          </p:nvSpPr>
          <p:spPr>
            <a:xfrm>
              <a:off x="711819" y="5864249"/>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BACD3F40-7A15-B38F-2E6E-C8BAF1A59ADD}"/>
              </a:ext>
            </a:extLst>
          </p:cNvPr>
          <p:cNvGrpSpPr/>
          <p:nvPr/>
        </p:nvGrpSpPr>
        <p:grpSpPr>
          <a:xfrm>
            <a:off x="6830744" y="1156677"/>
            <a:ext cx="4360753" cy="2782652"/>
            <a:chOff x="6084888" y="1635235"/>
            <a:chExt cx="4360753" cy="2782652"/>
          </a:xfrm>
        </p:grpSpPr>
        <p:sp>
          <p:nvSpPr>
            <p:cNvPr id="3" name="Rectangle 2">
              <a:extLst>
                <a:ext uri="{FF2B5EF4-FFF2-40B4-BE49-F238E27FC236}">
                  <a16:creationId xmlns:a16="http://schemas.microsoft.com/office/drawing/2014/main" id="{72E0CF23-F15C-0418-9299-947ADE19CDE9}"/>
                </a:ext>
              </a:extLst>
            </p:cNvPr>
            <p:cNvSpPr/>
            <p:nvPr/>
          </p:nvSpPr>
          <p:spPr>
            <a:xfrm>
              <a:off x="6096000" y="1635235"/>
              <a:ext cx="4315524" cy="819545"/>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Bahnschrift" panose="020B0502040204020203" pitchFamily="34" charset="0"/>
              </a:endParaRPr>
            </a:p>
          </p:txBody>
        </p:sp>
        <p:sp>
          <p:nvSpPr>
            <p:cNvPr id="11" name="Rectangle 10">
              <a:extLst>
                <a:ext uri="{FF2B5EF4-FFF2-40B4-BE49-F238E27FC236}">
                  <a16:creationId xmlns:a16="http://schemas.microsoft.com/office/drawing/2014/main" id="{FCC2F662-C234-30F2-2AB8-7DA993382C2F}"/>
                </a:ext>
              </a:extLst>
            </p:cNvPr>
            <p:cNvSpPr/>
            <p:nvPr/>
          </p:nvSpPr>
          <p:spPr>
            <a:xfrm>
              <a:off x="6084888" y="2775376"/>
              <a:ext cx="4315524" cy="707834"/>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U" i="0" dirty="0">
                  <a:solidFill>
                    <a:schemeClr val="tx1"/>
                  </a:solidFill>
                  <a:effectLst/>
                  <a:latin typeface="Bahnschrift" panose="020B0502040204020203" pitchFamily="34" charset="0"/>
                </a:rPr>
                <a:t>      New York City’ data  - </a:t>
              </a:r>
              <a:r>
                <a:rPr lang="en-AU" dirty="0">
                  <a:solidFill>
                    <a:schemeClr val="tx1"/>
                  </a:solidFill>
                  <a:latin typeface="Bahnschrift" panose="020B0502040204020203" pitchFamily="34" charset="0"/>
                </a:rPr>
                <a:t>Apr- Sep 2014</a:t>
              </a:r>
              <a:r>
                <a:rPr lang="en-AU" i="0" dirty="0">
                  <a:solidFill>
                    <a:schemeClr val="tx1"/>
                  </a:solidFill>
                  <a:effectLst/>
                  <a:latin typeface="Bahnschrift" panose="020B0502040204020203" pitchFamily="34" charset="0"/>
                </a:rPr>
                <a:t> </a:t>
              </a:r>
              <a:br>
                <a:rPr lang="en-AU" dirty="0">
                  <a:latin typeface="Bahnschrift" panose="020B0502040204020203" pitchFamily="34" charset="0"/>
                </a:rPr>
              </a:br>
              <a:r>
                <a:rPr lang="en-AU" dirty="0">
                  <a:latin typeface="Bahnschrift" panose="020B0502040204020203" pitchFamily="34" charset="0"/>
                </a:rPr>
                <a:t>      </a:t>
              </a:r>
              <a:r>
                <a:rPr lang="en-AU" dirty="0">
                  <a:solidFill>
                    <a:schemeClr val="tx1"/>
                  </a:solidFill>
                  <a:latin typeface="Bahnschrift" panose="020B0502040204020203" pitchFamily="34" charset="0"/>
                </a:rPr>
                <a:t>NOAA weather data – Apr- Sep 2014 </a:t>
              </a:r>
              <a:endParaRPr lang="en-US" dirty="0">
                <a:solidFill>
                  <a:schemeClr val="tx1"/>
                </a:solidFill>
                <a:latin typeface="Bahnschrift" panose="020B0502040204020203" pitchFamily="34" charset="0"/>
              </a:endParaRPr>
            </a:p>
          </p:txBody>
        </p:sp>
        <p:sp>
          <p:nvSpPr>
            <p:cNvPr id="15" name="Rectangle 14">
              <a:extLst>
                <a:ext uri="{FF2B5EF4-FFF2-40B4-BE49-F238E27FC236}">
                  <a16:creationId xmlns:a16="http://schemas.microsoft.com/office/drawing/2014/main" id="{1B48B100-3128-7D7E-1C02-C09DB1400B1A}"/>
                </a:ext>
              </a:extLst>
            </p:cNvPr>
            <p:cNvSpPr/>
            <p:nvPr/>
          </p:nvSpPr>
          <p:spPr>
            <a:xfrm>
              <a:off x="6088820" y="3710053"/>
              <a:ext cx="4315524" cy="707834"/>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FCC107F6-0690-4832-6D51-D9C4D2FFE371}"/>
                </a:ext>
              </a:extLst>
            </p:cNvPr>
            <p:cNvGrpSpPr/>
            <p:nvPr/>
          </p:nvGrpSpPr>
          <p:grpSpPr>
            <a:xfrm>
              <a:off x="7127824" y="1635235"/>
              <a:ext cx="2477137" cy="927848"/>
              <a:chOff x="4865821" y="530462"/>
              <a:chExt cx="2477137" cy="927848"/>
            </a:xfrm>
          </p:grpSpPr>
          <p:pic>
            <p:nvPicPr>
              <p:cNvPr id="18" name="Graphic 17" descr="Car with solid fill">
                <a:extLst>
                  <a:ext uri="{FF2B5EF4-FFF2-40B4-BE49-F238E27FC236}">
                    <a16:creationId xmlns:a16="http://schemas.microsoft.com/office/drawing/2014/main" id="{260F6E17-B98F-2983-26D6-56486E7DBF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65821" y="543910"/>
                <a:ext cx="914400" cy="914400"/>
              </a:xfrm>
              <a:prstGeom prst="rect">
                <a:avLst/>
              </a:prstGeom>
            </p:spPr>
          </p:pic>
          <p:pic>
            <p:nvPicPr>
              <p:cNvPr id="20" name="Graphic 19" descr="Partial sun with solid fill">
                <a:extLst>
                  <a:ext uri="{FF2B5EF4-FFF2-40B4-BE49-F238E27FC236}">
                    <a16:creationId xmlns:a16="http://schemas.microsoft.com/office/drawing/2014/main" id="{2AFED51D-B761-27EE-0551-357D422507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75369" y="530462"/>
                <a:ext cx="1067589" cy="733531"/>
              </a:xfrm>
              <a:prstGeom prst="rect">
                <a:avLst/>
              </a:prstGeom>
            </p:spPr>
          </p:pic>
        </p:grpSp>
        <p:sp>
          <p:nvSpPr>
            <p:cNvPr id="26" name="TextBox 25">
              <a:extLst>
                <a:ext uri="{FF2B5EF4-FFF2-40B4-BE49-F238E27FC236}">
                  <a16:creationId xmlns:a16="http://schemas.microsoft.com/office/drawing/2014/main" id="{6E8FD7B4-7B38-8617-4EAA-D85EF8894648}"/>
                </a:ext>
              </a:extLst>
            </p:cNvPr>
            <p:cNvSpPr txBox="1"/>
            <p:nvPr/>
          </p:nvSpPr>
          <p:spPr>
            <a:xfrm>
              <a:off x="6494483" y="3884412"/>
              <a:ext cx="3951158" cy="369332"/>
            </a:xfrm>
            <a:prstGeom prst="rect">
              <a:avLst/>
            </a:prstGeom>
            <a:noFill/>
          </p:spPr>
          <p:txBody>
            <a:bodyPr wrap="square" rtlCol="0">
              <a:spAutoFit/>
            </a:bodyPr>
            <a:lstStyle/>
            <a:p>
              <a:r>
                <a:rPr lang="en-AU" dirty="0">
                  <a:solidFill>
                    <a:srgbClr val="4EC9B0"/>
                  </a:solidFill>
                  <a:highlight>
                    <a:srgbClr val="1F1F1F"/>
                  </a:highlight>
                  <a:latin typeface="Menlo" panose="020B0609030804020204" pitchFamily="49" charset="0"/>
                </a:rPr>
                <a:t>P</a:t>
              </a:r>
              <a:r>
                <a:rPr lang="en-AU" b="0" dirty="0">
                  <a:solidFill>
                    <a:srgbClr val="4EC9B0"/>
                  </a:solidFill>
                  <a:effectLst/>
                  <a:highlight>
                    <a:srgbClr val="1F1F1F"/>
                  </a:highlight>
                  <a:latin typeface="Menlo" panose="020B0609030804020204" pitchFamily="49" charset="0"/>
                </a:rPr>
                <a:t>andas</a:t>
              </a:r>
              <a:r>
                <a:rPr lang="en-US" dirty="0">
                  <a:latin typeface="Bahnschrift" panose="020B0502040204020203" pitchFamily="34" charset="0"/>
                </a:rPr>
                <a:t> : pd. </a:t>
              </a:r>
              <a:r>
                <a:rPr lang="en-US" dirty="0" err="1">
                  <a:latin typeface="Bahnschrift" panose="020B0502040204020203" pitchFamily="34" charset="0"/>
                </a:rPr>
                <a:t>concat</a:t>
              </a:r>
              <a:r>
                <a:rPr lang="en-US" dirty="0">
                  <a:latin typeface="Bahnschrift" panose="020B0502040204020203" pitchFamily="34" charset="0"/>
                </a:rPr>
                <a:t>,  </a:t>
              </a:r>
              <a:r>
                <a:rPr lang="en-US" dirty="0" err="1">
                  <a:latin typeface="Bahnschrift" panose="020B0502040204020203" pitchFamily="34" charset="0"/>
                </a:rPr>
                <a:t>len</a:t>
              </a:r>
              <a:r>
                <a:rPr lang="en-US" dirty="0">
                  <a:latin typeface="Bahnschrift" panose="020B0502040204020203" pitchFamily="34" charset="0"/>
                </a:rPr>
                <a:t>(), .Drop …  </a:t>
              </a:r>
            </a:p>
          </p:txBody>
        </p:sp>
        <p:sp>
          <p:nvSpPr>
            <p:cNvPr id="31" name="Rectangle 30">
              <a:extLst>
                <a:ext uri="{FF2B5EF4-FFF2-40B4-BE49-F238E27FC236}">
                  <a16:creationId xmlns:a16="http://schemas.microsoft.com/office/drawing/2014/main" id="{5AC34E87-52AD-F475-E483-0386F2844C08}"/>
                </a:ext>
              </a:extLst>
            </p:cNvPr>
            <p:cNvSpPr/>
            <p:nvPr/>
          </p:nvSpPr>
          <p:spPr>
            <a:xfrm>
              <a:off x="6118477" y="1663499"/>
              <a:ext cx="422714" cy="767670"/>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3E48201-D5D7-E2B7-8807-6209E57EA0EF}"/>
                </a:ext>
              </a:extLst>
            </p:cNvPr>
            <p:cNvSpPr/>
            <p:nvPr/>
          </p:nvSpPr>
          <p:spPr>
            <a:xfrm>
              <a:off x="6084888" y="2806045"/>
              <a:ext cx="409595" cy="677165"/>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4F21CD3-A430-B71A-FBA7-E808D8F5906C}"/>
                </a:ext>
              </a:extLst>
            </p:cNvPr>
            <p:cNvSpPr/>
            <p:nvPr/>
          </p:nvSpPr>
          <p:spPr>
            <a:xfrm>
              <a:off x="6118477" y="3704207"/>
              <a:ext cx="376006" cy="707834"/>
            </a:xfrm>
            <a:prstGeom prst="rect">
              <a:avLst/>
            </a:prstGeom>
            <a:solidFill>
              <a:schemeClr val="tx2">
                <a:lumMod val="40000"/>
                <a:lumOff val="60000"/>
              </a:schemeClr>
            </a:solidFill>
            <a:ln>
              <a:solidFill>
                <a:srgbClr val="AAC4E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2E781A24-BA8C-803D-EB95-C478B7C5D69F}"/>
              </a:ext>
            </a:extLst>
          </p:cNvPr>
          <p:cNvGrpSpPr/>
          <p:nvPr/>
        </p:nvGrpSpPr>
        <p:grpSpPr>
          <a:xfrm>
            <a:off x="5732244" y="1329052"/>
            <a:ext cx="578699" cy="2407833"/>
            <a:chOff x="5272617" y="1948069"/>
            <a:chExt cx="578699" cy="2407833"/>
          </a:xfrm>
        </p:grpSpPr>
        <p:sp>
          <p:nvSpPr>
            <p:cNvPr id="36" name="Striped Right Arrow 35">
              <a:extLst>
                <a:ext uri="{FF2B5EF4-FFF2-40B4-BE49-F238E27FC236}">
                  <a16:creationId xmlns:a16="http://schemas.microsoft.com/office/drawing/2014/main" id="{BA6DB3A0-3CAF-A31A-8312-C02A30909811}"/>
                </a:ext>
              </a:extLst>
            </p:cNvPr>
            <p:cNvSpPr/>
            <p:nvPr/>
          </p:nvSpPr>
          <p:spPr>
            <a:xfrm>
              <a:off x="5272617" y="3906552"/>
              <a:ext cx="552480" cy="44935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DC7B43C0-FC91-DCE9-C74B-6F77E2B780E5}"/>
                </a:ext>
              </a:extLst>
            </p:cNvPr>
            <p:cNvGrpSpPr/>
            <p:nvPr/>
          </p:nvGrpSpPr>
          <p:grpSpPr>
            <a:xfrm>
              <a:off x="5298836" y="1948069"/>
              <a:ext cx="552480" cy="1469767"/>
              <a:chOff x="5248713" y="1978702"/>
              <a:chExt cx="552480" cy="1469767"/>
            </a:xfrm>
          </p:grpSpPr>
          <p:sp>
            <p:nvSpPr>
              <p:cNvPr id="37" name="Striped Right Arrow 33">
                <a:extLst>
                  <a:ext uri="{FF2B5EF4-FFF2-40B4-BE49-F238E27FC236}">
                    <a16:creationId xmlns:a16="http://schemas.microsoft.com/office/drawing/2014/main" id="{680A79A9-1BBC-6DEA-A53A-CC0A468F57C4}"/>
                  </a:ext>
                </a:extLst>
              </p:cNvPr>
              <p:cNvSpPr/>
              <p:nvPr/>
            </p:nvSpPr>
            <p:spPr>
              <a:xfrm>
                <a:off x="5248713" y="1978702"/>
                <a:ext cx="552480" cy="44935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Striped Right Arrow 34">
                <a:extLst>
                  <a:ext uri="{FF2B5EF4-FFF2-40B4-BE49-F238E27FC236}">
                    <a16:creationId xmlns:a16="http://schemas.microsoft.com/office/drawing/2014/main" id="{38FF2992-22CE-8B5A-57E7-051E71696FC3}"/>
                  </a:ext>
                </a:extLst>
              </p:cNvPr>
              <p:cNvSpPr/>
              <p:nvPr/>
            </p:nvSpPr>
            <p:spPr>
              <a:xfrm>
                <a:off x="5248713" y="2999119"/>
                <a:ext cx="552480" cy="449350"/>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223042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BA62-CD6E-2917-1408-5C930A4CD7CE}"/>
              </a:ext>
            </a:extLst>
          </p:cNvPr>
          <p:cNvSpPr>
            <a:spLocks noGrp="1"/>
          </p:cNvSpPr>
          <p:nvPr>
            <p:ph type="title"/>
          </p:nvPr>
        </p:nvSpPr>
        <p:spPr/>
        <p:txBody>
          <a:bodyPr/>
          <a:lstStyle/>
          <a:p>
            <a:r>
              <a:rPr lang="en-US" b="0" i="0" dirty="0">
                <a:solidFill>
                  <a:srgbClr val="1D1C1D"/>
                </a:solidFill>
                <a:effectLst/>
                <a:highlight>
                  <a:srgbClr val="F8F8F8"/>
                </a:highlight>
                <a:latin typeface="Slack-Lato"/>
              </a:rPr>
              <a:t>Remove later</a:t>
            </a:r>
            <a:br>
              <a:rPr lang="en-US" b="0" i="0" dirty="0">
                <a:solidFill>
                  <a:srgbClr val="1D1C1D"/>
                </a:solidFill>
                <a:effectLst/>
                <a:highlight>
                  <a:srgbClr val="F8F8F8"/>
                </a:highlight>
                <a:latin typeface="Slack-Lato"/>
              </a:rPr>
            </a:br>
            <a:r>
              <a:rPr lang="en-US" b="0" i="0" dirty="0">
                <a:solidFill>
                  <a:srgbClr val="1D1C1D"/>
                </a:solidFill>
                <a:effectLst/>
                <a:highlight>
                  <a:srgbClr val="F8F8F8"/>
                </a:highlight>
                <a:latin typeface="Slack-Lato"/>
              </a:rPr>
              <a:t>Data sources:</a:t>
            </a:r>
            <a:endParaRPr lang="en-AU" dirty="0"/>
          </a:p>
        </p:txBody>
      </p:sp>
      <p:sp>
        <p:nvSpPr>
          <p:cNvPr id="3" name="Content Placeholder 2">
            <a:extLst>
              <a:ext uri="{FF2B5EF4-FFF2-40B4-BE49-F238E27FC236}">
                <a16:creationId xmlns:a16="http://schemas.microsoft.com/office/drawing/2014/main" id="{318B6BA2-F2E8-25FD-6527-9AE4A26BB80C}"/>
              </a:ext>
            </a:extLst>
          </p:cNvPr>
          <p:cNvSpPr>
            <a:spLocks noGrp="1"/>
          </p:cNvSpPr>
          <p:nvPr>
            <p:ph idx="1"/>
          </p:nvPr>
        </p:nvSpPr>
        <p:spPr>
          <a:xfrm>
            <a:off x="914399" y="2834640"/>
            <a:ext cx="7359445" cy="3207344"/>
          </a:xfrm>
        </p:spPr>
        <p:txBody>
          <a:bodyPr/>
          <a:lstStyle/>
          <a:p>
            <a:pPr algn="l">
              <a:buFont typeface="Arial" panose="020B0604020202020204" pitchFamily="34" charset="0"/>
              <a:buChar char="•"/>
            </a:pPr>
            <a:r>
              <a:rPr lang="en-US" b="0" i="0" dirty="0">
                <a:solidFill>
                  <a:srgbClr val="1D1C1D"/>
                </a:solidFill>
                <a:effectLst/>
                <a:highlight>
                  <a:srgbClr val="F8F8F8"/>
                </a:highlight>
                <a:latin typeface="Slack-Lato"/>
              </a:rPr>
              <a:t>Describe the source of your data and why you chose it for your project.</a:t>
            </a:r>
          </a:p>
          <a:p>
            <a:pPr algn="l">
              <a:buFont typeface="Arial" panose="020B0604020202020204" pitchFamily="34" charset="0"/>
              <a:buChar char="•"/>
            </a:pPr>
            <a:r>
              <a:rPr lang="en-US" b="0" i="0" dirty="0">
                <a:solidFill>
                  <a:srgbClr val="1D1C1D"/>
                </a:solidFill>
                <a:effectLst/>
                <a:highlight>
                  <a:srgbClr val="F8F8F8"/>
                </a:highlight>
                <a:latin typeface="Slack-Lato"/>
              </a:rPr>
              <a:t>Describe the collection, exploration, and cleanup process.</a:t>
            </a:r>
          </a:p>
          <a:p>
            <a:endParaRPr lang="en-AU" dirty="0"/>
          </a:p>
        </p:txBody>
      </p:sp>
      <p:sp>
        <p:nvSpPr>
          <p:cNvPr id="4" name="Slide Number Placeholder 3">
            <a:extLst>
              <a:ext uri="{FF2B5EF4-FFF2-40B4-BE49-F238E27FC236}">
                <a16:creationId xmlns:a16="http://schemas.microsoft.com/office/drawing/2014/main" id="{9043D7D4-8B02-8C75-539F-C89B047180C7}"/>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221535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sz="4000" dirty="0">
                <a:latin typeface="Bahnschrift" panose="020B0502040204020203" pitchFamily="34" charset="0"/>
              </a:rPr>
              <a:t>Approach</a:t>
            </a:r>
            <a:r>
              <a:rPr lang="en-US" dirty="0"/>
              <a:t> </a:t>
            </a:r>
          </a:p>
        </p:txBody>
      </p:sp>
    </p:spTree>
    <p:extLst>
      <p:ext uri="{BB962C8B-B14F-4D97-AF65-F5344CB8AC3E}">
        <p14:creationId xmlns:p14="http://schemas.microsoft.com/office/powerpoint/2010/main" val="27521842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F9BD-45A4-76E2-0463-36772359BFCC}"/>
              </a:ext>
            </a:extLst>
          </p:cNvPr>
          <p:cNvSpPr>
            <a:spLocks noGrp="1"/>
          </p:cNvSpPr>
          <p:nvPr>
            <p:ph type="title"/>
          </p:nvPr>
        </p:nvSpPr>
        <p:spPr>
          <a:xfrm>
            <a:off x="1269239" y="693967"/>
            <a:ext cx="9879437" cy="980844"/>
          </a:xfrm>
        </p:spPr>
        <p:txBody>
          <a:bodyPr/>
          <a:lstStyle/>
          <a:p>
            <a:r>
              <a:rPr lang="en-US" altLang="zh-CN" dirty="0">
                <a:latin typeface="Bahnschrift" panose="020B0502040204020203" pitchFamily="34" charset="0"/>
              </a:rPr>
              <a:t>Exploratory Data analysis</a:t>
            </a:r>
            <a:endParaRPr lang="zh-CN" altLang="en-US" dirty="0"/>
          </a:p>
        </p:txBody>
      </p:sp>
      <p:sp>
        <p:nvSpPr>
          <p:cNvPr id="3" name="Text Placeholder 2">
            <a:extLst>
              <a:ext uri="{FF2B5EF4-FFF2-40B4-BE49-F238E27FC236}">
                <a16:creationId xmlns:a16="http://schemas.microsoft.com/office/drawing/2014/main" id="{E017E98B-AA52-7F26-0FE2-1077B946DE42}"/>
              </a:ext>
            </a:extLst>
          </p:cNvPr>
          <p:cNvSpPr>
            <a:spLocks noGrp="1"/>
          </p:cNvSpPr>
          <p:nvPr>
            <p:ph type="body" sz="quarter" idx="13"/>
          </p:nvPr>
        </p:nvSpPr>
        <p:spPr>
          <a:xfrm>
            <a:off x="1269239" y="2332038"/>
            <a:ext cx="3589816" cy="3704266"/>
          </a:xfrm>
        </p:spPr>
        <p:txBody>
          <a:bodyPr/>
          <a:lstStyle/>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In this graph, the data is grouped into three temperature ranges.</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This data suggests that the usage of Uber increases during the summer.</a:t>
            </a:r>
          </a:p>
          <a:p>
            <a:pPr marL="285750" indent="-285750">
              <a:buFont typeface="Arial" panose="020B0604020202020204" pitchFamily="34" charset="0"/>
              <a:buChar char="•"/>
            </a:pPr>
            <a:r>
              <a:rPr lang="en-US" altLang="zh-CN" dirty="0">
                <a:solidFill>
                  <a:schemeClr val="tx1"/>
                </a:solidFill>
                <a:latin typeface="Bahnschrift" panose="020B0502040204020203" pitchFamily="34" charset="0"/>
              </a:rPr>
              <a:t>However, further analysis reveals additional insights into the impact of temperature on the number of rides taken in New York. </a:t>
            </a:r>
            <a:endParaRPr lang="zh-CN" altLang="en-US" dirty="0">
              <a:solidFill>
                <a:schemeClr val="tx1"/>
              </a:solidFill>
              <a:latin typeface="Bahnschrift" panose="020B0502040204020203" pitchFamily="34" charset="0"/>
            </a:endParaRPr>
          </a:p>
        </p:txBody>
      </p:sp>
      <p:sp>
        <p:nvSpPr>
          <p:cNvPr id="5" name="Slide Number Placeholder 4">
            <a:extLst>
              <a:ext uri="{FF2B5EF4-FFF2-40B4-BE49-F238E27FC236}">
                <a16:creationId xmlns:a16="http://schemas.microsoft.com/office/drawing/2014/main" id="{F3645210-9E31-D9C3-977D-EDE4861AD447}"/>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1026" name="Picture 2">
            <a:extLst>
              <a:ext uri="{FF2B5EF4-FFF2-40B4-BE49-F238E27FC236}">
                <a16:creationId xmlns:a16="http://schemas.microsoft.com/office/drawing/2014/main" id="{650CDB47-E264-C453-5FD8-5C97AE6F01CA}"/>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5372437" y="2332038"/>
            <a:ext cx="5776239" cy="37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64890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{C9D1D8AE-6125-4067-B67B-F9D659581E61}tf78438558_win32</Template>
  <TotalTime>5924</TotalTime>
  <Words>559</Words>
  <Application>Microsoft Office PowerPoint</Application>
  <PresentationFormat>Widescreen</PresentationFormat>
  <Paragraphs>71</Paragraphs>
  <Slides>21</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Helvetica Neue</vt:lpstr>
      <vt:lpstr>Menlo</vt:lpstr>
      <vt:lpstr>Slack-Lato</vt:lpstr>
      <vt:lpstr>Arial</vt:lpstr>
      <vt:lpstr>Arial Black</vt:lpstr>
      <vt:lpstr>Bahnschrift</vt:lpstr>
      <vt:lpstr>Calibri</vt:lpstr>
      <vt:lpstr>Roboto</vt:lpstr>
      <vt:lpstr>Sabon Next LT</vt:lpstr>
      <vt:lpstr>Custom</vt:lpstr>
      <vt:lpstr>Uber rides and weather</vt:lpstr>
      <vt:lpstr>overview</vt:lpstr>
      <vt:lpstr>PowerPoint Presentation</vt:lpstr>
      <vt:lpstr>Group 4 Project 1</vt:lpstr>
      <vt:lpstr>Overview of the process</vt:lpstr>
      <vt:lpstr>PowerPoint Presentation</vt:lpstr>
      <vt:lpstr>Remove later Data sources:</vt:lpstr>
      <vt:lpstr>Approach </vt:lpstr>
      <vt:lpstr>Exploratory Data analysis</vt:lpstr>
      <vt:lpstr>Exploratory Data analysis</vt:lpstr>
      <vt:lpstr>Exploratory Data analysis</vt:lpstr>
      <vt:lpstr>Remove laer approach that your group took to achieve the project goals:</vt:lpstr>
      <vt:lpstr>results</vt:lpstr>
      <vt:lpstr>PowerPoint Presentation</vt:lpstr>
      <vt:lpstr>PowerPoint Presentation</vt:lpstr>
      <vt:lpstr>PowerPoint Presentation</vt:lpstr>
      <vt:lpstr>PowerPoint Presentation</vt:lpstr>
      <vt:lpstr>Summary </vt:lpstr>
      <vt:lpstr>PowerPoint Presentation</vt:lpstr>
      <vt:lpstr>Next steps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Isa Huseni</dc:creator>
  <cp:lastModifiedBy>brad m</cp:lastModifiedBy>
  <cp:revision>32</cp:revision>
  <dcterms:created xsi:type="dcterms:W3CDTF">2024-07-04T11:47:46Z</dcterms:created>
  <dcterms:modified xsi:type="dcterms:W3CDTF">2024-07-09T10:25:23Z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