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2" r:id="rId3"/>
    <p:sldId id="259" r:id="rId4"/>
    <p:sldId id="256" r:id="rId5"/>
    <p:sldId id="258" r:id="rId6"/>
    <p:sldId id="260"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AE5B9"/>
    <a:srgbClr val="FF0266"/>
    <a:srgbClr val="E5E5E5"/>
    <a:srgbClr val="80CBC4"/>
    <a:srgbClr val="4DB6AC"/>
    <a:srgbClr val="26A69A"/>
    <a:srgbClr val="00897B"/>
    <a:srgbClr val="FFE8A5"/>
    <a:srgbClr val="67B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FFE8A5"/>
            </a:solidFill>
            <a:ln>
              <a:solidFill>
                <a:schemeClr val="bg1"/>
              </a:solidFill>
            </a:ln>
          </c:spPr>
          <c:dPt>
            <c:idx val="0"/>
            <c:bubble3D val="0"/>
            <c:spPr>
              <a:solidFill>
                <a:srgbClr val="67BFFE"/>
              </a:solidFill>
              <a:ln w="19050">
                <a:solidFill>
                  <a:schemeClr val="bg1"/>
                </a:solidFill>
              </a:ln>
              <a:effectLst/>
            </c:spPr>
            <c:extLst>
              <c:ext xmlns:c16="http://schemas.microsoft.com/office/drawing/2014/chart" uri="{C3380CC4-5D6E-409C-BE32-E72D297353CC}">
                <c16:uniqueId val="{00000001-93A9-4C3D-A2F5-72CCB9280467}"/>
              </c:ext>
            </c:extLst>
          </c:dPt>
          <c:dPt>
            <c:idx val="1"/>
            <c:bubble3D val="0"/>
            <c:spPr>
              <a:solidFill>
                <a:srgbClr val="FFE8A5"/>
              </a:solidFill>
              <a:ln w="19050">
                <a:solidFill>
                  <a:schemeClr val="bg1"/>
                </a:solidFill>
              </a:ln>
              <a:effectLst/>
            </c:spPr>
            <c:extLst>
              <c:ext xmlns:c16="http://schemas.microsoft.com/office/drawing/2014/chart" uri="{C3380CC4-5D6E-409C-BE32-E72D297353CC}">
                <c16:uniqueId val="{00000003-93A9-4C3D-A2F5-72CCB928046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1st Qtr</c:v>
                </c:pt>
                <c:pt idx="1">
                  <c:v>2nd Qtr</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4-93A9-4C3D-A2F5-72CCB928046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FFE8A5"/>
            </a:solidFill>
            <a:ln>
              <a:solidFill>
                <a:schemeClr val="bg1"/>
              </a:solidFill>
            </a:ln>
          </c:spPr>
          <c:dPt>
            <c:idx val="0"/>
            <c:bubble3D val="0"/>
            <c:spPr>
              <a:solidFill>
                <a:srgbClr val="67BFFE"/>
              </a:solidFill>
              <a:ln w="19050">
                <a:solidFill>
                  <a:schemeClr val="bg1"/>
                </a:solidFill>
              </a:ln>
              <a:effectLst/>
            </c:spPr>
            <c:extLst>
              <c:ext xmlns:c16="http://schemas.microsoft.com/office/drawing/2014/chart" uri="{C3380CC4-5D6E-409C-BE32-E72D297353CC}">
                <c16:uniqueId val="{00000001-F398-4FA6-927C-BBBCC6F8C478}"/>
              </c:ext>
            </c:extLst>
          </c:dPt>
          <c:dPt>
            <c:idx val="1"/>
            <c:bubble3D val="0"/>
            <c:spPr>
              <a:solidFill>
                <a:srgbClr val="FFE8A5"/>
              </a:solidFill>
              <a:ln w="19050">
                <a:solidFill>
                  <a:schemeClr val="bg1"/>
                </a:solidFill>
              </a:ln>
              <a:effectLst/>
            </c:spPr>
            <c:extLst>
              <c:ext xmlns:c16="http://schemas.microsoft.com/office/drawing/2014/chart" uri="{C3380CC4-5D6E-409C-BE32-E72D297353CC}">
                <c16:uniqueId val="{00000003-CEC7-430B-B66F-A971D95C90C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1st Qtr</c:v>
                </c:pt>
                <c:pt idx="1">
                  <c:v>2nd Qtr</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0-F398-4FA6-927C-BBBCC6F8C4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F5C61-BC4B-4FA7-84F4-7E830EABFB57}"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EFBDF-DADE-40D3-8E35-C2D8152107F8}" type="slidenum">
              <a:rPr lang="en-US" smtClean="0"/>
              <a:t>‹#›</a:t>
            </a:fld>
            <a:endParaRPr lang="en-US"/>
          </a:p>
        </p:txBody>
      </p:sp>
    </p:spTree>
    <p:extLst>
      <p:ext uri="{BB962C8B-B14F-4D97-AF65-F5344CB8AC3E}">
        <p14:creationId xmlns:p14="http://schemas.microsoft.com/office/powerpoint/2010/main" val="59676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9EFBDF-DADE-40D3-8E35-C2D8152107F8}" type="slidenum">
              <a:rPr lang="en-US" smtClean="0"/>
              <a:t>2</a:t>
            </a:fld>
            <a:endParaRPr lang="en-US"/>
          </a:p>
        </p:txBody>
      </p:sp>
    </p:spTree>
    <p:extLst>
      <p:ext uri="{BB962C8B-B14F-4D97-AF65-F5344CB8AC3E}">
        <p14:creationId xmlns:p14="http://schemas.microsoft.com/office/powerpoint/2010/main" val="409183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a01f8ff5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a01f8ff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92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a01f8ff5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a01f8ff5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3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F90FA4-C37E-49D1-AF70-327619FAEED1}"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99773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90FA4-C37E-49D1-AF70-327619FAEED1}"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14583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90FA4-C37E-49D1-AF70-327619FAEED1}"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48900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90FA4-C37E-49D1-AF70-327619FAEED1}"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7334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F90FA4-C37E-49D1-AF70-327619FAEED1}"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269571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90FA4-C37E-49D1-AF70-327619FAEED1}"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39186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90FA4-C37E-49D1-AF70-327619FAEED1}"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40193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90FA4-C37E-49D1-AF70-327619FAEED1}"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46124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90FA4-C37E-49D1-AF70-327619FAEED1}"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72983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90FA4-C37E-49D1-AF70-327619FAEED1}"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8397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90FA4-C37E-49D1-AF70-327619FAEED1}"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77F62-1E9C-44C7-9EE7-4145B93FF82E}" type="slidenum">
              <a:rPr lang="en-US" smtClean="0"/>
              <a:t>‹#›</a:t>
            </a:fld>
            <a:endParaRPr lang="en-US"/>
          </a:p>
        </p:txBody>
      </p:sp>
    </p:spTree>
    <p:extLst>
      <p:ext uri="{BB962C8B-B14F-4D97-AF65-F5344CB8AC3E}">
        <p14:creationId xmlns:p14="http://schemas.microsoft.com/office/powerpoint/2010/main" val="123217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90FA4-C37E-49D1-AF70-327619FAEED1}" type="datetimeFigureOut">
              <a:rPr lang="en-US" smtClean="0"/>
              <a:t>11/12/2023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77F62-1E9C-44C7-9EE7-4145B93FF82E}" type="slidenum">
              <a:rPr lang="en-US" smtClean="0"/>
              <a:t>‹#›</a:t>
            </a:fld>
            <a:endParaRPr lang="en-US"/>
          </a:p>
        </p:txBody>
      </p:sp>
    </p:spTree>
    <p:extLst>
      <p:ext uri="{BB962C8B-B14F-4D97-AF65-F5344CB8AC3E}">
        <p14:creationId xmlns:p14="http://schemas.microsoft.com/office/powerpoint/2010/main" val="230098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AE5B9"/>
          </a:solidFill>
          <a:ln>
            <a:solidFill>
              <a:srgbClr val="FAE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 y="0"/>
            <a:ext cx="6858000" cy="6858000"/>
          </a:xfrm>
          <a:prstGeom prst="rect">
            <a:avLst/>
          </a:prstGeom>
        </p:spPr>
      </p:pic>
      <p:sp>
        <p:nvSpPr>
          <p:cNvPr id="6" name="Rectangle 5"/>
          <p:cNvSpPr/>
          <p:nvPr/>
        </p:nvSpPr>
        <p:spPr>
          <a:xfrm>
            <a:off x="567034" y="5414992"/>
            <a:ext cx="552573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72165" y="5514567"/>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8" name="Block Arc 7"/>
          <p:cNvSpPr/>
          <p:nvPr/>
        </p:nvSpPr>
        <p:spPr>
          <a:xfrm rot="10800000">
            <a:off x="2709759" y="3539612"/>
            <a:ext cx="1141959" cy="1032387"/>
          </a:xfrm>
          <a:prstGeom prst="blockArc">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6948833" y="86195"/>
            <a:ext cx="5160975" cy="6740307"/>
          </a:xfrm>
          <a:prstGeom prst="rect">
            <a:avLst/>
          </a:prstGeom>
        </p:spPr>
        <p:txBody>
          <a:bodyPr wrap="square">
            <a:spAutoFit/>
          </a:bodyPr>
          <a:lstStyle/>
          <a:p>
            <a:pPr lvl="0"/>
            <a:r>
              <a:rPr lang="en-US" sz="2400" dirty="0">
                <a:latin typeface="Arial" panose="020B0604020202020204" pitchFamily="34" charset="0"/>
                <a:cs typeface="Arial" panose="020B0604020202020204" pitchFamily="34" charset="0"/>
              </a:rPr>
              <a:t>Transforming Your Career Journey</a:t>
            </a:r>
            <a:r>
              <a:rPr lang="en-US" sz="2400" dirty="0" smtClean="0">
                <a:latin typeface="Arial" panose="020B0604020202020204" pitchFamily="34" charset="0"/>
                <a:cs typeface="Arial" panose="020B0604020202020204" pitchFamily="34" charset="0"/>
              </a:rPr>
              <a:t>!</a:t>
            </a:r>
          </a:p>
          <a:p>
            <a:pPr lvl="0"/>
            <a:endParaRPr lang="en-US" sz="2400" b="1" dirty="0">
              <a:latin typeface="Arial" panose="020B0604020202020204" pitchFamily="34" charset="0"/>
              <a:cs typeface="Arial" panose="020B0604020202020204" pitchFamily="34" charset="0"/>
            </a:endParaRPr>
          </a:p>
          <a:p>
            <a:pPr lvl="0"/>
            <a:r>
              <a:rPr lang="en-US" sz="2400" b="1" dirty="0" smtClean="0">
                <a:solidFill>
                  <a:srgbClr val="FF6600"/>
                </a:solidFill>
                <a:latin typeface="Arial" panose="020B0604020202020204" pitchFamily="34" charset="0"/>
                <a:cs typeface="Arial" panose="020B0604020202020204" pitchFamily="34" charset="0"/>
              </a:rPr>
              <a:t>Objective</a:t>
            </a:r>
            <a:r>
              <a:rPr lang="en-US" sz="2800" b="1" dirty="0" smtClean="0">
                <a:solidFill>
                  <a:srgbClr val="FF6600"/>
                </a:solidFill>
                <a:latin typeface="Arial" panose="020B0604020202020204" pitchFamily="34" charset="0"/>
                <a:cs typeface="Arial" panose="020B0604020202020204" pitchFamily="34" charset="0"/>
              </a:rPr>
              <a:t>:</a:t>
            </a:r>
            <a:endParaRPr lang="en-US" sz="2400" dirty="0">
              <a:solidFill>
                <a:schemeClr val="dk1"/>
              </a:solidFill>
              <a:latin typeface="Arial" panose="020B0604020202020204" pitchFamily="34" charset="0"/>
              <a:cs typeface="Arial" panose="020B0604020202020204" pitchFamily="34" charset="0"/>
            </a:endParaRPr>
          </a:p>
          <a:p>
            <a:pPr lvl="0"/>
            <a:r>
              <a:rPr lang="en-US" dirty="0">
                <a:latin typeface="Arial" panose="020B0604020202020204" pitchFamily="34" charset="0"/>
                <a:ea typeface="Lato"/>
                <a:cs typeface="Arial" panose="020B0604020202020204" pitchFamily="34" charset="0"/>
                <a:sym typeface="Lato"/>
              </a:rPr>
              <a:t>Empower individuals in achieving their career goals by providing a personalized and efficient platform for planning and tracking skill development</a:t>
            </a:r>
            <a:r>
              <a:rPr lang="en-US" dirty="0" smtClean="0">
                <a:latin typeface="Arial" panose="020B0604020202020204" pitchFamily="34" charset="0"/>
                <a:ea typeface="Lato"/>
                <a:cs typeface="Arial" panose="020B0604020202020204" pitchFamily="34" charset="0"/>
                <a:sym typeface="Lato"/>
              </a:rPr>
              <a:t>.</a:t>
            </a:r>
          </a:p>
          <a:p>
            <a:pPr lvl="0"/>
            <a:endParaRPr lang="en-US" sz="2000" b="1" dirty="0">
              <a:latin typeface="Arial" panose="020B0604020202020204" pitchFamily="34" charset="0"/>
              <a:cs typeface="Arial" panose="020B0604020202020204" pitchFamily="34" charset="0"/>
              <a:sym typeface="Lato"/>
            </a:endParaRPr>
          </a:p>
          <a:p>
            <a:pPr lvl="0"/>
            <a:r>
              <a:rPr lang="en-US" sz="2400" b="1" dirty="0" smtClean="0">
                <a:solidFill>
                  <a:srgbClr val="FF6600"/>
                </a:solidFill>
                <a:latin typeface="Arial" panose="020B0604020202020204" pitchFamily="34" charset="0"/>
                <a:cs typeface="Arial" panose="020B0604020202020204" pitchFamily="34" charset="0"/>
              </a:rPr>
              <a:t>Approach</a:t>
            </a:r>
            <a:endParaRPr lang="en-US" sz="2000" dirty="0">
              <a:solidFill>
                <a:schemeClr val="dk1"/>
              </a:solidFill>
              <a:latin typeface="Arial" panose="020B0604020202020204" pitchFamily="34" charset="0"/>
              <a:cs typeface="Arial" panose="020B0604020202020204" pitchFamily="34" charset="0"/>
            </a:endParaRPr>
          </a:p>
          <a:p>
            <a:pPr lvl="0"/>
            <a:r>
              <a:rPr lang="en-US" dirty="0">
                <a:latin typeface="Arial" panose="020B0604020202020204" pitchFamily="34" charset="0"/>
                <a:ea typeface="Lato"/>
                <a:cs typeface="Arial" panose="020B0604020202020204" pitchFamily="34" charset="0"/>
                <a:sym typeface="Lato"/>
              </a:rPr>
              <a:t>Utilize AI-driven technology to create tailored skill roadmaps, daily action plans, and seamless task tracking within the </a:t>
            </a:r>
            <a:r>
              <a:rPr lang="en-US" dirty="0" err="1">
                <a:latin typeface="Arial" panose="020B0604020202020204" pitchFamily="34" charset="0"/>
                <a:ea typeface="Lato"/>
                <a:cs typeface="Arial" panose="020B0604020202020204" pitchFamily="34" charset="0"/>
                <a:sym typeface="Lato"/>
              </a:rPr>
              <a:t>UpSkillMe</a:t>
            </a:r>
            <a:r>
              <a:rPr lang="en-US" dirty="0">
                <a:latin typeface="Arial" panose="020B0604020202020204" pitchFamily="34" charset="0"/>
                <a:ea typeface="Lato"/>
                <a:cs typeface="Arial" panose="020B0604020202020204" pitchFamily="34" charset="0"/>
                <a:sym typeface="Lato"/>
              </a:rPr>
              <a:t> platform</a:t>
            </a:r>
            <a:r>
              <a:rPr lang="en-US" dirty="0" smtClean="0">
                <a:latin typeface="Arial" panose="020B0604020202020204" pitchFamily="34" charset="0"/>
                <a:ea typeface="Lato"/>
                <a:cs typeface="Arial" panose="020B0604020202020204" pitchFamily="34" charset="0"/>
                <a:sym typeface="Lato"/>
              </a:rPr>
              <a:t>.</a:t>
            </a:r>
          </a:p>
          <a:p>
            <a:pPr lvl="0"/>
            <a:endParaRPr lang="en-US" sz="2000" dirty="0" smtClean="0">
              <a:latin typeface="Arial" panose="020B0604020202020204" pitchFamily="34" charset="0"/>
              <a:ea typeface="Lato"/>
              <a:cs typeface="Arial" panose="020B0604020202020204" pitchFamily="34" charset="0"/>
              <a:sym typeface="Lato"/>
            </a:endParaRPr>
          </a:p>
          <a:p>
            <a:pPr lvl="0"/>
            <a:r>
              <a:rPr lang="en-US" sz="2400" b="1" dirty="0">
                <a:solidFill>
                  <a:srgbClr val="FF6600"/>
                </a:solidFill>
                <a:latin typeface="Arial" panose="020B0604020202020204" pitchFamily="34" charset="0"/>
                <a:cs typeface="Arial" panose="020B0604020202020204" pitchFamily="34" charset="0"/>
              </a:rPr>
              <a:t>Why </a:t>
            </a:r>
            <a:r>
              <a:rPr lang="en-US" sz="2400" b="1" dirty="0" err="1">
                <a:solidFill>
                  <a:srgbClr val="FF6600"/>
                </a:solidFill>
                <a:latin typeface="Arial" panose="020B0604020202020204" pitchFamily="34" charset="0"/>
                <a:cs typeface="Arial" panose="020B0604020202020204" pitchFamily="34" charset="0"/>
              </a:rPr>
              <a:t>UpSkillMe</a:t>
            </a:r>
            <a:r>
              <a:rPr lang="en-US" sz="2400" b="1" dirty="0" smtClean="0">
                <a:solidFill>
                  <a:srgbClr val="FF6600"/>
                </a:solidFill>
                <a:latin typeface="Arial" panose="020B0604020202020204" pitchFamily="34" charset="0"/>
                <a:cs typeface="Arial" panose="020B0604020202020204" pitchFamily="34" charset="0"/>
              </a:rPr>
              <a:t>?</a:t>
            </a:r>
            <a:endParaRPr lang="en-US" sz="2000" dirty="0">
              <a:solidFill>
                <a:schemeClr val="dk1"/>
              </a:solidFill>
              <a:latin typeface="Arial" panose="020B0604020202020204" pitchFamily="34" charset="0"/>
              <a:cs typeface="Arial" panose="020B0604020202020204" pitchFamily="34" charset="0"/>
            </a:endParaRPr>
          </a:p>
          <a:p>
            <a:pPr lvl="0"/>
            <a:r>
              <a:rPr lang="en-US" dirty="0">
                <a:latin typeface="Arial" panose="020B0604020202020204" pitchFamily="34" charset="0"/>
                <a:ea typeface="Lato"/>
                <a:cs typeface="Arial" panose="020B0604020202020204" pitchFamily="34" charset="0"/>
                <a:sym typeface="Lato"/>
              </a:rPr>
              <a:t>In a rapidly evolving job market, continuous skill development is essential for career growth.</a:t>
            </a:r>
          </a:p>
          <a:p>
            <a:pPr lvl="0"/>
            <a:endParaRPr lang="en-US" sz="2000" dirty="0">
              <a:latin typeface="Arial" panose="020B0604020202020204" pitchFamily="34" charset="0"/>
              <a:ea typeface="Lato"/>
              <a:cs typeface="Arial" panose="020B0604020202020204" pitchFamily="34" charset="0"/>
              <a:sym typeface="Lato"/>
            </a:endParaRPr>
          </a:p>
          <a:p>
            <a:pPr lvl="0"/>
            <a:r>
              <a:rPr lang="en-US" sz="2400" b="1" dirty="0">
                <a:solidFill>
                  <a:srgbClr val="FF6600"/>
                </a:solidFill>
                <a:latin typeface="Arial" panose="020B0604020202020204" pitchFamily="34" charset="0"/>
                <a:cs typeface="Arial" panose="020B0604020202020204" pitchFamily="34" charset="0"/>
              </a:rPr>
              <a:t>Why is it Important</a:t>
            </a:r>
            <a:r>
              <a:rPr lang="en-US" sz="2400" b="1" dirty="0" smtClean="0">
                <a:solidFill>
                  <a:srgbClr val="FF6600"/>
                </a:solidFill>
                <a:latin typeface="Arial" panose="020B0604020202020204" pitchFamily="34" charset="0"/>
                <a:cs typeface="Arial" panose="020B0604020202020204" pitchFamily="34" charset="0"/>
              </a:rPr>
              <a:t>?</a:t>
            </a:r>
            <a:endParaRPr lang="en-US" sz="2000" dirty="0">
              <a:solidFill>
                <a:schemeClr val="dk1"/>
              </a:solidFill>
              <a:latin typeface="Arial" panose="020B0604020202020204" pitchFamily="34" charset="0"/>
              <a:cs typeface="Arial" panose="020B0604020202020204" pitchFamily="34" charset="0"/>
            </a:endParaRPr>
          </a:p>
          <a:p>
            <a:pPr lvl="0"/>
            <a:r>
              <a:rPr lang="en-US" dirty="0" err="1">
                <a:latin typeface="Arial" panose="020B0604020202020204" pitchFamily="34" charset="0"/>
                <a:ea typeface="Lato"/>
                <a:cs typeface="Arial" panose="020B0604020202020204" pitchFamily="34" charset="0"/>
                <a:sym typeface="Lato"/>
              </a:rPr>
              <a:t>UpSkillMe</a:t>
            </a:r>
            <a:r>
              <a:rPr lang="en-US" dirty="0">
                <a:latin typeface="Arial" panose="020B0604020202020204" pitchFamily="34" charset="0"/>
                <a:ea typeface="Lato"/>
                <a:cs typeface="Arial" panose="020B0604020202020204" pitchFamily="34" charset="0"/>
                <a:sym typeface="Lato"/>
              </a:rPr>
              <a:t> streamlines the learning process, making it accessible, personalized, and motivating.</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0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98643" y="986320"/>
            <a:ext cx="10941977" cy="5661060"/>
          </a:xfrm>
          <a:prstGeom prst="roundRect">
            <a:avLst>
              <a:gd name="adj" fmla="val 8137"/>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5815250" y="1874590"/>
            <a:ext cx="5638799" cy="965019"/>
            <a:chOff x="5106256" y="1623317"/>
            <a:chExt cx="5638799" cy="965019"/>
          </a:xfrm>
        </p:grpSpPr>
        <p:sp>
          <p:nvSpPr>
            <p:cNvPr id="10" name="TextBox 9"/>
            <p:cNvSpPr txBox="1"/>
            <p:nvPr/>
          </p:nvSpPr>
          <p:spPr>
            <a:xfrm>
              <a:off x="5147353" y="1623317"/>
              <a:ext cx="2342508" cy="461665"/>
            </a:xfrm>
            <a:prstGeom prst="rect">
              <a:avLst/>
            </a:prstGeom>
            <a:noFill/>
          </p:spPr>
          <p:txBody>
            <a:bodyPr wrap="square" rtlCol="0">
              <a:spAutoFit/>
            </a:bodyPr>
            <a:lstStyle/>
            <a:p>
              <a:r>
                <a:rPr lang="en-US" sz="2400" dirty="0" smtClean="0"/>
                <a:t>Upload your CV</a:t>
              </a:r>
              <a:endParaRPr lang="en-US" sz="2400" dirty="0"/>
            </a:p>
          </p:txBody>
        </p:sp>
        <p:sp>
          <p:nvSpPr>
            <p:cNvPr id="11" name="Rounded Rectangle 10"/>
            <p:cNvSpPr/>
            <p:nvPr/>
          </p:nvSpPr>
          <p:spPr>
            <a:xfrm>
              <a:off x="5106256" y="2126751"/>
              <a:ext cx="3791164" cy="461585"/>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85000"/>
                    <a:lumOff val="15000"/>
                  </a:schemeClr>
                </a:solidFill>
              </a:endParaRPr>
            </a:p>
          </p:txBody>
        </p:sp>
        <p:sp>
          <p:nvSpPr>
            <p:cNvPr id="14" name="Rounded Rectangle 13"/>
            <p:cNvSpPr/>
            <p:nvPr/>
          </p:nvSpPr>
          <p:spPr>
            <a:xfrm>
              <a:off x="9472772" y="2126750"/>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Upload</a:t>
              </a:r>
              <a:endParaRPr lang="en-US" sz="2000" b="1" dirty="0">
                <a:solidFill>
                  <a:schemeClr val="bg1"/>
                </a:solidFill>
              </a:endParaRPr>
            </a:p>
          </p:txBody>
        </p:sp>
      </p:grpSp>
      <p:grpSp>
        <p:nvGrpSpPr>
          <p:cNvPr id="18" name="Group 17"/>
          <p:cNvGrpSpPr/>
          <p:nvPr/>
        </p:nvGrpSpPr>
        <p:grpSpPr>
          <a:xfrm>
            <a:off x="5815250" y="3224525"/>
            <a:ext cx="5637941" cy="2969798"/>
            <a:chOff x="5106256" y="2844439"/>
            <a:chExt cx="5637941" cy="2969798"/>
          </a:xfrm>
        </p:grpSpPr>
        <p:sp>
          <p:nvSpPr>
            <p:cNvPr id="12" name="TextBox 11"/>
            <p:cNvSpPr txBox="1"/>
            <p:nvPr/>
          </p:nvSpPr>
          <p:spPr>
            <a:xfrm>
              <a:off x="5147353" y="2844439"/>
              <a:ext cx="2342508" cy="461665"/>
            </a:xfrm>
            <a:prstGeom prst="rect">
              <a:avLst/>
            </a:prstGeom>
            <a:noFill/>
          </p:spPr>
          <p:txBody>
            <a:bodyPr wrap="square" rtlCol="0">
              <a:spAutoFit/>
            </a:bodyPr>
            <a:lstStyle/>
            <a:p>
              <a:r>
                <a:rPr lang="en-US" sz="2400" dirty="0" smtClean="0"/>
                <a:t>My dream job is:</a:t>
              </a:r>
              <a:endParaRPr lang="en-US" sz="2400" dirty="0"/>
            </a:p>
          </p:txBody>
        </p:sp>
        <p:sp>
          <p:nvSpPr>
            <p:cNvPr id="13" name="Rounded Rectangle 12"/>
            <p:cNvSpPr/>
            <p:nvPr/>
          </p:nvSpPr>
          <p:spPr>
            <a:xfrm>
              <a:off x="5106256" y="3347873"/>
              <a:ext cx="3791164" cy="2466364"/>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solidFill>
                  <a:schemeClr val="tx1">
                    <a:lumMod val="85000"/>
                    <a:lumOff val="15000"/>
                  </a:schemeClr>
                </a:solidFill>
              </a:endParaRPr>
            </a:p>
          </p:txBody>
        </p:sp>
        <p:sp>
          <p:nvSpPr>
            <p:cNvPr id="15" name="Rounded Rectangle 14"/>
            <p:cNvSpPr/>
            <p:nvPr/>
          </p:nvSpPr>
          <p:spPr>
            <a:xfrm>
              <a:off x="9471914" y="3347872"/>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Submit</a:t>
              </a:r>
              <a:endParaRPr lang="en-US" sz="2000" b="1" dirty="0">
                <a:solidFill>
                  <a:schemeClr val="bg1"/>
                </a:solidFill>
              </a:endParaRPr>
            </a:p>
          </p:txBody>
        </p:sp>
      </p:gr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9878859" y="226783"/>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Profile</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1024166" y="241121"/>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Setting</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8908212" y="207297"/>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Chat</a:t>
            </a:r>
            <a:endParaRPr lang="en-US" b="1" dirty="0">
              <a:solidFill>
                <a:schemeClr val="bg1"/>
              </a:solidFill>
              <a:latin typeface="Arial" panose="020B0604020202020204" pitchFamily="34" charset="0"/>
              <a:cs typeface="Arial" panose="020B0604020202020204" pitchFamily="34" charset="0"/>
            </a:endParaRPr>
          </a:p>
        </p:txBody>
      </p:sp>
      <p:grpSp>
        <p:nvGrpSpPr>
          <p:cNvPr id="3" name="Group 2"/>
          <p:cNvGrpSpPr/>
          <p:nvPr/>
        </p:nvGrpSpPr>
        <p:grpSpPr>
          <a:xfrm>
            <a:off x="996594" y="1722304"/>
            <a:ext cx="4299008" cy="4177052"/>
            <a:chOff x="1160980" y="1181530"/>
            <a:chExt cx="2897312" cy="2815120"/>
          </a:xfrm>
        </p:grpSpPr>
        <p:sp>
          <p:nvSpPr>
            <p:cNvPr id="8" name="Oval 7"/>
            <p:cNvSpPr/>
            <p:nvPr/>
          </p:nvSpPr>
          <p:spPr>
            <a:xfrm>
              <a:off x="1160980" y="1181530"/>
              <a:ext cx="2897312" cy="2815120"/>
            </a:xfrm>
            <a:prstGeom prst="ellipse">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783" y="1395007"/>
              <a:ext cx="2386655" cy="2386655"/>
            </a:xfrm>
            <a:prstGeom prst="ellipse">
              <a:avLst/>
            </a:prstGeom>
          </p:spPr>
        </p:pic>
      </p:grpSp>
      <p:sp>
        <p:nvSpPr>
          <p:cNvPr id="24" name="Rectangle 23"/>
          <p:cNvSpPr/>
          <p:nvPr/>
        </p:nvSpPr>
        <p:spPr>
          <a:xfrm>
            <a:off x="5815250" y="2424149"/>
            <a:ext cx="2224455" cy="369332"/>
          </a:xfrm>
          <a:prstGeom prst="rect">
            <a:avLst/>
          </a:prstGeom>
        </p:spPr>
        <p:txBody>
          <a:bodyPr wrap="none">
            <a:spAutoFit/>
          </a:bodyPr>
          <a:lstStyle/>
          <a:p>
            <a:r>
              <a:rPr lang="en-US" dirty="0">
                <a:solidFill>
                  <a:schemeClr val="tx1">
                    <a:lumMod val="85000"/>
                    <a:lumOff val="15000"/>
                  </a:schemeClr>
                </a:solidFill>
              </a:rPr>
              <a:t>Resume_2023_v2.pdf</a:t>
            </a:r>
            <a:endParaRPr lang="en-US" dirty="0">
              <a:solidFill>
                <a:schemeClr val="tx1">
                  <a:lumMod val="85000"/>
                  <a:lumOff val="15000"/>
                </a:schemeClr>
              </a:solidFill>
            </a:endParaRPr>
          </a:p>
        </p:txBody>
      </p:sp>
      <p:sp>
        <p:nvSpPr>
          <p:cNvPr id="26" name="Rectangle 25"/>
          <p:cNvSpPr/>
          <p:nvPr/>
        </p:nvSpPr>
        <p:spPr>
          <a:xfrm>
            <a:off x="5971498" y="4081873"/>
            <a:ext cx="3227216" cy="1754326"/>
          </a:xfrm>
          <a:prstGeom prst="rect">
            <a:avLst/>
          </a:prstGeom>
        </p:spPr>
        <p:txBody>
          <a:bodyPr wrap="square">
            <a:spAutoFit/>
          </a:bodyPr>
          <a:lstStyle/>
          <a:p>
            <a:pPr>
              <a:lnSpc>
                <a:spcPct val="150000"/>
              </a:lnSpc>
            </a:pPr>
            <a:r>
              <a:rPr lang="en-US" dirty="0">
                <a:solidFill>
                  <a:schemeClr val="tx1">
                    <a:lumMod val="85000"/>
                    <a:lumOff val="15000"/>
                  </a:schemeClr>
                </a:solidFill>
              </a:rPr>
              <a:t>Senior Machine Learning Research Scientist at Google Brain, specializing in cutting-edge deep learning models</a:t>
            </a:r>
            <a:endParaRPr lang="en-US" dirty="0">
              <a:solidFill>
                <a:schemeClr val="tx1">
                  <a:lumMod val="85000"/>
                  <a:lumOff val="15000"/>
                </a:schemeClr>
              </a:soli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530" y="2547777"/>
            <a:ext cx="383701" cy="383701"/>
          </a:xfrm>
          <a:prstGeom prst="rect">
            <a:avLst/>
          </a:prstGeom>
        </p:spPr>
      </p:pic>
      <p:grpSp>
        <p:nvGrpSpPr>
          <p:cNvPr id="33" name="Group 32"/>
          <p:cNvGrpSpPr/>
          <p:nvPr/>
        </p:nvGrpSpPr>
        <p:grpSpPr>
          <a:xfrm>
            <a:off x="1160980" y="1181530"/>
            <a:ext cx="9584075" cy="2815120"/>
            <a:chOff x="1160980" y="1181530"/>
            <a:chExt cx="9584075" cy="2815120"/>
          </a:xfrm>
        </p:grpSpPr>
        <p:sp>
          <p:nvSpPr>
            <p:cNvPr id="34" name="Oval 33"/>
            <p:cNvSpPr/>
            <p:nvPr/>
          </p:nvSpPr>
          <p:spPr>
            <a:xfrm>
              <a:off x="1160980" y="1181530"/>
              <a:ext cx="2897312" cy="2815120"/>
            </a:xfrm>
            <a:prstGeom prst="ellipse">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147353" y="1623317"/>
              <a:ext cx="2342508" cy="461665"/>
            </a:xfrm>
            <a:prstGeom prst="rect">
              <a:avLst/>
            </a:prstGeom>
            <a:noFill/>
          </p:spPr>
          <p:txBody>
            <a:bodyPr wrap="square" rtlCol="0">
              <a:spAutoFit/>
            </a:bodyPr>
            <a:lstStyle/>
            <a:p>
              <a:r>
                <a:rPr lang="en-US" sz="2400" dirty="0" smtClean="0"/>
                <a:t>Upload your CV</a:t>
              </a:r>
              <a:endParaRPr lang="en-US" sz="2400" dirty="0"/>
            </a:p>
          </p:txBody>
        </p:sp>
        <p:sp>
          <p:nvSpPr>
            <p:cNvPr id="36" name="Rounded Rectangle 35"/>
            <p:cNvSpPr/>
            <p:nvPr/>
          </p:nvSpPr>
          <p:spPr>
            <a:xfrm>
              <a:off x="5106256" y="2126751"/>
              <a:ext cx="3791164" cy="461585"/>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Resume_2023_v2.pdf</a:t>
              </a:r>
              <a:endParaRPr lang="en-US" dirty="0">
                <a:solidFill>
                  <a:schemeClr val="tx1">
                    <a:lumMod val="85000"/>
                    <a:lumOff val="15000"/>
                  </a:schemeClr>
                </a:solidFill>
              </a:endParaRPr>
            </a:p>
          </p:txBody>
        </p:sp>
        <p:sp>
          <p:nvSpPr>
            <p:cNvPr id="37" name="TextBox 36"/>
            <p:cNvSpPr txBox="1"/>
            <p:nvPr/>
          </p:nvSpPr>
          <p:spPr>
            <a:xfrm>
              <a:off x="5147353" y="2844439"/>
              <a:ext cx="2342508" cy="461665"/>
            </a:xfrm>
            <a:prstGeom prst="rect">
              <a:avLst/>
            </a:prstGeom>
            <a:noFill/>
          </p:spPr>
          <p:txBody>
            <a:bodyPr wrap="square" rtlCol="0">
              <a:spAutoFit/>
            </a:bodyPr>
            <a:lstStyle/>
            <a:p>
              <a:r>
                <a:rPr lang="en-US" sz="2400" dirty="0" smtClean="0"/>
                <a:t>My dream job is:</a:t>
              </a:r>
              <a:endParaRPr lang="en-US" sz="2400" dirty="0"/>
            </a:p>
          </p:txBody>
        </p:sp>
        <p:sp>
          <p:nvSpPr>
            <p:cNvPr id="38" name="Rounded Rectangle 37"/>
            <p:cNvSpPr/>
            <p:nvPr/>
          </p:nvSpPr>
          <p:spPr>
            <a:xfrm>
              <a:off x="5106256" y="3347873"/>
              <a:ext cx="3791164" cy="461585"/>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Senior </a:t>
              </a:r>
              <a:r>
                <a:rPr lang="en-US" dirty="0">
                  <a:solidFill>
                    <a:schemeClr val="tx1">
                      <a:lumMod val="85000"/>
                      <a:lumOff val="15000"/>
                    </a:schemeClr>
                  </a:solidFill>
                </a:rPr>
                <a:t>Machine Learning </a:t>
              </a:r>
              <a:endParaRPr lang="en-US" dirty="0"/>
            </a:p>
          </p:txBody>
        </p:sp>
        <p:sp>
          <p:nvSpPr>
            <p:cNvPr id="39" name="Rounded Rectangle 38"/>
            <p:cNvSpPr/>
            <p:nvPr/>
          </p:nvSpPr>
          <p:spPr>
            <a:xfrm>
              <a:off x="9472772" y="2126750"/>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Upload</a:t>
              </a:r>
              <a:endParaRPr lang="en-US" sz="2000" b="1" dirty="0">
                <a:solidFill>
                  <a:schemeClr val="bg1"/>
                </a:solidFill>
              </a:endParaRPr>
            </a:p>
          </p:txBody>
        </p:sp>
        <p:sp>
          <p:nvSpPr>
            <p:cNvPr id="40" name="Rounded Rectangle 39"/>
            <p:cNvSpPr/>
            <p:nvPr/>
          </p:nvSpPr>
          <p:spPr>
            <a:xfrm>
              <a:off x="9471914" y="3347872"/>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Submit</a:t>
              </a:r>
              <a:endParaRPr lang="en-US" sz="2000" b="1" dirty="0">
                <a:solidFill>
                  <a:schemeClr val="bg1"/>
                </a:solidFill>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783" y="1395007"/>
              <a:ext cx="2386655" cy="2386655"/>
            </a:xfrm>
            <a:prstGeom prst="ellipse">
              <a:avLst/>
            </a:prstGeom>
          </p:spPr>
        </p:pic>
      </p:grpSp>
      <p:grpSp>
        <p:nvGrpSpPr>
          <p:cNvPr id="42" name="Group 41"/>
          <p:cNvGrpSpPr/>
          <p:nvPr/>
        </p:nvGrpSpPr>
        <p:grpSpPr>
          <a:xfrm>
            <a:off x="951214" y="4191860"/>
            <a:ext cx="10412003" cy="2223263"/>
            <a:chOff x="951214" y="4191860"/>
            <a:chExt cx="10412003" cy="2223263"/>
          </a:xfrm>
        </p:grpSpPr>
        <p:sp>
          <p:nvSpPr>
            <p:cNvPr id="43" name="Rounded Rectangle 42"/>
            <p:cNvSpPr/>
            <p:nvPr/>
          </p:nvSpPr>
          <p:spPr>
            <a:xfrm>
              <a:off x="951214" y="4191860"/>
              <a:ext cx="10412003" cy="2223263"/>
            </a:xfrm>
            <a:prstGeom prst="roundRect">
              <a:avLst>
                <a:gd name="adj" fmla="val 21491"/>
              </a:avLst>
            </a:prstGeom>
            <a:gradFill flip="none" rotWithShape="1">
              <a:gsLst>
                <a:gs pos="0">
                  <a:srgbClr val="5D7A89"/>
                </a:gs>
                <a:gs pos="87000">
                  <a:schemeClr val="accent3">
                    <a:lumMod val="45000"/>
                    <a:lumOff val="55000"/>
                  </a:schemeClr>
                </a:gs>
                <a:gs pos="92000">
                  <a:schemeClr val="accent3">
                    <a:lumMod val="45000"/>
                    <a:lumOff val="55000"/>
                  </a:schemeClr>
                </a:gs>
                <a:gs pos="100000">
                  <a:schemeClr val="accent3">
                    <a:lumMod val="30000"/>
                    <a:lumOff val="70000"/>
                  </a:schemeClr>
                </a:gs>
              </a:gsLst>
              <a:lin ang="16200000" scaled="1"/>
              <a:tileRect/>
            </a:gra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l="26646" t="11236" r="25786" b="44568"/>
            <a:stretch/>
          </p:blipFill>
          <p:spPr>
            <a:xfrm>
              <a:off x="5346970" y="4633643"/>
              <a:ext cx="1565317" cy="1570640"/>
            </a:xfrm>
            <a:prstGeom prst="ellipse">
              <a:avLst/>
            </a:prstGeom>
          </p:spPr>
        </p:pic>
        <p:graphicFrame>
          <p:nvGraphicFramePr>
            <p:cNvPr id="45" name="Chart 44"/>
            <p:cNvGraphicFramePr/>
            <p:nvPr>
              <p:extLst>
                <p:ext uri="{D42A27DB-BD31-4B8C-83A1-F6EECF244321}">
                  <p14:modId xmlns:p14="http://schemas.microsoft.com/office/powerpoint/2010/main" val="464425482"/>
                </p:ext>
              </p:extLst>
            </p:nvPr>
          </p:nvGraphicFramePr>
          <p:xfrm>
            <a:off x="1211919" y="4510355"/>
            <a:ext cx="2792382" cy="1861588"/>
          </p:xfrm>
          <a:graphic>
            <a:graphicData uri="http://schemas.openxmlformats.org/drawingml/2006/chart">
              <c:chart xmlns:c="http://schemas.openxmlformats.org/drawingml/2006/chart" xmlns:r="http://schemas.openxmlformats.org/officeDocument/2006/relationships" r:id="rId6"/>
            </a:graphicData>
          </a:graphic>
        </p:graphicFrame>
        <p:pic>
          <p:nvPicPr>
            <p:cNvPr id="46" name="Picture 45"/>
            <p:cNvPicPr>
              <a:picLocks noChangeAspect="1"/>
            </p:cNvPicPr>
            <p:nvPr/>
          </p:nvPicPr>
          <p:blipFill rotWithShape="1">
            <a:blip r:embed="rId7" cstate="print">
              <a:extLst>
                <a:ext uri="{28A0092B-C50C-407E-A947-70E740481C1C}">
                  <a14:useLocalDpi xmlns:a14="http://schemas.microsoft.com/office/drawing/2010/main" val="0"/>
                </a:ext>
              </a:extLst>
            </a:blip>
            <a:srcRect l="16988" t="15962" r="18342" b="24158"/>
            <a:stretch/>
          </p:blipFill>
          <p:spPr>
            <a:xfrm>
              <a:off x="9104953" y="4643349"/>
              <a:ext cx="1547811" cy="1547811"/>
            </a:xfrm>
            <a:prstGeom prst="ellipse">
              <a:avLst/>
            </a:prstGeom>
          </p:spPr>
        </p:pic>
        <p:sp>
          <p:nvSpPr>
            <p:cNvPr id="47" name="TextBox 46"/>
            <p:cNvSpPr txBox="1"/>
            <p:nvPr/>
          </p:nvSpPr>
          <p:spPr>
            <a:xfrm>
              <a:off x="1946463" y="4224493"/>
              <a:ext cx="1323293" cy="369332"/>
            </a:xfrm>
            <a:prstGeom prst="rect">
              <a:avLst/>
            </a:prstGeom>
            <a:noFill/>
          </p:spPr>
          <p:txBody>
            <a:bodyPr wrap="square" rtlCol="0">
              <a:spAutoFit/>
            </a:bodyPr>
            <a:lstStyle/>
            <a:p>
              <a:pPr algn="ctr"/>
              <a:r>
                <a:rPr lang="en-US" dirty="0" smtClean="0"/>
                <a:t>Progress</a:t>
              </a:r>
              <a:endParaRPr lang="en-US" dirty="0"/>
            </a:p>
          </p:txBody>
        </p:sp>
        <p:sp>
          <p:nvSpPr>
            <p:cNvPr id="48" name="TextBox 47"/>
            <p:cNvSpPr txBox="1"/>
            <p:nvPr/>
          </p:nvSpPr>
          <p:spPr>
            <a:xfrm>
              <a:off x="5024525" y="4216720"/>
              <a:ext cx="2142949" cy="369332"/>
            </a:xfrm>
            <a:prstGeom prst="rect">
              <a:avLst/>
            </a:prstGeom>
            <a:noFill/>
          </p:spPr>
          <p:txBody>
            <a:bodyPr wrap="square" rtlCol="0">
              <a:spAutoFit/>
            </a:bodyPr>
            <a:lstStyle/>
            <a:p>
              <a:pPr algn="ctr"/>
              <a:r>
                <a:rPr lang="en-US" dirty="0" smtClean="0"/>
                <a:t>Upgrade your skills</a:t>
              </a:r>
              <a:endParaRPr lang="en-US" dirty="0"/>
            </a:p>
          </p:txBody>
        </p:sp>
        <p:sp>
          <p:nvSpPr>
            <p:cNvPr id="49" name="TextBox 48"/>
            <p:cNvSpPr txBox="1"/>
            <p:nvPr/>
          </p:nvSpPr>
          <p:spPr>
            <a:xfrm>
              <a:off x="9217211" y="4226754"/>
              <a:ext cx="1323293" cy="369332"/>
            </a:xfrm>
            <a:prstGeom prst="rect">
              <a:avLst/>
            </a:prstGeom>
            <a:noFill/>
          </p:spPr>
          <p:txBody>
            <a:bodyPr wrap="square" rtlCol="0">
              <a:spAutoFit/>
            </a:bodyPr>
            <a:lstStyle/>
            <a:p>
              <a:pPr algn="ctr"/>
              <a:r>
                <a:rPr lang="en-US" dirty="0" smtClean="0"/>
                <a:t>Match jobs</a:t>
              </a:r>
              <a:endParaRPr lang="en-US" dirty="0"/>
            </a:p>
          </p:txBody>
        </p:sp>
      </p:gr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78857" y="5362972"/>
            <a:ext cx="415898" cy="415898"/>
          </a:xfrm>
          <a:prstGeom prst="rect">
            <a:avLst/>
          </a:prstGeom>
        </p:spPr>
      </p:pic>
    </p:spTree>
    <p:extLst>
      <p:ext uri="{BB962C8B-B14F-4D97-AF65-F5344CB8AC3E}">
        <p14:creationId xmlns:p14="http://schemas.microsoft.com/office/powerpoint/2010/main" val="5597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4">
                                            <p:txEl>
                                              <p:pRg st="0" end="0"/>
                                            </p:txEl>
                                          </p:spTgt>
                                        </p:tgtEl>
                                        <p:attrNameLst>
                                          <p:attrName>style.visibility</p:attrName>
                                        </p:attrNameLst>
                                      </p:cBhvr>
                                      <p:to>
                                        <p:strVal val="visible"/>
                                      </p:to>
                                    </p:set>
                                    <p:animEffect transition="in" filter="wipe(left)">
                                      <p:cBhvr>
                                        <p:cTn id="9" dur="500"/>
                                        <p:tgtEl>
                                          <p:spTgt spid="2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nodeType="clickEffect">
                                  <p:stCondLst>
                                    <p:cond delay="0"/>
                                  </p:stCondLst>
                                  <p:childTnLst>
                                    <p:animMotion origin="layout" path="M 0.05508 0.00301 L 0.07591 0.05578 C 0.0806 0.06666 0.08282 0.0831 0.08242 0.1 C 0.08203 0.11921 0.0793 0.13449 0.07409 0.1449 L 0.0513 0.19514 " pathEditMode="relative" rAng="5520000" ptsTypes="AAAAA">
                                      <p:cBhvr>
                                        <p:cTn id="13" dur="1100" fill="hold"/>
                                        <p:tgtEl>
                                          <p:spTgt spid="27"/>
                                        </p:tgtEl>
                                        <p:attrNameLst>
                                          <p:attrName>ppt_x</p:attrName>
                                          <p:attrName>ppt_y</p:attrName>
                                        </p:attrNameLst>
                                      </p:cBhvr>
                                      <p:rCtr x="1276" y="9699"/>
                                    </p:animMotion>
                                  </p:childTnLst>
                                </p:cTn>
                              </p:par>
                              <p:par>
                                <p:cTn id="14" presetID="22" presetClass="entr" presetSubtype="8" fill="hold" nodeType="withEffect">
                                  <p:stCondLst>
                                    <p:cond delay="700"/>
                                  </p:stCondLst>
                                  <p:childTnLst>
                                    <p:set>
                                      <p:cBhvr>
                                        <p:cTn id="15" dur="1" fill="hold">
                                          <p:stCondLst>
                                            <p:cond delay="0"/>
                                          </p:stCondLst>
                                        </p:cTn>
                                        <p:tgtEl>
                                          <p:spTgt spid="26">
                                            <p:txEl>
                                              <p:pRg st="0" end="0"/>
                                            </p:txEl>
                                          </p:spTgt>
                                        </p:tgtEl>
                                        <p:attrNameLst>
                                          <p:attrName>style.visibility</p:attrName>
                                        </p:attrNameLst>
                                      </p:cBhvr>
                                      <p:to>
                                        <p:strVal val="visible"/>
                                      </p:to>
                                    </p:set>
                                    <p:animEffect transition="in" filter="wipe(left)">
                                      <p:cBhvr>
                                        <p:cTn id="16" dur="500"/>
                                        <p:tgtEl>
                                          <p:spTgt spid="2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05782 0.2206 L 0.09688 0.25926 C 0.10495 0.26782 0.11719 0.27268 0.13008 0.27268 C 0.14466 0.27268 0.15638 0.26782 0.16446 0.25926 L 0.20365 0.2206 " pathEditMode="relative" rAng="0" ptsTypes="AAAAA">
                                      <p:cBhvr>
                                        <p:cTn id="20" dur="1100" fill="hold"/>
                                        <p:tgtEl>
                                          <p:spTgt spid="27"/>
                                        </p:tgtEl>
                                        <p:attrNameLst>
                                          <p:attrName>ppt_x</p:attrName>
                                          <p:attrName>ppt_y</p:attrName>
                                        </p:attrNameLst>
                                      </p:cBhvr>
                                      <p:rCtr x="7292" y="2593"/>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64" presetClass="path" presetSubtype="0" accel="50000" decel="50000" fill="hold" grpId="1" nodeType="withEffect">
                                  <p:stCondLst>
                                    <p:cond delay="0"/>
                                  </p:stCondLst>
                                  <p:childTnLst>
                                    <p:animMotion origin="layout" path="M 0 0 L 0 -0.25 E" pathEditMode="relative" ptsTypes="">
                                      <p:cBhvr>
                                        <p:cTn id="26" dur="500" fill="hold"/>
                                        <p:tgtEl>
                                          <p:spTgt spid="24">
                                            <p:txEl>
                                              <p:pRg st="0" end="0"/>
                                            </p:txEl>
                                          </p:spTgt>
                                        </p:tgtEl>
                                        <p:attrNameLst>
                                          <p:attrName>ppt_x</p:attrName>
                                          <p:attrName>ppt_y</p:attrName>
                                        </p:attrNameLst>
                                      </p:cBhvr>
                                    </p:animMotion>
                                  </p:childTnLst>
                                </p:cTn>
                              </p:par>
                              <p:par>
                                <p:cTn id="27" presetID="64" presetClass="path" presetSubtype="0" accel="50000" decel="50000" fill="hold" grpId="1" nodeType="withEffect">
                                  <p:stCondLst>
                                    <p:cond delay="0"/>
                                  </p:stCondLst>
                                  <p:childTnLst>
                                    <p:animMotion origin="layout" path="M 0 0 L 0 -0.25 E" pathEditMode="relative" ptsTypes="">
                                      <p:cBhvr>
                                        <p:cTn id="28" dur="500" fill="hold"/>
                                        <p:tgtEl>
                                          <p:spTgt spid="26">
                                            <p:txEl>
                                              <p:pRg st="0" end="0"/>
                                            </p:txEl>
                                          </p:spTgt>
                                        </p:tgtEl>
                                        <p:attrNameLst>
                                          <p:attrName>ppt_x</p:attrName>
                                          <p:attrName>ppt_y</p:attrName>
                                        </p:attrNameLst>
                                      </p:cBhvr>
                                    </p:animMotion>
                                  </p:childTnLst>
                                </p:cTn>
                              </p:par>
                              <p:par>
                                <p:cTn id="29" presetID="64" presetClass="path" presetSubtype="0" accel="50000" decel="50000" fill="hold" nodeType="withEffect">
                                  <p:stCondLst>
                                    <p:cond delay="0"/>
                                  </p:stCondLst>
                                  <p:childTnLst>
                                    <p:animMotion origin="layout" path="M 0 0 L 0 -0.25 E" pathEditMode="relative" ptsTypes="">
                                      <p:cBhvr>
                                        <p:cTn id="30" dur="500" fill="hold"/>
                                        <p:tgtEl>
                                          <p:spTgt spid="3"/>
                                        </p:tgtEl>
                                        <p:attrNameLst>
                                          <p:attrName>ppt_x</p:attrName>
                                          <p:attrName>ppt_y</p:attrName>
                                        </p:attrNameLst>
                                      </p:cBhvr>
                                    </p:animMotion>
                                  </p:childTnLst>
                                </p:cTn>
                              </p:par>
                              <p:par>
                                <p:cTn id="31" presetID="64" presetClass="path" presetSubtype="0" accel="50000" decel="50000" fill="hold" nodeType="withEffect">
                                  <p:stCondLst>
                                    <p:cond delay="0"/>
                                  </p:stCondLst>
                                  <p:childTnLst>
                                    <p:animMotion origin="layout" path="M 0 0 L 0 -0.25 E" pathEditMode="relative" ptsTypes="">
                                      <p:cBhvr>
                                        <p:cTn id="32" dur="500" fill="hold"/>
                                        <p:tgtEl>
                                          <p:spTgt spid="4"/>
                                        </p:tgtEl>
                                        <p:attrNameLst>
                                          <p:attrName>ppt_x</p:attrName>
                                          <p:attrName>ppt_y</p:attrName>
                                        </p:attrNameLst>
                                      </p:cBhvr>
                                    </p:animMotion>
                                  </p:childTnLst>
                                </p:cTn>
                              </p:par>
                              <p:par>
                                <p:cTn id="33" presetID="64" presetClass="path" presetSubtype="0" accel="50000" decel="50000" fill="hold" nodeType="withEffect">
                                  <p:stCondLst>
                                    <p:cond delay="0"/>
                                  </p:stCondLst>
                                  <p:childTnLst>
                                    <p:animMotion origin="layout" path="M 0 0 L 0 -0.25 E" pathEditMode="relative" ptsTypes="">
                                      <p:cBhvr>
                                        <p:cTn id="34" dur="500" fill="hold"/>
                                        <p:tgtEl>
                                          <p:spTgt spid="18"/>
                                        </p:tgtEl>
                                        <p:attrNameLst>
                                          <p:attrName>ppt_x</p:attrName>
                                          <p:attrName>ppt_y</p:attrName>
                                        </p:attrNameLst>
                                      </p:cBhvr>
                                    </p:animMotion>
                                  </p:childTnLst>
                                </p:cTn>
                              </p:par>
                              <p:par>
                                <p:cTn id="35" presetID="53" presetClass="exit" presetSubtype="32" fill="hold" grpId="0" nodeType="withEffect">
                                  <p:stCondLst>
                                    <p:cond delay="300"/>
                                  </p:stCondLst>
                                  <p:childTnLst>
                                    <p:anim calcmode="lin" valueType="num">
                                      <p:cBhvr>
                                        <p:cTn id="36" dur="500"/>
                                        <p:tgtEl>
                                          <p:spTgt spid="24">
                                            <p:txEl>
                                              <p:pRg st="0" end="0"/>
                                            </p:txEl>
                                          </p:spTgt>
                                        </p:tgtEl>
                                        <p:attrNameLst>
                                          <p:attrName>ppt_w</p:attrName>
                                        </p:attrNameLst>
                                      </p:cBhvr>
                                      <p:tavLst>
                                        <p:tav tm="0">
                                          <p:val>
                                            <p:strVal val="ppt_w"/>
                                          </p:val>
                                        </p:tav>
                                        <p:tav tm="100000">
                                          <p:val>
                                            <p:fltVal val="0"/>
                                          </p:val>
                                        </p:tav>
                                      </p:tavLst>
                                    </p:anim>
                                    <p:anim calcmode="lin" valueType="num">
                                      <p:cBhvr>
                                        <p:cTn id="37" dur="500"/>
                                        <p:tgtEl>
                                          <p:spTgt spid="24">
                                            <p:txEl>
                                              <p:pRg st="0" end="0"/>
                                            </p:txEl>
                                          </p:spTgt>
                                        </p:tgtEl>
                                        <p:attrNameLst>
                                          <p:attrName>ppt_h</p:attrName>
                                        </p:attrNameLst>
                                      </p:cBhvr>
                                      <p:tavLst>
                                        <p:tav tm="0">
                                          <p:val>
                                            <p:strVal val="ppt_h"/>
                                          </p:val>
                                        </p:tav>
                                        <p:tav tm="100000">
                                          <p:val>
                                            <p:fltVal val="0"/>
                                          </p:val>
                                        </p:tav>
                                      </p:tavLst>
                                    </p:anim>
                                    <p:animEffect transition="out" filter="fade">
                                      <p:cBhvr>
                                        <p:cTn id="38" dur="500"/>
                                        <p:tgtEl>
                                          <p:spTgt spid="24">
                                            <p:txEl>
                                              <p:pRg st="0" end="0"/>
                                            </p:txEl>
                                          </p:spTgt>
                                        </p:tgtEl>
                                      </p:cBhvr>
                                    </p:animEffect>
                                    <p:set>
                                      <p:cBhvr>
                                        <p:cTn id="39" dur="1" fill="hold">
                                          <p:stCondLst>
                                            <p:cond delay="499"/>
                                          </p:stCondLst>
                                        </p:cTn>
                                        <p:tgtEl>
                                          <p:spTgt spid="24">
                                            <p:txEl>
                                              <p:pRg st="0" end="0"/>
                                            </p:txEl>
                                          </p:spTgt>
                                        </p:tgtEl>
                                        <p:attrNameLst>
                                          <p:attrName>style.visibility</p:attrName>
                                        </p:attrNameLst>
                                      </p:cBhvr>
                                      <p:to>
                                        <p:strVal val="hidden"/>
                                      </p:to>
                                    </p:set>
                                  </p:childTnLst>
                                </p:cTn>
                              </p:par>
                              <p:par>
                                <p:cTn id="40" presetID="53" presetClass="exit" presetSubtype="32" fill="hold" grpId="0" nodeType="withEffect">
                                  <p:stCondLst>
                                    <p:cond delay="300"/>
                                  </p:stCondLst>
                                  <p:childTnLst>
                                    <p:anim calcmode="lin" valueType="num">
                                      <p:cBhvr>
                                        <p:cTn id="41" dur="500"/>
                                        <p:tgtEl>
                                          <p:spTgt spid="26">
                                            <p:txEl>
                                              <p:pRg st="0" end="0"/>
                                            </p:txEl>
                                          </p:spTgt>
                                        </p:tgtEl>
                                        <p:attrNameLst>
                                          <p:attrName>ppt_w</p:attrName>
                                        </p:attrNameLst>
                                      </p:cBhvr>
                                      <p:tavLst>
                                        <p:tav tm="0">
                                          <p:val>
                                            <p:strVal val="ppt_w"/>
                                          </p:val>
                                        </p:tav>
                                        <p:tav tm="100000">
                                          <p:val>
                                            <p:fltVal val="0"/>
                                          </p:val>
                                        </p:tav>
                                      </p:tavLst>
                                    </p:anim>
                                    <p:anim calcmode="lin" valueType="num">
                                      <p:cBhvr>
                                        <p:cTn id="42" dur="500"/>
                                        <p:tgtEl>
                                          <p:spTgt spid="26">
                                            <p:txEl>
                                              <p:pRg st="0" end="0"/>
                                            </p:txEl>
                                          </p:spTgt>
                                        </p:tgtEl>
                                        <p:attrNameLst>
                                          <p:attrName>ppt_h</p:attrName>
                                        </p:attrNameLst>
                                      </p:cBhvr>
                                      <p:tavLst>
                                        <p:tav tm="0">
                                          <p:val>
                                            <p:strVal val="ppt_h"/>
                                          </p:val>
                                        </p:tav>
                                        <p:tav tm="100000">
                                          <p:val>
                                            <p:fltVal val="0"/>
                                          </p:val>
                                        </p:tav>
                                      </p:tavLst>
                                    </p:anim>
                                    <p:animEffect transition="out" filter="fade">
                                      <p:cBhvr>
                                        <p:cTn id="43" dur="500"/>
                                        <p:tgtEl>
                                          <p:spTgt spid="26">
                                            <p:txEl>
                                              <p:pRg st="0" end="0"/>
                                            </p:txEl>
                                          </p:spTgt>
                                        </p:tgtEl>
                                      </p:cBhvr>
                                    </p:animEffect>
                                    <p:set>
                                      <p:cBhvr>
                                        <p:cTn id="44" dur="1" fill="hold">
                                          <p:stCondLst>
                                            <p:cond delay="499"/>
                                          </p:stCondLst>
                                        </p:cTn>
                                        <p:tgtEl>
                                          <p:spTgt spid="26">
                                            <p:txEl>
                                              <p:pRg st="0" end="0"/>
                                            </p:txEl>
                                          </p:spTgt>
                                        </p:tgtEl>
                                        <p:attrNameLst>
                                          <p:attrName>style.visibility</p:attrName>
                                        </p:attrNameLst>
                                      </p:cBhvr>
                                      <p:to>
                                        <p:strVal val="hidden"/>
                                      </p:to>
                                    </p:set>
                                  </p:childTnLst>
                                </p:cTn>
                              </p:par>
                              <p:par>
                                <p:cTn id="45" presetID="53" presetClass="exit" presetSubtype="32" fill="hold" nodeType="withEffect">
                                  <p:stCondLst>
                                    <p:cond delay="300"/>
                                  </p:stCondLst>
                                  <p:childTnLst>
                                    <p:anim calcmode="lin" valueType="num">
                                      <p:cBhvr>
                                        <p:cTn id="46" dur="500"/>
                                        <p:tgtEl>
                                          <p:spTgt spid="3"/>
                                        </p:tgtEl>
                                        <p:attrNameLst>
                                          <p:attrName>ppt_w</p:attrName>
                                        </p:attrNameLst>
                                      </p:cBhvr>
                                      <p:tavLst>
                                        <p:tav tm="0">
                                          <p:val>
                                            <p:strVal val="ppt_w"/>
                                          </p:val>
                                        </p:tav>
                                        <p:tav tm="100000">
                                          <p:val>
                                            <p:fltVal val="0"/>
                                          </p:val>
                                        </p:tav>
                                      </p:tavLst>
                                    </p:anim>
                                    <p:anim calcmode="lin" valueType="num">
                                      <p:cBhvr>
                                        <p:cTn id="47" dur="500"/>
                                        <p:tgtEl>
                                          <p:spTgt spid="3"/>
                                        </p:tgtEl>
                                        <p:attrNameLst>
                                          <p:attrName>ppt_h</p:attrName>
                                        </p:attrNameLst>
                                      </p:cBhvr>
                                      <p:tavLst>
                                        <p:tav tm="0">
                                          <p:val>
                                            <p:strVal val="ppt_h"/>
                                          </p:val>
                                        </p:tav>
                                        <p:tav tm="100000">
                                          <p:val>
                                            <p:fltVal val="0"/>
                                          </p:val>
                                        </p:tav>
                                      </p:tavLst>
                                    </p:anim>
                                    <p:animEffect transition="out" filter="fade">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par>
                                <p:cTn id="50" presetID="53" presetClass="exit" presetSubtype="32" fill="hold" nodeType="withEffect">
                                  <p:stCondLst>
                                    <p:cond delay="300"/>
                                  </p:stCondLst>
                                  <p:childTnLst>
                                    <p:anim calcmode="lin" valueType="num">
                                      <p:cBhvr>
                                        <p:cTn id="51" dur="500"/>
                                        <p:tgtEl>
                                          <p:spTgt spid="4"/>
                                        </p:tgtEl>
                                        <p:attrNameLst>
                                          <p:attrName>ppt_w</p:attrName>
                                        </p:attrNameLst>
                                      </p:cBhvr>
                                      <p:tavLst>
                                        <p:tav tm="0">
                                          <p:val>
                                            <p:strVal val="ppt_w"/>
                                          </p:val>
                                        </p:tav>
                                        <p:tav tm="100000">
                                          <p:val>
                                            <p:fltVal val="0"/>
                                          </p:val>
                                        </p:tav>
                                      </p:tavLst>
                                    </p:anim>
                                    <p:anim calcmode="lin" valueType="num">
                                      <p:cBhvr>
                                        <p:cTn id="52" dur="500"/>
                                        <p:tgtEl>
                                          <p:spTgt spid="4"/>
                                        </p:tgtEl>
                                        <p:attrNameLst>
                                          <p:attrName>ppt_h</p:attrName>
                                        </p:attrNameLst>
                                      </p:cBhvr>
                                      <p:tavLst>
                                        <p:tav tm="0">
                                          <p:val>
                                            <p:strVal val="ppt_h"/>
                                          </p:val>
                                        </p:tav>
                                        <p:tav tm="100000">
                                          <p:val>
                                            <p:fltVal val="0"/>
                                          </p:val>
                                        </p:tav>
                                      </p:tavLst>
                                    </p:anim>
                                    <p:animEffect transition="out" filter="fade">
                                      <p:cBhvr>
                                        <p:cTn id="53" dur="500"/>
                                        <p:tgtEl>
                                          <p:spTgt spid="4"/>
                                        </p:tgtEl>
                                      </p:cBhvr>
                                    </p:animEffect>
                                    <p:set>
                                      <p:cBhvr>
                                        <p:cTn id="54" dur="1" fill="hold">
                                          <p:stCondLst>
                                            <p:cond delay="499"/>
                                          </p:stCondLst>
                                        </p:cTn>
                                        <p:tgtEl>
                                          <p:spTgt spid="4"/>
                                        </p:tgtEl>
                                        <p:attrNameLst>
                                          <p:attrName>style.visibility</p:attrName>
                                        </p:attrNameLst>
                                      </p:cBhvr>
                                      <p:to>
                                        <p:strVal val="hidden"/>
                                      </p:to>
                                    </p:set>
                                  </p:childTnLst>
                                </p:cTn>
                              </p:par>
                              <p:par>
                                <p:cTn id="55" presetID="53" presetClass="exit" presetSubtype="32" fill="hold" nodeType="withEffect">
                                  <p:stCondLst>
                                    <p:cond delay="300"/>
                                  </p:stCondLst>
                                  <p:childTnLst>
                                    <p:anim calcmode="lin" valueType="num">
                                      <p:cBhvr>
                                        <p:cTn id="56" dur="500"/>
                                        <p:tgtEl>
                                          <p:spTgt spid="18"/>
                                        </p:tgtEl>
                                        <p:attrNameLst>
                                          <p:attrName>ppt_w</p:attrName>
                                        </p:attrNameLst>
                                      </p:cBhvr>
                                      <p:tavLst>
                                        <p:tav tm="0">
                                          <p:val>
                                            <p:strVal val="ppt_w"/>
                                          </p:val>
                                        </p:tav>
                                        <p:tav tm="100000">
                                          <p:val>
                                            <p:fltVal val="0"/>
                                          </p:val>
                                        </p:tav>
                                      </p:tavLst>
                                    </p:anim>
                                    <p:anim calcmode="lin" valueType="num">
                                      <p:cBhvr>
                                        <p:cTn id="57" dur="500"/>
                                        <p:tgtEl>
                                          <p:spTgt spid="18"/>
                                        </p:tgtEl>
                                        <p:attrNameLst>
                                          <p:attrName>ppt_h</p:attrName>
                                        </p:attrNameLst>
                                      </p:cBhvr>
                                      <p:tavLst>
                                        <p:tav tm="0">
                                          <p:val>
                                            <p:strVal val="ppt_h"/>
                                          </p:val>
                                        </p:tav>
                                        <p:tav tm="100000">
                                          <p:val>
                                            <p:fltVal val="0"/>
                                          </p:val>
                                        </p:tav>
                                      </p:tavLst>
                                    </p:anim>
                                    <p:animEffect transition="out" filter="fade">
                                      <p:cBhvr>
                                        <p:cTn id="58" dur="500"/>
                                        <p:tgtEl>
                                          <p:spTgt spid="18"/>
                                        </p:tgtEl>
                                      </p:cBhvr>
                                    </p:animEffect>
                                    <p:set>
                                      <p:cBhvr>
                                        <p:cTn id="59" dur="1" fill="hold">
                                          <p:stCondLst>
                                            <p:cond delay="499"/>
                                          </p:stCondLst>
                                        </p:cTn>
                                        <p:tgtEl>
                                          <p:spTgt spid="18"/>
                                        </p:tgtEl>
                                        <p:attrNameLst>
                                          <p:attrName>style.visibility</p:attrName>
                                        </p:attrNameLst>
                                      </p:cBhvr>
                                      <p:to>
                                        <p:strVal val="hidden"/>
                                      </p:to>
                                    </p:set>
                                  </p:childTnLst>
                                </p:cTn>
                              </p:par>
                              <p:par>
                                <p:cTn id="60" presetID="53" presetClass="entr" presetSubtype="16" fill="hold" nodeType="withEffect">
                                  <p:stCondLst>
                                    <p:cond delay="3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22" presetClass="entr" presetSubtype="8" fill="hold" nodeType="withEffect">
                                  <p:stCondLst>
                                    <p:cond delay="900"/>
                                  </p:stCondLst>
                                  <p:childTnLst>
                                    <p:set>
                                      <p:cBhvr>
                                        <p:cTn id="66" dur="1" fill="hold">
                                          <p:stCondLst>
                                            <p:cond delay="0"/>
                                          </p:stCondLst>
                                        </p:cTn>
                                        <p:tgtEl>
                                          <p:spTgt spid="42"/>
                                        </p:tgtEl>
                                        <p:attrNameLst>
                                          <p:attrName>style.visibility</p:attrName>
                                        </p:attrNameLst>
                                      </p:cBhvr>
                                      <p:to>
                                        <p:strVal val="visible"/>
                                      </p:to>
                                    </p:set>
                                    <p:animEffect transition="in" filter="wipe(left)">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par>
                                <p:cTn id="72" presetID="26" presetClass="emph" presetSubtype="0" fill="hold" nodeType="withEffect">
                                  <p:stCondLst>
                                    <p:cond delay="0"/>
                                  </p:stCondLst>
                                  <p:childTnLst>
                                    <p:animEffect transition="out" filter="fade">
                                      <p:cBhvr>
                                        <p:cTn id="73" dur="500" tmFilter="0, 0; .2, .5; .8, .5; 1, 0"/>
                                        <p:tgtEl>
                                          <p:spTgt spid="51"/>
                                        </p:tgtEl>
                                      </p:cBhvr>
                                    </p:animEffect>
                                    <p:animScale>
                                      <p:cBhvr>
                                        <p:cTn id="74" dur="25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P spid="24" grpId="1" build="allAtOnce"/>
      <p:bldP spid="26" grpId="0" build="allAtOnce"/>
      <p:bldP spid="26"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73394" y="1710814"/>
            <a:ext cx="10733649" cy="5010672"/>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9878859" y="226783"/>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Profile</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1024166" y="241121"/>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Setting</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8908212" y="207297"/>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Chat</a:t>
            </a:r>
            <a:endParaRPr lang="en-US" b="1" dirty="0">
              <a:solidFill>
                <a:schemeClr val="bg1"/>
              </a:solidFill>
              <a:latin typeface="Arial" panose="020B0604020202020204" pitchFamily="34" charset="0"/>
              <a:cs typeface="Arial" panose="020B0604020202020204" pitchFamily="34" charset="0"/>
            </a:endParaRPr>
          </a:p>
        </p:txBody>
      </p:sp>
      <p:sp>
        <p:nvSpPr>
          <p:cNvPr id="2" name="Rounded Rectangle 1"/>
          <p:cNvSpPr/>
          <p:nvPr/>
        </p:nvSpPr>
        <p:spPr>
          <a:xfrm>
            <a:off x="2300748" y="2625213"/>
            <a:ext cx="4365523" cy="717755"/>
          </a:xfrm>
          <a:prstGeom prst="roundRect">
            <a:avLst/>
          </a:prstGeom>
          <a:solidFill>
            <a:srgbClr val="80CB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2300747" y="3642943"/>
            <a:ext cx="4365523" cy="717755"/>
          </a:xfrm>
          <a:prstGeom prst="roundRect">
            <a:avLst/>
          </a:prstGeom>
          <a:solidFill>
            <a:srgbClr val="4DB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00747" y="4673349"/>
            <a:ext cx="4365523" cy="717755"/>
          </a:xfrm>
          <a:prstGeom prst="roundRect">
            <a:avLst/>
          </a:prstGeom>
          <a:solidFill>
            <a:srgbClr val="26A6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300746" y="5691079"/>
            <a:ext cx="4365523" cy="717755"/>
          </a:xfrm>
          <a:prstGeom prst="roundRect">
            <a:avLst/>
          </a:prstGeom>
          <a:solidFill>
            <a:srgbClr val="0089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45765" y="2810168"/>
            <a:ext cx="340214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Machine Learning Engineer</a:t>
            </a:r>
          </a:p>
        </p:txBody>
      </p:sp>
      <p:sp>
        <p:nvSpPr>
          <p:cNvPr id="34" name="TextBox 33"/>
          <p:cNvSpPr txBox="1"/>
          <p:nvPr/>
        </p:nvSpPr>
        <p:spPr>
          <a:xfrm>
            <a:off x="2545764" y="3817154"/>
            <a:ext cx="3402147" cy="369332"/>
          </a:xfrm>
          <a:prstGeom prst="rect">
            <a:avLst/>
          </a:prstGeom>
          <a:noFill/>
        </p:spPr>
        <p:txBody>
          <a:bodyPr wrap="square" rtlCol="0">
            <a:spAutoFit/>
          </a:bodyPr>
          <a:lstStyle/>
          <a:p>
            <a:r>
              <a:rPr lang="en-US" b="1" dirty="0"/>
              <a:t>Data Scientist</a:t>
            </a:r>
            <a:endParaRPr lang="en-US" dirty="0">
              <a:latin typeface="Arial" panose="020B0604020202020204" pitchFamily="34" charset="0"/>
              <a:cs typeface="Arial" panose="020B0604020202020204" pitchFamily="34" charset="0"/>
            </a:endParaRPr>
          </a:p>
        </p:txBody>
      </p:sp>
      <p:sp>
        <p:nvSpPr>
          <p:cNvPr id="35" name="TextBox 34"/>
          <p:cNvSpPr txBox="1"/>
          <p:nvPr/>
        </p:nvSpPr>
        <p:spPr>
          <a:xfrm>
            <a:off x="2545763" y="4870811"/>
            <a:ext cx="3845205" cy="369332"/>
          </a:xfrm>
          <a:prstGeom prst="rect">
            <a:avLst/>
          </a:prstGeom>
          <a:noFill/>
        </p:spPr>
        <p:txBody>
          <a:bodyPr wrap="square" rtlCol="0">
            <a:spAutoFit/>
          </a:bodyPr>
          <a:lstStyle/>
          <a:p>
            <a:r>
              <a:rPr lang="en-US" b="1" dirty="0"/>
              <a:t>AI Research Scientist</a:t>
            </a:r>
            <a:endParaRPr lang="en-US" dirty="0">
              <a:latin typeface="Arial" panose="020B0604020202020204" pitchFamily="34" charset="0"/>
              <a:cs typeface="Arial" panose="020B0604020202020204" pitchFamily="34" charset="0"/>
            </a:endParaRPr>
          </a:p>
        </p:txBody>
      </p:sp>
      <p:sp>
        <p:nvSpPr>
          <p:cNvPr id="36" name="TextBox 35"/>
          <p:cNvSpPr txBox="1"/>
          <p:nvPr/>
        </p:nvSpPr>
        <p:spPr>
          <a:xfrm>
            <a:off x="2545762" y="5733129"/>
            <a:ext cx="3845205" cy="646331"/>
          </a:xfrm>
          <a:prstGeom prst="rect">
            <a:avLst/>
          </a:prstGeom>
          <a:noFill/>
        </p:spPr>
        <p:txBody>
          <a:bodyPr wrap="square" rtlCol="0">
            <a:spAutoFit/>
          </a:bodyPr>
          <a:lstStyle/>
          <a:p>
            <a:r>
              <a:rPr lang="en-US" b="1" dirty="0"/>
              <a:t>Software Engineer (Specializing in AI/ML)</a:t>
            </a:r>
            <a:endParaRPr lang="en-US" dirty="0">
              <a:latin typeface="Arial" panose="020B0604020202020204" pitchFamily="34" charset="0"/>
              <a:cs typeface="Arial" panose="020B0604020202020204" pitchFamily="34" charset="0"/>
            </a:endParaRPr>
          </a:p>
        </p:txBody>
      </p:sp>
      <p:sp>
        <p:nvSpPr>
          <p:cNvPr id="22" name="Half Frame 21"/>
          <p:cNvSpPr/>
          <p:nvPr/>
        </p:nvSpPr>
        <p:spPr>
          <a:xfrm rot="8104880">
            <a:off x="6040571" y="279172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p:cNvSpPr/>
          <p:nvPr/>
        </p:nvSpPr>
        <p:spPr>
          <a:xfrm rot="8104880">
            <a:off x="6040571" y="37886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104880">
            <a:off x="6040571" y="48300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Half Frame 38"/>
          <p:cNvSpPr/>
          <p:nvPr/>
        </p:nvSpPr>
        <p:spPr>
          <a:xfrm rot="8104880">
            <a:off x="6040571" y="58587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ular Callout 46"/>
          <p:cNvSpPr/>
          <p:nvPr/>
        </p:nvSpPr>
        <p:spPr>
          <a:xfrm>
            <a:off x="7402543" y="2625214"/>
            <a:ext cx="3899865" cy="3615748"/>
          </a:xfrm>
          <a:prstGeom prst="wedgeRectCallout">
            <a:avLst>
              <a:gd name="adj1" fmla="val -66091"/>
              <a:gd name="adj2" fmla="val -12122"/>
            </a:avLst>
          </a:prstGeom>
          <a:noFill/>
          <a:ln w="28575">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598445" y="2749035"/>
            <a:ext cx="3458753" cy="3371564"/>
          </a:xfrm>
          <a:prstGeom prst="rect">
            <a:avLst/>
          </a:prstGeom>
        </p:spPr>
        <p:txBody>
          <a:bodyPr wrap="square">
            <a:spAutoFit/>
          </a:bodyPr>
          <a:lstStyle/>
          <a:p>
            <a:pPr algn="just">
              <a:lnSpc>
                <a:spcPct val="150000"/>
              </a:lnSpc>
            </a:pPr>
            <a:r>
              <a:rPr lang="en-US" dirty="0"/>
              <a:t>Apply your skills in Python and ML to extract meaningful insights from complex datasets. </a:t>
            </a:r>
            <a:r>
              <a:rPr lang="en-US" dirty="0" smtClean="0"/>
              <a:t>You </a:t>
            </a:r>
            <a:r>
              <a:rPr lang="en-US" dirty="0"/>
              <a:t>can analyze and interpret data, build predictive </a:t>
            </a:r>
            <a:r>
              <a:rPr lang="en-US" dirty="0" smtClean="0"/>
              <a:t>models, support </a:t>
            </a:r>
            <a:r>
              <a:rPr lang="en-US" dirty="0"/>
              <a:t>data-driven decision-making</a:t>
            </a:r>
            <a:r>
              <a:rPr lang="en-US" dirty="0" smtClean="0"/>
              <a:t>. </a:t>
            </a:r>
            <a:r>
              <a:rPr lang="en-US" b="1" dirty="0" smtClean="0">
                <a:solidFill>
                  <a:srgbClr val="00B050"/>
                </a:solidFill>
              </a:rPr>
              <a:t>This is the best match as a job experience to reach to you dream job</a:t>
            </a:r>
            <a:endParaRPr lang="en-US" b="1" dirty="0">
              <a:solidFill>
                <a:srgbClr val="00B050"/>
              </a:solidFill>
              <a:latin typeface="Arial" panose="020B0604020202020204" pitchFamily="34" charset="0"/>
              <a:cs typeface="Arial" panose="020B0604020202020204" pitchFamily="34" charset="0"/>
            </a:endParaRPr>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6988" t="15962" r="18342" b="24158"/>
          <a:stretch/>
        </p:blipFill>
        <p:spPr>
          <a:xfrm>
            <a:off x="308348" y="1016082"/>
            <a:ext cx="1732954" cy="1732954"/>
          </a:xfrm>
          <a:prstGeom prst="ellipse">
            <a:avLst/>
          </a:prstGeom>
        </p:spPr>
      </p:pic>
      <p:sp>
        <p:nvSpPr>
          <p:cNvPr id="29" name="TextBox 28"/>
          <p:cNvSpPr txBox="1"/>
          <p:nvPr/>
        </p:nvSpPr>
        <p:spPr>
          <a:xfrm>
            <a:off x="3604909" y="1052747"/>
            <a:ext cx="5864726"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Match jobs based on your cv</a:t>
            </a: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262" t="9302" r="9703" b="16899"/>
          <a:stretch/>
        </p:blipFill>
        <p:spPr>
          <a:xfrm>
            <a:off x="1274850" y="3603946"/>
            <a:ext cx="784217" cy="780936"/>
          </a:xfrm>
          <a:prstGeom prst="ellipse">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0681" y="4030225"/>
            <a:ext cx="398479" cy="398479"/>
          </a:xfrm>
          <a:prstGeom prst="rect">
            <a:avLst/>
          </a:prstGeom>
        </p:spPr>
      </p:pic>
    </p:spTree>
    <p:extLst>
      <p:ext uri="{BB962C8B-B14F-4D97-AF65-F5344CB8AC3E}">
        <p14:creationId xmlns:p14="http://schemas.microsoft.com/office/powerpoint/2010/main" val="3555770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26" presetClass="emph" presetSubtype="0" fill="hold" nodeType="withEffect">
                                  <p:stCondLst>
                                    <p:cond delay="0"/>
                                  </p:stCondLst>
                                  <p:childTnLst>
                                    <p:animEffect transition="out" filter="fade">
                                      <p:cBhvr>
                                        <p:cTn id="62" dur="500" tmFilter="0, 0; .2, .5; .8, .5; 1, 0"/>
                                        <p:tgtEl>
                                          <p:spTgt spid="4"/>
                                        </p:tgtEl>
                                      </p:cBhvr>
                                    </p:animEffect>
                                    <p:animScale>
                                      <p:cBhvr>
                                        <p:cTn id="63" dur="250" autoRev="1" fill="hold"/>
                                        <p:tgtEl>
                                          <p:spTgt spid="4"/>
                                        </p:tgtEl>
                                      </p:cBhvr>
                                      <p:by x="105000" y="105000"/>
                                    </p:animScale>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7" grpId="0" animBg="1"/>
      <p:bldP spid="33" grpId="0" animBg="1"/>
      <p:bldP spid="18" grpId="0"/>
      <p:bldP spid="34" grpId="0"/>
      <p:bldP spid="35" grpId="0"/>
      <p:bldP spid="36" grpId="0"/>
      <p:bldP spid="22" grpId="0" animBg="1"/>
      <p:bldP spid="37" grpId="0" animBg="1"/>
      <p:bldP spid="38" grpId="0" animBg="1"/>
      <p:bldP spid="39" grpId="0" animBg="1"/>
      <p:bldP spid="47"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98643" y="986320"/>
            <a:ext cx="10941977" cy="5661060"/>
          </a:xfrm>
          <a:prstGeom prst="roundRect">
            <a:avLst>
              <a:gd name="adj" fmla="val 8137"/>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9878859" y="226783"/>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Profile</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1024166" y="241121"/>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Setting</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8908212" y="207297"/>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Chat</a:t>
            </a:r>
            <a:endParaRPr lang="en-US" b="1" dirty="0">
              <a:solidFill>
                <a:schemeClr val="bg1"/>
              </a:solidFill>
              <a:latin typeface="Arial" panose="020B0604020202020204" pitchFamily="34" charset="0"/>
              <a:cs typeface="Arial" panose="020B0604020202020204" pitchFamily="34" charset="0"/>
            </a:endParaRPr>
          </a:p>
        </p:txBody>
      </p:sp>
      <p:grpSp>
        <p:nvGrpSpPr>
          <p:cNvPr id="3" name="Group 2"/>
          <p:cNvGrpSpPr/>
          <p:nvPr/>
        </p:nvGrpSpPr>
        <p:grpSpPr>
          <a:xfrm>
            <a:off x="1160980" y="1181530"/>
            <a:ext cx="9584075" cy="2815120"/>
            <a:chOff x="1160980" y="1181530"/>
            <a:chExt cx="9584075" cy="2815120"/>
          </a:xfrm>
        </p:grpSpPr>
        <p:sp>
          <p:nvSpPr>
            <p:cNvPr id="8" name="Oval 7"/>
            <p:cNvSpPr/>
            <p:nvPr/>
          </p:nvSpPr>
          <p:spPr>
            <a:xfrm>
              <a:off x="1160980" y="1181530"/>
              <a:ext cx="2897312" cy="2815120"/>
            </a:xfrm>
            <a:prstGeom prst="ellipse">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7353" y="1623317"/>
              <a:ext cx="2342508" cy="461665"/>
            </a:xfrm>
            <a:prstGeom prst="rect">
              <a:avLst/>
            </a:prstGeom>
            <a:noFill/>
          </p:spPr>
          <p:txBody>
            <a:bodyPr wrap="square" rtlCol="0">
              <a:spAutoFit/>
            </a:bodyPr>
            <a:lstStyle/>
            <a:p>
              <a:r>
                <a:rPr lang="en-US" sz="2400" dirty="0" smtClean="0"/>
                <a:t>Upload your CV</a:t>
              </a:r>
              <a:endParaRPr lang="en-US" sz="2400" dirty="0"/>
            </a:p>
          </p:txBody>
        </p:sp>
        <p:sp>
          <p:nvSpPr>
            <p:cNvPr id="11" name="Rounded Rectangle 10"/>
            <p:cNvSpPr/>
            <p:nvPr/>
          </p:nvSpPr>
          <p:spPr>
            <a:xfrm>
              <a:off x="5106256" y="2126751"/>
              <a:ext cx="3791164" cy="461585"/>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Resume_2023_v2.pdf</a:t>
              </a:r>
              <a:endParaRPr lang="en-US" dirty="0"/>
            </a:p>
          </p:txBody>
        </p:sp>
        <p:sp>
          <p:nvSpPr>
            <p:cNvPr id="12" name="TextBox 11"/>
            <p:cNvSpPr txBox="1"/>
            <p:nvPr/>
          </p:nvSpPr>
          <p:spPr>
            <a:xfrm>
              <a:off x="5147353" y="2844439"/>
              <a:ext cx="2342508" cy="461665"/>
            </a:xfrm>
            <a:prstGeom prst="rect">
              <a:avLst/>
            </a:prstGeom>
            <a:noFill/>
          </p:spPr>
          <p:txBody>
            <a:bodyPr wrap="square" rtlCol="0">
              <a:spAutoFit/>
            </a:bodyPr>
            <a:lstStyle/>
            <a:p>
              <a:r>
                <a:rPr lang="en-US" sz="2400" dirty="0" smtClean="0"/>
                <a:t>My dream job is:</a:t>
              </a:r>
              <a:endParaRPr lang="en-US" sz="2400" dirty="0"/>
            </a:p>
          </p:txBody>
        </p:sp>
        <p:sp>
          <p:nvSpPr>
            <p:cNvPr id="13" name="Rounded Rectangle 12"/>
            <p:cNvSpPr/>
            <p:nvPr/>
          </p:nvSpPr>
          <p:spPr>
            <a:xfrm>
              <a:off x="5106256" y="3347873"/>
              <a:ext cx="3791164" cy="461585"/>
            </a:xfrm>
            <a:prstGeom prst="roundRect">
              <a:avLst/>
            </a:prstGeom>
            <a:solidFill>
              <a:schemeClr val="bg1"/>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Senior </a:t>
              </a:r>
              <a:r>
                <a:rPr lang="en-US" dirty="0">
                  <a:solidFill>
                    <a:schemeClr val="tx1">
                      <a:lumMod val="85000"/>
                      <a:lumOff val="15000"/>
                    </a:schemeClr>
                  </a:solidFill>
                </a:rPr>
                <a:t>Machine Learning </a:t>
              </a:r>
              <a:endParaRPr lang="en-US" dirty="0"/>
            </a:p>
          </p:txBody>
        </p:sp>
        <p:sp>
          <p:nvSpPr>
            <p:cNvPr id="14" name="Rounded Rectangle 13"/>
            <p:cNvSpPr/>
            <p:nvPr/>
          </p:nvSpPr>
          <p:spPr>
            <a:xfrm>
              <a:off x="9472772" y="2126750"/>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Upload</a:t>
              </a:r>
              <a:endParaRPr lang="en-US" sz="2000" b="1" dirty="0">
                <a:solidFill>
                  <a:schemeClr val="bg1"/>
                </a:solidFill>
              </a:endParaRPr>
            </a:p>
          </p:txBody>
        </p:sp>
        <p:sp>
          <p:nvSpPr>
            <p:cNvPr id="15" name="Rounded Rectangle 14"/>
            <p:cNvSpPr/>
            <p:nvPr/>
          </p:nvSpPr>
          <p:spPr>
            <a:xfrm>
              <a:off x="9471914" y="3347872"/>
              <a:ext cx="1272283" cy="461585"/>
            </a:xfrm>
            <a:prstGeom prst="round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Submit</a:t>
              </a:r>
              <a:endParaRPr lang="en-US" sz="2000" b="1" dirty="0">
                <a:solidFill>
                  <a:schemeClr val="bg1"/>
                </a:solidFill>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783" y="1395007"/>
              <a:ext cx="2386655" cy="2386655"/>
            </a:xfrm>
            <a:prstGeom prst="ellipse">
              <a:avLst/>
            </a:prstGeom>
          </p:spPr>
        </p:pic>
      </p:grpSp>
      <p:grpSp>
        <p:nvGrpSpPr>
          <p:cNvPr id="4" name="Group 3"/>
          <p:cNvGrpSpPr/>
          <p:nvPr/>
        </p:nvGrpSpPr>
        <p:grpSpPr>
          <a:xfrm>
            <a:off x="951214" y="4191860"/>
            <a:ext cx="10412003" cy="2223263"/>
            <a:chOff x="951214" y="4191860"/>
            <a:chExt cx="10412003" cy="2223263"/>
          </a:xfrm>
        </p:grpSpPr>
        <p:sp>
          <p:nvSpPr>
            <p:cNvPr id="9" name="Rounded Rectangle 8"/>
            <p:cNvSpPr/>
            <p:nvPr/>
          </p:nvSpPr>
          <p:spPr>
            <a:xfrm>
              <a:off x="951214" y="4191860"/>
              <a:ext cx="10412003" cy="2223263"/>
            </a:xfrm>
            <a:prstGeom prst="roundRect">
              <a:avLst>
                <a:gd name="adj" fmla="val 21491"/>
              </a:avLst>
            </a:prstGeom>
            <a:gradFill flip="none" rotWithShape="1">
              <a:gsLst>
                <a:gs pos="0">
                  <a:srgbClr val="5D7A89"/>
                </a:gs>
                <a:gs pos="87000">
                  <a:schemeClr val="accent3">
                    <a:lumMod val="45000"/>
                    <a:lumOff val="55000"/>
                  </a:schemeClr>
                </a:gs>
                <a:gs pos="92000">
                  <a:schemeClr val="accent3">
                    <a:lumMod val="45000"/>
                    <a:lumOff val="55000"/>
                  </a:schemeClr>
                </a:gs>
                <a:gs pos="100000">
                  <a:schemeClr val="accent3">
                    <a:lumMod val="30000"/>
                    <a:lumOff val="70000"/>
                  </a:schemeClr>
                </a:gs>
              </a:gsLst>
              <a:lin ang="16200000" scaled="1"/>
              <a:tileRect/>
            </a:gra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26646" t="11236" r="25786" b="44568"/>
            <a:stretch/>
          </p:blipFill>
          <p:spPr>
            <a:xfrm>
              <a:off x="5346970" y="4633643"/>
              <a:ext cx="1565317" cy="1570640"/>
            </a:xfrm>
            <a:prstGeom prst="ellipse">
              <a:avLst/>
            </a:prstGeom>
          </p:spPr>
        </p:pic>
        <p:graphicFrame>
          <p:nvGraphicFramePr>
            <p:cNvPr id="28" name="Chart 27"/>
            <p:cNvGraphicFramePr/>
            <p:nvPr>
              <p:extLst>
                <p:ext uri="{D42A27DB-BD31-4B8C-83A1-F6EECF244321}">
                  <p14:modId xmlns:p14="http://schemas.microsoft.com/office/powerpoint/2010/main" val="1911602919"/>
                </p:ext>
              </p:extLst>
            </p:nvPr>
          </p:nvGraphicFramePr>
          <p:xfrm>
            <a:off x="1211919" y="4510355"/>
            <a:ext cx="2792382" cy="1861588"/>
          </p:xfrm>
          <a:graphic>
            <a:graphicData uri="http://schemas.openxmlformats.org/drawingml/2006/chart">
              <c:chart xmlns:c="http://schemas.openxmlformats.org/drawingml/2006/chart" xmlns:r="http://schemas.openxmlformats.org/officeDocument/2006/relationships" r:id="rId4"/>
            </a:graphicData>
          </a:graphic>
        </p:graphicFrame>
        <p:pic>
          <p:nvPicPr>
            <p:cNvPr id="29" name="Picture 28"/>
            <p:cNvPicPr>
              <a:picLocks noChangeAspect="1"/>
            </p:cNvPicPr>
            <p:nvPr/>
          </p:nvPicPr>
          <p:blipFill rotWithShape="1">
            <a:blip r:embed="rId5" cstate="print">
              <a:extLst>
                <a:ext uri="{28A0092B-C50C-407E-A947-70E740481C1C}">
                  <a14:useLocalDpi xmlns:a14="http://schemas.microsoft.com/office/drawing/2010/main" val="0"/>
                </a:ext>
              </a:extLst>
            </a:blip>
            <a:srcRect l="16988" t="15962" r="18342" b="24158"/>
            <a:stretch/>
          </p:blipFill>
          <p:spPr>
            <a:xfrm>
              <a:off x="9104953" y="4643349"/>
              <a:ext cx="1547811" cy="1547811"/>
            </a:xfrm>
            <a:prstGeom prst="ellipse">
              <a:avLst/>
            </a:prstGeom>
          </p:spPr>
        </p:pic>
        <p:sp>
          <p:nvSpPr>
            <p:cNvPr id="30" name="TextBox 29"/>
            <p:cNvSpPr txBox="1"/>
            <p:nvPr/>
          </p:nvSpPr>
          <p:spPr>
            <a:xfrm>
              <a:off x="1946463" y="4224493"/>
              <a:ext cx="1323293" cy="369332"/>
            </a:xfrm>
            <a:prstGeom prst="rect">
              <a:avLst/>
            </a:prstGeom>
            <a:noFill/>
          </p:spPr>
          <p:txBody>
            <a:bodyPr wrap="square" rtlCol="0">
              <a:spAutoFit/>
            </a:bodyPr>
            <a:lstStyle/>
            <a:p>
              <a:pPr algn="ctr"/>
              <a:r>
                <a:rPr lang="en-US" dirty="0" smtClean="0"/>
                <a:t>Progress</a:t>
              </a:r>
              <a:endParaRPr lang="en-US" dirty="0"/>
            </a:p>
          </p:txBody>
        </p:sp>
        <p:sp>
          <p:nvSpPr>
            <p:cNvPr id="31" name="TextBox 30"/>
            <p:cNvSpPr txBox="1"/>
            <p:nvPr/>
          </p:nvSpPr>
          <p:spPr>
            <a:xfrm>
              <a:off x="5024525" y="4216720"/>
              <a:ext cx="2142949" cy="369332"/>
            </a:xfrm>
            <a:prstGeom prst="rect">
              <a:avLst/>
            </a:prstGeom>
            <a:noFill/>
          </p:spPr>
          <p:txBody>
            <a:bodyPr wrap="square" rtlCol="0">
              <a:spAutoFit/>
            </a:bodyPr>
            <a:lstStyle/>
            <a:p>
              <a:pPr algn="ctr"/>
              <a:r>
                <a:rPr lang="en-US" dirty="0" smtClean="0"/>
                <a:t>Upgrade your skills</a:t>
              </a:r>
              <a:endParaRPr lang="en-US" dirty="0"/>
            </a:p>
          </p:txBody>
        </p:sp>
        <p:sp>
          <p:nvSpPr>
            <p:cNvPr id="32" name="TextBox 31"/>
            <p:cNvSpPr txBox="1"/>
            <p:nvPr/>
          </p:nvSpPr>
          <p:spPr>
            <a:xfrm>
              <a:off x="9217211" y="4226754"/>
              <a:ext cx="1323293" cy="369332"/>
            </a:xfrm>
            <a:prstGeom prst="rect">
              <a:avLst/>
            </a:prstGeom>
            <a:noFill/>
          </p:spPr>
          <p:txBody>
            <a:bodyPr wrap="square" rtlCol="0">
              <a:spAutoFit/>
            </a:bodyPr>
            <a:lstStyle/>
            <a:p>
              <a:pPr algn="ctr"/>
              <a:r>
                <a:rPr lang="en-US" dirty="0" smtClean="0"/>
                <a:t>Match jobs</a:t>
              </a:r>
              <a:endParaRPr lang="en-US" dirty="0"/>
            </a:p>
          </p:txBody>
        </p:sp>
      </p:gr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8857" y="5441149"/>
            <a:ext cx="454112" cy="454112"/>
          </a:xfrm>
          <a:prstGeom prst="rect">
            <a:avLst/>
          </a:prstGeom>
        </p:spPr>
      </p:pic>
    </p:spTree>
    <p:extLst>
      <p:ext uri="{BB962C8B-B14F-4D97-AF65-F5344CB8AC3E}">
        <p14:creationId xmlns:p14="http://schemas.microsoft.com/office/powerpoint/2010/main" val="34323183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8164 0.04005 C -0.09857 0.04907 -0.12396 0.05393 -0.15078 0.05393 C -0.18112 0.05393 -0.20547 0.04907 -0.2224 0.04005 L -0.30391 1.11111E-6 " pathEditMode="relative" rAng="0" ptsTypes="AAAAA">
                                      <p:cBhvr>
                                        <p:cTn id="6" dur="1100" fill="hold"/>
                                        <p:tgtEl>
                                          <p:spTgt spid="18"/>
                                        </p:tgtEl>
                                        <p:attrNameLst>
                                          <p:attrName>ppt_x</p:attrName>
                                          <p:attrName>ppt_y</p:attrName>
                                        </p:attrNameLst>
                                      </p:cBhvr>
                                      <p:rCtr x="-15195" y="2685"/>
                                    </p:animMotion>
                                  </p:childTnLst>
                                </p:cTn>
                              </p:par>
                            </p:childTnLst>
                          </p:cTn>
                        </p:par>
                        <p:par>
                          <p:cTn id="7" fill="hold">
                            <p:stCondLst>
                              <p:cond delay="1100"/>
                            </p:stCondLst>
                            <p:childTnLst>
                              <p:par>
                                <p:cTn id="8" presetID="26" presetClass="emph" presetSubtype="0" fill="hold" nodeType="after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73394" y="1710814"/>
            <a:ext cx="10733649" cy="5010672"/>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9878859" y="226783"/>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Profile</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1024166" y="241121"/>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Setting</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8908212" y="207297"/>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Chat</a:t>
            </a:r>
            <a:endParaRPr lang="en-US" b="1" dirty="0">
              <a:solidFill>
                <a:schemeClr val="bg1"/>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26646" t="11236" r="25786" b="44568"/>
          <a:stretch/>
        </p:blipFill>
        <p:spPr>
          <a:xfrm>
            <a:off x="327226" y="1051961"/>
            <a:ext cx="1891313" cy="1897745"/>
          </a:xfrm>
          <a:prstGeom prst="ellipse">
            <a:avLst/>
          </a:prstGeom>
        </p:spPr>
      </p:pic>
      <p:sp>
        <p:nvSpPr>
          <p:cNvPr id="2" name="Rounded Rectangle 1"/>
          <p:cNvSpPr/>
          <p:nvPr/>
        </p:nvSpPr>
        <p:spPr>
          <a:xfrm>
            <a:off x="2300748" y="2625213"/>
            <a:ext cx="4365523" cy="717755"/>
          </a:xfrm>
          <a:prstGeom prst="roundRect">
            <a:avLst/>
          </a:prstGeom>
          <a:solidFill>
            <a:srgbClr val="80CB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2300747" y="3642943"/>
            <a:ext cx="4365523" cy="717755"/>
          </a:xfrm>
          <a:prstGeom prst="roundRect">
            <a:avLst/>
          </a:prstGeom>
          <a:solidFill>
            <a:srgbClr val="4DB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00747" y="4673349"/>
            <a:ext cx="4365523" cy="717755"/>
          </a:xfrm>
          <a:prstGeom prst="roundRect">
            <a:avLst/>
          </a:prstGeom>
          <a:solidFill>
            <a:srgbClr val="26A6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300746" y="5691079"/>
            <a:ext cx="4365523" cy="717755"/>
          </a:xfrm>
          <a:prstGeom prst="roundRect">
            <a:avLst/>
          </a:prstGeom>
          <a:solidFill>
            <a:srgbClr val="0089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45765" y="2810168"/>
            <a:ext cx="3402147"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Skill 1: Python</a:t>
            </a:r>
            <a:endParaRPr lang="en-US" dirty="0">
              <a:latin typeface="Arial" panose="020B0604020202020204" pitchFamily="34" charset="0"/>
              <a:cs typeface="Arial" panose="020B0604020202020204" pitchFamily="34" charset="0"/>
            </a:endParaRPr>
          </a:p>
        </p:txBody>
      </p:sp>
      <p:sp>
        <p:nvSpPr>
          <p:cNvPr id="34" name="TextBox 33"/>
          <p:cNvSpPr txBox="1"/>
          <p:nvPr/>
        </p:nvSpPr>
        <p:spPr>
          <a:xfrm>
            <a:off x="2545764" y="3817154"/>
            <a:ext cx="3402147"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Skill 2: </a:t>
            </a:r>
            <a:r>
              <a:rPr lang="en-US" b="1" dirty="0"/>
              <a:t>Statistical Analysis</a:t>
            </a:r>
            <a:endParaRPr lang="en-US" dirty="0">
              <a:latin typeface="Arial" panose="020B0604020202020204" pitchFamily="34" charset="0"/>
              <a:cs typeface="Arial" panose="020B0604020202020204" pitchFamily="34" charset="0"/>
            </a:endParaRPr>
          </a:p>
        </p:txBody>
      </p:sp>
      <p:sp>
        <p:nvSpPr>
          <p:cNvPr id="35" name="TextBox 34"/>
          <p:cNvSpPr txBox="1"/>
          <p:nvPr/>
        </p:nvSpPr>
        <p:spPr>
          <a:xfrm>
            <a:off x="2545763" y="4870811"/>
            <a:ext cx="384520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Skill 3: </a:t>
            </a:r>
            <a:r>
              <a:rPr lang="en-US" b="1" dirty="0"/>
              <a:t>Data Handling and Analysis</a:t>
            </a:r>
            <a:endParaRPr lang="en-US" dirty="0">
              <a:latin typeface="Arial" panose="020B0604020202020204" pitchFamily="34" charset="0"/>
              <a:cs typeface="Arial" panose="020B0604020202020204" pitchFamily="34" charset="0"/>
            </a:endParaRPr>
          </a:p>
        </p:txBody>
      </p:sp>
      <p:sp>
        <p:nvSpPr>
          <p:cNvPr id="36" name="TextBox 35"/>
          <p:cNvSpPr txBox="1"/>
          <p:nvPr/>
        </p:nvSpPr>
        <p:spPr>
          <a:xfrm>
            <a:off x="2545762" y="5871629"/>
            <a:ext cx="384520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Skill 3: </a:t>
            </a:r>
            <a:r>
              <a:rPr lang="en-US" b="1" dirty="0"/>
              <a:t>Machine </a:t>
            </a:r>
            <a:r>
              <a:rPr lang="en-US" b="1" dirty="0" smtClean="0"/>
              <a:t>Learning</a:t>
            </a:r>
            <a:endParaRPr lang="en-US" dirty="0">
              <a:latin typeface="Arial" panose="020B0604020202020204" pitchFamily="34" charset="0"/>
              <a:cs typeface="Arial" panose="020B0604020202020204" pitchFamily="34" charset="0"/>
            </a:endParaRPr>
          </a:p>
        </p:txBody>
      </p:sp>
      <p:sp>
        <p:nvSpPr>
          <p:cNvPr id="22" name="Half Frame 21"/>
          <p:cNvSpPr/>
          <p:nvPr/>
        </p:nvSpPr>
        <p:spPr>
          <a:xfrm rot="8104880">
            <a:off x="6040571" y="279172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p:cNvSpPr/>
          <p:nvPr/>
        </p:nvSpPr>
        <p:spPr>
          <a:xfrm rot="8104880">
            <a:off x="6040571" y="37886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Half Frame 37"/>
          <p:cNvSpPr/>
          <p:nvPr/>
        </p:nvSpPr>
        <p:spPr>
          <a:xfrm rot="8104880">
            <a:off x="6040571" y="48300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Half Frame 38"/>
          <p:cNvSpPr/>
          <p:nvPr/>
        </p:nvSpPr>
        <p:spPr>
          <a:xfrm rot="8104880">
            <a:off x="6040571" y="5858774"/>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402543" y="2625214"/>
            <a:ext cx="3899865" cy="3615748"/>
            <a:chOff x="7402543" y="2625214"/>
            <a:chExt cx="3899865" cy="3615748"/>
          </a:xfrm>
        </p:grpSpPr>
        <p:cxnSp>
          <p:nvCxnSpPr>
            <p:cNvPr id="46" name="Straight Connector 45"/>
            <p:cNvCxnSpPr/>
            <p:nvPr/>
          </p:nvCxnSpPr>
          <p:spPr>
            <a:xfrm flipV="1">
              <a:off x="7402543" y="5691079"/>
              <a:ext cx="3899865" cy="16245"/>
            </a:xfrm>
            <a:prstGeom prst="line">
              <a:avLst/>
            </a:prstGeom>
            <a:ln w="28575">
              <a:solidFill>
                <a:srgbClr val="FF0266"/>
              </a:solidFill>
            </a:ln>
          </p:spPr>
          <p:style>
            <a:lnRef idx="1">
              <a:schemeClr val="accent1"/>
            </a:lnRef>
            <a:fillRef idx="0">
              <a:schemeClr val="accent1"/>
            </a:fillRef>
            <a:effectRef idx="0">
              <a:schemeClr val="accent1"/>
            </a:effectRef>
            <a:fontRef idx="minor">
              <a:schemeClr val="tx1"/>
            </a:fontRef>
          </p:style>
        </p:cxnSp>
        <p:sp>
          <p:nvSpPr>
            <p:cNvPr id="47" name="Rectangular Callout 46"/>
            <p:cNvSpPr/>
            <p:nvPr/>
          </p:nvSpPr>
          <p:spPr>
            <a:xfrm>
              <a:off x="7402543" y="2625214"/>
              <a:ext cx="3899865" cy="3615748"/>
            </a:xfrm>
            <a:prstGeom prst="wedgeRectCallout">
              <a:avLst>
                <a:gd name="adj1" fmla="val -67454"/>
                <a:gd name="adj2" fmla="val -40352"/>
              </a:avLst>
            </a:prstGeom>
            <a:noFill/>
            <a:ln w="28575">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402543" y="5707324"/>
              <a:ext cx="3899865" cy="533637"/>
            </a:xfrm>
            <a:prstGeom prst="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619711" y="2706503"/>
              <a:ext cx="3458753" cy="3486339"/>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Python is a versatile and readable high-level programming language widely utilized for its simplicity and applicability in diverse domains, including, data science, and artificial intelligence</a:t>
              </a:r>
              <a:r>
                <a:rPr lang="en-US" dirty="0" smtClean="0">
                  <a:latin typeface="Arial" panose="020B0604020202020204" pitchFamily="34" charset="0"/>
                  <a:cs typeface="Arial" panose="020B0604020202020204" pitchFamily="34" charset="0"/>
                </a:rPr>
                <a:t>.</a:t>
              </a:r>
            </a:p>
            <a:p>
              <a:pPr algn="ctr">
                <a:lnSpc>
                  <a:spcPct val="150000"/>
                </a:lnSpc>
              </a:pPr>
              <a:r>
                <a:rPr lang="en-US" sz="2400" b="1" dirty="0" smtClean="0">
                  <a:solidFill>
                    <a:schemeClr val="bg1"/>
                  </a:solidFill>
                  <a:latin typeface="Arial" panose="020B0604020202020204" pitchFamily="34" charset="0"/>
                  <a:cs typeface="Arial" panose="020B0604020202020204" pitchFamily="34" charset="0"/>
                </a:rPr>
                <a:t>Get the plan</a:t>
              </a:r>
              <a:endParaRPr lang="en-US" b="1" dirty="0">
                <a:solidFill>
                  <a:schemeClr val="bg1"/>
                </a:solidFill>
                <a:latin typeface="Arial" panose="020B0604020202020204" pitchFamily="34" charset="0"/>
                <a:cs typeface="Arial" panose="020B0604020202020204" pitchFamily="34" charset="0"/>
              </a:endParaRPr>
            </a:p>
          </p:txBody>
        </p:sp>
      </p:grpSp>
      <p:sp>
        <p:nvSpPr>
          <p:cNvPr id="49" name="TextBox 48"/>
          <p:cNvSpPr txBox="1"/>
          <p:nvPr/>
        </p:nvSpPr>
        <p:spPr>
          <a:xfrm>
            <a:off x="4246837" y="989525"/>
            <a:ext cx="4323772"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Upgrade your skills</a:t>
            </a:r>
            <a:endParaRPr lang="en-US" sz="3200" b="1" dirty="0">
              <a:solidFill>
                <a:schemeClr val="bg1"/>
              </a:solidFill>
              <a:latin typeface="Arial" panose="020B0604020202020204" pitchFamily="34" charset="0"/>
              <a:cs typeface="Arial" panose="020B0604020202020204" pitchFamily="34" charset="0"/>
            </a:endParaRPr>
          </a:p>
        </p:txBody>
      </p:sp>
      <p:grpSp>
        <p:nvGrpSpPr>
          <p:cNvPr id="29" name="Group 28"/>
          <p:cNvGrpSpPr/>
          <p:nvPr/>
        </p:nvGrpSpPr>
        <p:grpSpPr>
          <a:xfrm>
            <a:off x="7412346" y="2648220"/>
            <a:ext cx="3899865" cy="3636108"/>
            <a:chOff x="7402543" y="2625214"/>
            <a:chExt cx="3899865" cy="3636108"/>
          </a:xfrm>
        </p:grpSpPr>
        <p:cxnSp>
          <p:nvCxnSpPr>
            <p:cNvPr id="30" name="Straight Connector 29"/>
            <p:cNvCxnSpPr/>
            <p:nvPr/>
          </p:nvCxnSpPr>
          <p:spPr>
            <a:xfrm flipV="1">
              <a:off x="7402543" y="5691079"/>
              <a:ext cx="3899865" cy="16245"/>
            </a:xfrm>
            <a:prstGeom prst="line">
              <a:avLst/>
            </a:prstGeom>
            <a:ln w="28575">
              <a:solidFill>
                <a:srgbClr val="FF0266"/>
              </a:solidFill>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a:xfrm>
              <a:off x="7402543" y="2625214"/>
              <a:ext cx="3899865" cy="3615748"/>
            </a:xfrm>
            <a:prstGeom prst="wedgeRectCallout">
              <a:avLst>
                <a:gd name="adj1" fmla="val -67454"/>
                <a:gd name="adj2" fmla="val -12343"/>
              </a:avLst>
            </a:prstGeom>
            <a:noFill/>
            <a:ln w="28575">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402543" y="5707324"/>
              <a:ext cx="3899865" cy="533637"/>
            </a:xfrm>
            <a:prstGeom prst="rect">
              <a:avLst/>
            </a:prstGeom>
            <a:solidFill>
              <a:srgbClr val="FF0266"/>
            </a:solidFill>
            <a:ln>
              <a:solidFill>
                <a:srgbClr val="FF0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19711" y="2706503"/>
              <a:ext cx="3458753" cy="3554819"/>
            </a:xfrm>
            <a:prstGeom prst="rect">
              <a:avLst/>
            </a:prstGeom>
          </p:spPr>
          <p:txBody>
            <a:bodyPr wrap="square">
              <a:spAutoFit/>
            </a:bodyPr>
            <a:lstStyle/>
            <a:p>
              <a:pPr algn="just">
                <a:lnSpc>
                  <a:spcPct val="150000"/>
                </a:lnSpc>
              </a:pPr>
              <a:r>
                <a:rPr lang="en-US" dirty="0"/>
                <a:t>Statistical analysis </a:t>
              </a:r>
              <a:r>
                <a:rPr lang="en-US" dirty="0" smtClean="0"/>
                <a:t>is a </a:t>
              </a:r>
              <a:r>
                <a:rPr lang="en-US" dirty="0"/>
                <a:t>process of collecting, interpreting, and drawing meaningful insights from numerical data. It involves applying statistical methods to uncover </a:t>
              </a:r>
              <a:r>
                <a:rPr lang="en-US" dirty="0" smtClean="0"/>
                <a:t>patterns.</a:t>
              </a:r>
            </a:p>
            <a:p>
              <a:pPr algn="just">
                <a:lnSpc>
                  <a:spcPct val="150000"/>
                </a:lnSpc>
              </a:pPr>
              <a:endParaRPr lang="en-US" dirty="0" smtClean="0">
                <a:latin typeface="Arial" panose="020B0604020202020204" pitchFamily="34" charset="0"/>
                <a:cs typeface="Arial" panose="020B0604020202020204" pitchFamily="34" charset="0"/>
              </a:endParaRPr>
            </a:p>
            <a:p>
              <a:pPr algn="ctr">
                <a:lnSpc>
                  <a:spcPct val="150000"/>
                </a:lnSpc>
              </a:pPr>
              <a:r>
                <a:rPr lang="en-US" sz="2400" b="1" dirty="0" smtClean="0">
                  <a:solidFill>
                    <a:schemeClr val="bg1"/>
                  </a:solidFill>
                  <a:latin typeface="Arial" panose="020B0604020202020204" pitchFamily="34" charset="0"/>
                  <a:cs typeface="Arial" panose="020B0604020202020204" pitchFamily="34" charset="0"/>
                </a:rPr>
                <a:t>Get the plan</a:t>
              </a:r>
              <a:endParaRPr lang="en-US" b="1" dirty="0">
                <a:solidFill>
                  <a:schemeClr val="bg1"/>
                </a:solidFill>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812" y="2933810"/>
            <a:ext cx="375851" cy="375851"/>
          </a:xfrm>
          <a:prstGeom prst="rect">
            <a:avLst/>
          </a:prstGeom>
        </p:spPr>
      </p:pic>
    </p:spTree>
    <p:extLst>
      <p:ext uri="{BB962C8B-B14F-4D97-AF65-F5344CB8AC3E}">
        <p14:creationId xmlns:p14="http://schemas.microsoft.com/office/powerpoint/2010/main" val="2179337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0013 -0.00046 L 0.02383 0.0338 C 0.0293 0.04121 0.0319 0.05209 0.0319 0.06343 C 0.0319 0.07616 0.0293 0.08658 0.02383 0.09375 L -0.00013 0.12847 " pathEditMode="relative" rAng="5400000" ptsTypes="AAAAA">
                                      <p:cBhvr>
                                        <p:cTn id="14" dur="1000" fill="hold"/>
                                        <p:tgtEl>
                                          <p:spTgt spid="3"/>
                                        </p:tgtEl>
                                        <p:attrNameLst>
                                          <p:attrName>ppt_x</p:attrName>
                                          <p:attrName>ppt_y</p:attrName>
                                        </p:attrNameLst>
                                      </p:cBhvr>
                                      <p:rCtr x="1576" y="6435"/>
                                    </p:animMotion>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3"/>
                                        </p:tgtEl>
                                      </p:cBhvr>
                                    </p:animEffect>
                                    <p:animScale>
                                      <p:cBhvr>
                                        <p:cTn id="20" dur="250" autoRev="1" fill="hold"/>
                                        <p:tgtEl>
                                          <p:spTgt spid="3"/>
                                        </p:tgtEl>
                                      </p:cBhvr>
                                      <p:by x="105000" y="105000"/>
                                    </p:animScale>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08333E-6 0.14283 L 0.26263 0.45023 " pathEditMode="relative" rAng="0" ptsTypes="AA">
                                      <p:cBhvr>
                                        <p:cTn id="27" dur="1100" fill="hold"/>
                                        <p:tgtEl>
                                          <p:spTgt spid="3"/>
                                        </p:tgtEl>
                                        <p:attrNameLst>
                                          <p:attrName>ppt_x</p:attrName>
                                          <p:attrName>ppt_y</p:attrName>
                                        </p:attrNameLst>
                                      </p:cBhvr>
                                      <p:rCtr x="13125" y="15370"/>
                                    </p:animMotion>
                                  </p:childTnLst>
                                </p:cTn>
                              </p:par>
                            </p:childTnLst>
                          </p:cTn>
                        </p:par>
                        <p:par>
                          <p:cTn id="28" fill="hold">
                            <p:stCondLst>
                              <p:cond delay="1100"/>
                            </p:stCondLst>
                            <p:childTnLst>
                              <p:par>
                                <p:cTn id="29" presetID="26" presetClass="emph" presetSubtype="0" fill="hold" nodeType="afterEffect">
                                  <p:stCondLst>
                                    <p:cond delay="0"/>
                                  </p:stCondLst>
                                  <p:childTnLst>
                                    <p:animEffect transition="out" filter="fade">
                                      <p:cBhvr>
                                        <p:cTn id="30" dur="500" tmFilter="0, 0; .2, .5; .8, .5; 1, 0"/>
                                        <p:tgtEl>
                                          <p:spTgt spid="3"/>
                                        </p:tgtEl>
                                      </p:cBhvr>
                                    </p:animEffect>
                                    <p:animScale>
                                      <p:cBhvr>
                                        <p:cTn id="31"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73394" y="1710814"/>
            <a:ext cx="10733649" cy="5010672"/>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9878859" y="226783"/>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Profile</a:t>
            </a:r>
            <a:endParaRPr lang="en-US"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1024166" y="241121"/>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Setting</a:t>
            </a:r>
            <a:endParaRPr lang="en-US"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8908212" y="207297"/>
            <a:ext cx="970647"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Chat</a:t>
            </a:r>
            <a:endParaRPr lang="en-US" b="1" dirty="0">
              <a:solidFill>
                <a:schemeClr val="bg1"/>
              </a:solidFill>
              <a:latin typeface="Arial" panose="020B0604020202020204" pitchFamily="34" charset="0"/>
              <a:cs typeface="Arial" panose="020B0604020202020204" pitchFamily="34" charset="0"/>
            </a:endParaRPr>
          </a:p>
        </p:txBody>
      </p:sp>
      <p:sp>
        <p:nvSpPr>
          <p:cNvPr id="26" name="Rounded Rectangle 25"/>
          <p:cNvSpPr/>
          <p:nvPr/>
        </p:nvSpPr>
        <p:spPr>
          <a:xfrm>
            <a:off x="6966461" y="1953683"/>
            <a:ext cx="1399383" cy="717755"/>
          </a:xfrm>
          <a:prstGeom prst="roundRect">
            <a:avLst/>
          </a:prstGeom>
          <a:solidFill>
            <a:srgbClr val="4DB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8555542" y="1953683"/>
            <a:ext cx="1399383" cy="717755"/>
          </a:xfrm>
          <a:prstGeom prst="roundRect">
            <a:avLst/>
          </a:prstGeom>
          <a:solidFill>
            <a:srgbClr val="26A6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0146903" y="1956337"/>
            <a:ext cx="1399383" cy="717755"/>
          </a:xfrm>
          <a:prstGeom prst="roundRect">
            <a:avLst/>
          </a:prstGeom>
          <a:solidFill>
            <a:srgbClr val="0089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11479" y="2127894"/>
            <a:ext cx="109057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Week 2</a:t>
            </a:r>
            <a:endParaRPr lang="en-US" dirty="0">
              <a:latin typeface="Arial" panose="020B0604020202020204" pitchFamily="34" charset="0"/>
              <a:cs typeface="Arial" panose="020B0604020202020204" pitchFamily="34" charset="0"/>
            </a:endParaRPr>
          </a:p>
        </p:txBody>
      </p:sp>
      <p:sp>
        <p:nvSpPr>
          <p:cNvPr id="35" name="TextBox 34"/>
          <p:cNvSpPr txBox="1"/>
          <p:nvPr/>
        </p:nvSpPr>
        <p:spPr>
          <a:xfrm>
            <a:off x="8800558" y="2151145"/>
            <a:ext cx="1232593"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Week 3</a:t>
            </a:r>
            <a:endParaRPr lang="en-US" dirty="0">
              <a:latin typeface="Arial" panose="020B0604020202020204" pitchFamily="34" charset="0"/>
              <a:cs typeface="Arial" panose="020B0604020202020204" pitchFamily="34" charset="0"/>
            </a:endParaRPr>
          </a:p>
        </p:txBody>
      </p:sp>
      <p:sp>
        <p:nvSpPr>
          <p:cNvPr id="36" name="TextBox 35"/>
          <p:cNvSpPr txBox="1"/>
          <p:nvPr/>
        </p:nvSpPr>
        <p:spPr>
          <a:xfrm>
            <a:off x="10391919" y="2136887"/>
            <a:ext cx="1232593"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Week 4</a:t>
            </a: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2285602" y="1953683"/>
            <a:ext cx="4365523" cy="717755"/>
            <a:chOff x="2300748" y="2625213"/>
            <a:chExt cx="4365523" cy="717755"/>
          </a:xfrm>
        </p:grpSpPr>
        <p:sp>
          <p:nvSpPr>
            <p:cNvPr id="2" name="Rounded Rectangle 1"/>
            <p:cNvSpPr/>
            <p:nvPr/>
          </p:nvSpPr>
          <p:spPr>
            <a:xfrm>
              <a:off x="2300748" y="2625213"/>
              <a:ext cx="4365523" cy="717755"/>
            </a:xfrm>
            <a:prstGeom prst="roundRect">
              <a:avLst/>
            </a:prstGeom>
            <a:solidFill>
              <a:srgbClr val="80CB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486895" y="2674298"/>
              <a:ext cx="3402147"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Week 1: </a:t>
              </a:r>
              <a:r>
                <a:rPr lang="en-US" b="1" dirty="0"/>
                <a:t>Getting Started with Python Basics</a:t>
              </a:r>
              <a:endParaRPr lang="en-US" dirty="0">
                <a:latin typeface="Arial" panose="020B0604020202020204" pitchFamily="34" charset="0"/>
                <a:cs typeface="Arial" panose="020B0604020202020204" pitchFamily="34" charset="0"/>
              </a:endParaRPr>
            </a:p>
          </p:txBody>
        </p:sp>
        <p:sp>
          <p:nvSpPr>
            <p:cNvPr id="22" name="Half Frame 21"/>
            <p:cNvSpPr/>
            <p:nvPr/>
          </p:nvSpPr>
          <p:spPr>
            <a:xfrm rot="13504880">
              <a:off x="6040571" y="2664128"/>
              <a:ext cx="411480" cy="411480"/>
            </a:xfrm>
            <a:prstGeom prst="halfFrame">
              <a:avLst>
                <a:gd name="adj1" fmla="val 26062"/>
                <a:gd name="adj2" fmla="val 264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p:cNvSpPr/>
          <p:nvPr/>
        </p:nvSpPr>
        <p:spPr>
          <a:xfrm>
            <a:off x="1867126" y="2997212"/>
            <a:ext cx="9499667" cy="3477875"/>
          </a:xfrm>
          <a:prstGeom prst="rect">
            <a:avLst/>
          </a:prstGeom>
        </p:spPr>
        <p:txBody>
          <a:bodyPr wrap="square">
            <a:spAutoFit/>
          </a:bodyPr>
          <a:lstStyle/>
          <a:p>
            <a:r>
              <a:rPr lang="en-US" sz="2000" b="1" dirty="0"/>
              <a:t>Sub-task 1: Install Python:</a:t>
            </a:r>
            <a:endParaRPr lang="en-US" sz="2000" dirty="0"/>
          </a:p>
          <a:p>
            <a:pPr lvl="1"/>
            <a:r>
              <a:rPr lang="en-US" sz="2000" dirty="0"/>
              <a:t>Download and install the latest version of Python from the official website.</a:t>
            </a:r>
          </a:p>
          <a:p>
            <a:pPr lvl="1"/>
            <a:r>
              <a:rPr lang="en-US" sz="2000" dirty="0"/>
              <a:t>Verify the installation by checking the Python version in the terminal</a:t>
            </a:r>
            <a:r>
              <a:rPr lang="en-US" sz="2000" dirty="0" smtClean="0"/>
              <a:t>.</a:t>
            </a:r>
          </a:p>
          <a:p>
            <a:pPr lvl="1"/>
            <a:endParaRPr lang="en-US" sz="2000" dirty="0"/>
          </a:p>
          <a:p>
            <a:r>
              <a:rPr lang="en-US" sz="2000" b="1" dirty="0"/>
              <a:t>Sub-task 2: Understand Python Syntax:</a:t>
            </a:r>
            <a:endParaRPr lang="en-US" sz="2000" dirty="0"/>
          </a:p>
          <a:p>
            <a:pPr lvl="1"/>
            <a:r>
              <a:rPr lang="en-US" sz="2000" dirty="0"/>
              <a:t>Familiarize yourself with basic Python syntax, including indentation, variables, data types, and basic operators</a:t>
            </a:r>
            <a:r>
              <a:rPr lang="en-US" sz="2000" dirty="0" smtClean="0"/>
              <a:t>.</a:t>
            </a:r>
          </a:p>
          <a:p>
            <a:pPr lvl="1"/>
            <a:endParaRPr lang="en-US" sz="2000" dirty="0"/>
          </a:p>
          <a:p>
            <a:r>
              <a:rPr lang="en-US" sz="2000" b="1" dirty="0"/>
              <a:t>Sub-task 3: Work with Control Structures:</a:t>
            </a:r>
            <a:endParaRPr lang="en-US" sz="2000" dirty="0"/>
          </a:p>
          <a:p>
            <a:pPr lvl="1"/>
            <a:r>
              <a:rPr lang="en-US" sz="2000" dirty="0"/>
              <a:t>Learn about conditional statements (if, </a:t>
            </a:r>
            <a:r>
              <a:rPr lang="en-US" sz="2000" dirty="0" err="1"/>
              <a:t>elif</a:t>
            </a:r>
            <a:r>
              <a:rPr lang="en-US" sz="2000" dirty="0"/>
              <a:t>, else) and loops (for, while).</a:t>
            </a:r>
          </a:p>
          <a:p>
            <a:pPr lvl="1"/>
            <a:r>
              <a:rPr lang="en-US" sz="2000" dirty="0"/>
              <a:t>Practice writing simple programs using control structures.</a:t>
            </a:r>
          </a:p>
        </p:txBody>
      </p:sp>
      <p:sp>
        <p:nvSpPr>
          <p:cNvPr id="49" name="TextBox 48"/>
          <p:cNvSpPr txBox="1"/>
          <p:nvPr/>
        </p:nvSpPr>
        <p:spPr>
          <a:xfrm>
            <a:off x="4055128" y="1018608"/>
            <a:ext cx="5024754"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Task: Learning Python</a:t>
            </a:r>
            <a:endParaRPr lang="en-US" sz="3200" b="1" dirty="0">
              <a:solidFill>
                <a:schemeClr val="bg1"/>
              </a:solidFill>
              <a:latin typeface="Arial" panose="020B0604020202020204" pitchFamily="34" charset="0"/>
              <a:cs typeface="Arial" panose="020B0604020202020204" pitchFamily="34" charset="0"/>
            </a:endParaRPr>
          </a:p>
        </p:txBody>
      </p:sp>
      <p:sp>
        <p:nvSpPr>
          <p:cNvPr id="4" name="Oval 3"/>
          <p:cNvSpPr/>
          <p:nvPr/>
        </p:nvSpPr>
        <p:spPr>
          <a:xfrm>
            <a:off x="149764" y="957626"/>
            <a:ext cx="1935125" cy="187169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6" y="782897"/>
            <a:ext cx="2143125" cy="2143125"/>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1942" t="23156" r="47752" b="48073"/>
          <a:stretch/>
        </p:blipFill>
        <p:spPr>
          <a:xfrm>
            <a:off x="1249992" y="3033119"/>
            <a:ext cx="625306" cy="593644"/>
          </a:xfrm>
          <a:prstGeom prst="rect">
            <a:avLst/>
          </a:prstGeom>
        </p:spPr>
      </p:pic>
      <p:pic>
        <p:nvPicPr>
          <p:cNvPr id="40" name="Picture 39"/>
          <p:cNvPicPr>
            <a:picLocks noChangeAspect="1"/>
          </p:cNvPicPr>
          <p:nvPr/>
        </p:nvPicPr>
        <p:blipFill rotWithShape="1">
          <a:blip r:embed="rId3" cstate="print">
            <a:extLst>
              <a:ext uri="{28A0092B-C50C-407E-A947-70E740481C1C}">
                <a14:useLocalDpi xmlns:a14="http://schemas.microsoft.com/office/drawing/2010/main" val="0"/>
              </a:ext>
            </a:extLst>
          </a:blip>
          <a:srcRect l="23350" t="51475" r="50947" b="21672"/>
          <a:stretch/>
        </p:blipFill>
        <p:spPr>
          <a:xfrm>
            <a:off x="1281178" y="4168255"/>
            <a:ext cx="530323" cy="554068"/>
          </a:xfrm>
          <a:prstGeom prst="rect">
            <a:avLst/>
          </a:prstGeom>
        </p:spPr>
      </p:pic>
      <p:pic>
        <p:nvPicPr>
          <p:cNvPr id="41" name="Picture 40"/>
          <p:cNvPicPr>
            <a:picLocks noChangeAspect="1"/>
          </p:cNvPicPr>
          <p:nvPr/>
        </p:nvPicPr>
        <p:blipFill rotWithShape="1">
          <a:blip r:embed="rId3" cstate="print">
            <a:extLst>
              <a:ext uri="{28A0092B-C50C-407E-A947-70E740481C1C}">
                <a14:useLocalDpi xmlns:a14="http://schemas.microsoft.com/office/drawing/2010/main" val="0"/>
              </a:ext>
            </a:extLst>
          </a:blip>
          <a:srcRect l="23350" t="51475" r="50947" b="21672"/>
          <a:stretch/>
        </p:blipFill>
        <p:spPr>
          <a:xfrm>
            <a:off x="1287406" y="5467281"/>
            <a:ext cx="530323" cy="554068"/>
          </a:xfrm>
          <a:prstGeom prst="rect">
            <a:avLst/>
          </a:prstGeom>
        </p:spPr>
      </p:pic>
    </p:spTree>
    <p:extLst>
      <p:ext uri="{BB962C8B-B14F-4D97-AF65-F5344CB8AC3E}">
        <p14:creationId xmlns:p14="http://schemas.microsoft.com/office/powerpoint/2010/main" val="39017002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19" y="43655"/>
            <a:ext cx="12192000" cy="6858000"/>
          </a:xfrm>
          <a:prstGeom prst="rect">
            <a:avLst/>
          </a:prstGeom>
          <a:solidFill>
            <a:srgbClr val="5D7A89"/>
          </a:solidFill>
          <a:ln>
            <a:solidFill>
              <a:srgbClr val="5D7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496" y="0"/>
            <a:ext cx="12192000" cy="783927"/>
          </a:xfrm>
          <a:prstGeom prst="rect">
            <a:avLst/>
          </a:prstGeom>
          <a:solidFill>
            <a:srgbClr val="314552"/>
          </a:solidFill>
          <a:ln>
            <a:solidFill>
              <a:srgbClr val="314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0014" y="91025"/>
            <a:ext cx="3305114" cy="584775"/>
          </a:xfrm>
          <a:prstGeom prst="rect">
            <a:avLst/>
          </a:prstGeom>
          <a:noFill/>
        </p:spPr>
        <p:txBody>
          <a:bodyPr wrap="square" rtlCol="0">
            <a:prstTxWarp prst="textPlain">
              <a:avLst/>
            </a:prstTxWarp>
            <a:spAutoFit/>
          </a:bodyPr>
          <a:lstStyle/>
          <a:p>
            <a:r>
              <a:rPr lang="en-US" sz="2400" b="1" dirty="0" smtClean="0">
                <a:solidFill>
                  <a:srgbClr val="FF0266"/>
                </a:solidFill>
                <a:latin typeface="Arial" panose="020B0604020202020204" pitchFamily="34" charset="0"/>
                <a:cs typeface="Arial" panose="020B0604020202020204" pitchFamily="34" charset="0"/>
              </a:rPr>
              <a:t>U</a:t>
            </a:r>
            <a:r>
              <a:rPr lang="en-US" sz="1600" b="1" dirty="0" smtClean="0">
                <a:solidFill>
                  <a:srgbClr val="FF0266"/>
                </a:solidFill>
                <a:latin typeface="Arial" panose="020B0604020202020204" pitchFamily="34" charset="0"/>
                <a:cs typeface="Arial" panose="020B0604020202020204" pitchFamily="34" charset="0"/>
              </a:rPr>
              <a:t>p</a:t>
            </a:r>
            <a:r>
              <a:rPr lang="en-US" sz="2400" b="1" dirty="0" smtClean="0">
                <a:solidFill>
                  <a:schemeClr val="bg1"/>
                </a:solidFill>
                <a:latin typeface="Arial" panose="020B0604020202020204" pitchFamily="34" charset="0"/>
                <a:cs typeface="Arial" panose="020B0604020202020204" pitchFamily="34" charset="0"/>
              </a:rPr>
              <a:t>S</a:t>
            </a:r>
            <a:r>
              <a:rPr lang="en-US" sz="1400" b="1" dirty="0" smtClean="0">
                <a:solidFill>
                  <a:schemeClr val="bg1"/>
                </a:solidFill>
                <a:latin typeface="Arial" panose="020B0604020202020204" pitchFamily="34" charset="0"/>
                <a:cs typeface="Arial" panose="020B0604020202020204" pitchFamily="34" charset="0"/>
              </a:rPr>
              <a:t>kill</a:t>
            </a:r>
            <a:r>
              <a:rPr lang="en-US" sz="2400" b="1" dirty="0" smtClean="0">
                <a:solidFill>
                  <a:schemeClr val="bg1"/>
                </a:solidFill>
                <a:latin typeface="Arial" panose="020B0604020202020204" pitchFamily="34" charset="0"/>
                <a:cs typeface="Arial" panose="020B0604020202020204" pitchFamily="34" charset="0"/>
              </a:rPr>
              <a:t>M</a:t>
            </a:r>
            <a:r>
              <a:rPr lang="en-US" sz="1400" b="1" dirty="0" smtClean="0">
                <a:solidFill>
                  <a:schemeClr val="bg1"/>
                </a:solidFill>
                <a:latin typeface="Arial" panose="020B0604020202020204" pitchFamily="34" charset="0"/>
                <a:cs typeface="Arial" panose="020B0604020202020204" pitchFamily="34" charset="0"/>
              </a:rPr>
              <a:t>e</a:t>
            </a:r>
            <a:endParaRPr lang="en-US" sz="2400"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5077971" y="43655"/>
            <a:ext cx="3458394" cy="646331"/>
          </a:xfrm>
          <a:prstGeom prst="rect">
            <a:avLst/>
          </a:prstGeom>
          <a:noFill/>
        </p:spPr>
        <p:txBody>
          <a:bodyPr wrap="square" rtlCol="0">
            <a:spAutoFit/>
          </a:bodyPr>
          <a:lstStyle/>
          <a:p>
            <a:r>
              <a:rPr lang="en-US" sz="3600" b="1" dirty="0" smtClean="0">
                <a:solidFill>
                  <a:schemeClr val="bg1"/>
                </a:solidFill>
                <a:latin typeface="Arial" panose="020B0604020202020204" pitchFamily="34" charset="0"/>
                <a:cs typeface="Arial" panose="020B0604020202020204" pitchFamily="34" charset="0"/>
              </a:rPr>
              <a:t>Frame Work</a:t>
            </a:r>
            <a:endParaRPr lang="en-US" sz="36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17090" y="1002890"/>
            <a:ext cx="1248697" cy="1248697"/>
          </a:xfrm>
          <a:prstGeom prst="rect">
            <a:avLst/>
          </a:prstGeom>
        </p:spPr>
      </p:pic>
      <p:pic>
        <p:nvPicPr>
          <p:cNvPr id="10" name="Picture 9"/>
          <p:cNvPicPr>
            <a:picLocks noChangeAspect="1"/>
          </p:cNvPicPr>
          <p:nvPr/>
        </p:nvPicPr>
        <p:blipFill>
          <a:blip r:embed="rId3">
            <a:duotone>
              <a:schemeClr val="accent4">
                <a:shade val="45000"/>
                <a:satMod val="135000"/>
              </a:schemeClr>
              <a:prstClr val="white"/>
            </a:duotone>
          </a:blip>
          <a:stretch>
            <a:fillRect/>
          </a:stretch>
        </p:blipFill>
        <p:spPr>
          <a:xfrm>
            <a:off x="2400157" y="1178820"/>
            <a:ext cx="1025208" cy="1025208"/>
          </a:xfrm>
          <a:prstGeom prst="rect">
            <a:avLst/>
          </a:prstGeom>
        </p:spPr>
      </p:pic>
      <p:grpSp>
        <p:nvGrpSpPr>
          <p:cNvPr id="12" name="Group 11"/>
          <p:cNvGrpSpPr/>
          <p:nvPr/>
        </p:nvGrpSpPr>
        <p:grpSpPr>
          <a:xfrm>
            <a:off x="395820" y="3640780"/>
            <a:ext cx="2966166" cy="2706507"/>
            <a:chOff x="1831062" y="990422"/>
            <a:chExt cx="2966166" cy="2706507"/>
          </a:xfrm>
        </p:grpSpPr>
        <p:sp>
          <p:nvSpPr>
            <p:cNvPr id="28" name="Rounded Rectangle 27"/>
            <p:cNvSpPr/>
            <p:nvPr/>
          </p:nvSpPr>
          <p:spPr>
            <a:xfrm>
              <a:off x="1831062" y="990422"/>
              <a:ext cx="2966166" cy="2706507"/>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039306" y="1281846"/>
              <a:ext cx="2549677" cy="2123658"/>
            </a:xfrm>
            <a:prstGeom prst="rect">
              <a:avLst/>
            </a:prstGeom>
          </p:spPr>
          <p:txBody>
            <a:bodyPr wrap="square">
              <a:spAutoFit/>
            </a:bodyPr>
            <a:lstStyle/>
            <a:p>
              <a:pPr algn="ctr"/>
              <a:r>
                <a:rPr lang="en-US" sz="2800" b="1" dirty="0" err="1" smtClean="0"/>
                <a:t>LangChain</a:t>
              </a:r>
              <a:r>
                <a:rPr lang="en-US" sz="2800" b="1" dirty="0" smtClean="0"/>
                <a:t> by </a:t>
              </a:r>
              <a:r>
                <a:rPr lang="en-US" sz="2800" b="1" dirty="0" err="1" smtClean="0"/>
                <a:t>OpenAI</a:t>
              </a:r>
              <a:r>
                <a:rPr lang="en-US" sz="2800" b="1" dirty="0" smtClean="0"/>
                <a:t> API</a:t>
              </a:r>
            </a:p>
            <a:p>
              <a:pPr algn="ctr"/>
              <a:endParaRPr lang="en-US" sz="2800" b="1" dirty="0"/>
            </a:p>
            <a:p>
              <a:pPr algn="ctr"/>
              <a:r>
                <a:rPr lang="en-US" sz="2400" b="1" dirty="0"/>
                <a:t>Using LLM Chain + </a:t>
              </a:r>
              <a:r>
                <a:rPr lang="en-US" sz="2400" b="1" dirty="0" smtClean="0"/>
                <a:t>Prompt Template</a:t>
              </a:r>
              <a:endParaRPr lang="en-US" sz="2800" b="1" dirty="0"/>
            </a:p>
          </p:txBody>
        </p:sp>
      </p:grpSp>
      <p:grpSp>
        <p:nvGrpSpPr>
          <p:cNvPr id="31" name="Group 30"/>
          <p:cNvGrpSpPr/>
          <p:nvPr/>
        </p:nvGrpSpPr>
        <p:grpSpPr>
          <a:xfrm>
            <a:off x="395821" y="2598922"/>
            <a:ext cx="1816438" cy="650443"/>
            <a:chOff x="1831062" y="990422"/>
            <a:chExt cx="2966166" cy="2706507"/>
          </a:xfrm>
        </p:grpSpPr>
        <p:sp>
          <p:nvSpPr>
            <p:cNvPr id="32" name="Rounded Rectangle 31"/>
            <p:cNvSpPr/>
            <p:nvPr/>
          </p:nvSpPr>
          <p:spPr>
            <a:xfrm>
              <a:off x="1831062" y="990422"/>
              <a:ext cx="2966166" cy="2706507"/>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39305" y="1445492"/>
              <a:ext cx="2549678" cy="1920998"/>
            </a:xfrm>
            <a:prstGeom prst="rect">
              <a:avLst/>
            </a:prstGeom>
          </p:spPr>
          <p:txBody>
            <a:bodyPr wrap="square">
              <a:spAutoFit/>
            </a:bodyPr>
            <a:lstStyle/>
            <a:p>
              <a:pPr algn="ctr"/>
              <a:r>
                <a:rPr lang="en-US" sz="2400" b="1" dirty="0" smtClean="0"/>
                <a:t>PDF to TXT</a:t>
              </a:r>
              <a:endParaRPr lang="en-US" sz="2400" b="1" dirty="0"/>
            </a:p>
          </p:txBody>
        </p:sp>
      </p:grpSp>
      <p:grpSp>
        <p:nvGrpSpPr>
          <p:cNvPr id="38" name="Group 37"/>
          <p:cNvGrpSpPr/>
          <p:nvPr/>
        </p:nvGrpSpPr>
        <p:grpSpPr>
          <a:xfrm>
            <a:off x="4103095" y="5685805"/>
            <a:ext cx="2115509" cy="650443"/>
            <a:chOff x="1831062" y="990422"/>
            <a:chExt cx="2966166" cy="2706507"/>
          </a:xfrm>
        </p:grpSpPr>
        <p:sp>
          <p:nvSpPr>
            <p:cNvPr id="39" name="Rounded Rectangle 38"/>
            <p:cNvSpPr/>
            <p:nvPr/>
          </p:nvSpPr>
          <p:spPr>
            <a:xfrm>
              <a:off x="1831062" y="990422"/>
              <a:ext cx="2966166" cy="2706507"/>
            </a:xfrm>
            <a:prstGeom prst="roundRect">
              <a:avLst>
                <a:gd name="adj" fmla="val 813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039305" y="1281847"/>
              <a:ext cx="2549678" cy="1920997"/>
            </a:xfrm>
            <a:prstGeom prst="rect">
              <a:avLst/>
            </a:prstGeom>
          </p:spPr>
          <p:txBody>
            <a:bodyPr wrap="square">
              <a:spAutoFit/>
            </a:bodyPr>
            <a:lstStyle/>
            <a:p>
              <a:pPr algn="ctr"/>
              <a:r>
                <a:rPr lang="en-US" sz="2400" b="1" dirty="0" smtClean="0"/>
                <a:t>My Skills List</a:t>
              </a:r>
              <a:endParaRPr lang="en-US" sz="2400" b="1" dirty="0"/>
            </a:p>
          </p:txBody>
        </p:sp>
      </p:grpSp>
      <p:grpSp>
        <p:nvGrpSpPr>
          <p:cNvPr id="43" name="Group 42"/>
          <p:cNvGrpSpPr/>
          <p:nvPr/>
        </p:nvGrpSpPr>
        <p:grpSpPr>
          <a:xfrm>
            <a:off x="8312321" y="5527223"/>
            <a:ext cx="3496943" cy="918901"/>
            <a:chOff x="1831062" y="990422"/>
            <a:chExt cx="2966166" cy="2706507"/>
          </a:xfrm>
          <a:solidFill>
            <a:srgbClr val="92D050"/>
          </a:solidFill>
        </p:grpSpPr>
        <p:sp>
          <p:nvSpPr>
            <p:cNvPr id="45" name="Rounded Rectangle 44"/>
            <p:cNvSpPr/>
            <p:nvPr/>
          </p:nvSpPr>
          <p:spPr>
            <a:xfrm>
              <a:off x="1831062" y="990422"/>
              <a:ext cx="2966166" cy="2706507"/>
            </a:xfrm>
            <a:prstGeom prst="roundRect">
              <a:avLst>
                <a:gd name="adj" fmla="val 813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998739" y="1119874"/>
              <a:ext cx="2549678" cy="2447597"/>
            </a:xfrm>
            <a:prstGeom prst="rect">
              <a:avLst/>
            </a:prstGeom>
            <a:grpFill/>
          </p:spPr>
          <p:txBody>
            <a:bodyPr wrap="square">
              <a:spAutoFit/>
            </a:bodyPr>
            <a:lstStyle/>
            <a:p>
              <a:pPr algn="ctr"/>
              <a:r>
                <a:rPr lang="en-US" sz="2400" b="1" dirty="0" smtClean="0"/>
                <a:t>Top 3 most suitable jobs + most relevant</a:t>
              </a:r>
              <a:endParaRPr lang="en-US" sz="2400" b="1" dirty="0"/>
            </a:p>
          </p:txBody>
        </p:sp>
      </p:grpSp>
      <p:cxnSp>
        <p:nvCxnSpPr>
          <p:cNvPr id="14" name="Straight Connector 13"/>
          <p:cNvCxnSpPr/>
          <p:nvPr/>
        </p:nvCxnSpPr>
        <p:spPr>
          <a:xfrm>
            <a:off x="2912761" y="2251587"/>
            <a:ext cx="0" cy="1389193"/>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941438" y="2251587"/>
            <a:ext cx="0" cy="347335"/>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1304039" y="3249365"/>
            <a:ext cx="0" cy="391415"/>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3399248" y="6011026"/>
            <a:ext cx="703847" cy="0"/>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a:stCxn id="39" idx="3"/>
          </p:cNvCxnSpPr>
          <p:nvPr/>
        </p:nvCxnSpPr>
        <p:spPr>
          <a:xfrm flipV="1">
            <a:off x="6218604" y="5986672"/>
            <a:ext cx="2067798" cy="24355"/>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2" name="Group 51"/>
          <p:cNvGrpSpPr/>
          <p:nvPr/>
        </p:nvGrpSpPr>
        <p:grpSpPr>
          <a:xfrm>
            <a:off x="4103095" y="2519509"/>
            <a:ext cx="2115509" cy="650443"/>
            <a:chOff x="1831062" y="990422"/>
            <a:chExt cx="2966166" cy="2706507"/>
          </a:xfrm>
          <a:solidFill>
            <a:srgbClr val="FFC000"/>
          </a:solidFill>
        </p:grpSpPr>
        <p:sp>
          <p:nvSpPr>
            <p:cNvPr id="53" name="Rounded Rectangle 52"/>
            <p:cNvSpPr/>
            <p:nvPr/>
          </p:nvSpPr>
          <p:spPr>
            <a:xfrm>
              <a:off x="1831062" y="990422"/>
              <a:ext cx="2966166" cy="2706507"/>
            </a:xfrm>
            <a:prstGeom prst="roundRect">
              <a:avLst>
                <a:gd name="adj" fmla="val 813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039305" y="1281847"/>
              <a:ext cx="2549678" cy="1920997"/>
            </a:xfrm>
            <a:prstGeom prst="rect">
              <a:avLst/>
            </a:prstGeom>
            <a:grpFill/>
          </p:spPr>
          <p:txBody>
            <a:bodyPr wrap="square">
              <a:spAutoFit/>
            </a:bodyPr>
            <a:lstStyle/>
            <a:p>
              <a:pPr algn="ctr"/>
              <a:r>
                <a:rPr lang="en-US" sz="2400" b="1" dirty="0" smtClean="0"/>
                <a:t>Gaps</a:t>
              </a:r>
              <a:endParaRPr lang="en-US" sz="2400" b="1" dirty="0"/>
            </a:p>
          </p:txBody>
        </p:sp>
      </p:grpSp>
      <p:cxnSp>
        <p:nvCxnSpPr>
          <p:cNvPr id="56" name="Elbow Connector 55"/>
          <p:cNvCxnSpPr>
            <a:stCxn id="10" idx="3"/>
            <a:endCxn id="53" idx="0"/>
          </p:cNvCxnSpPr>
          <p:nvPr/>
        </p:nvCxnSpPr>
        <p:spPr>
          <a:xfrm>
            <a:off x="3425365" y="1691424"/>
            <a:ext cx="1735485" cy="828085"/>
          </a:xfrm>
          <a:prstGeom prst="bentConnector2">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Connector 57"/>
          <p:cNvCxnSpPr>
            <a:stCxn id="39" idx="0"/>
            <a:endCxn id="53" idx="2"/>
          </p:cNvCxnSpPr>
          <p:nvPr/>
        </p:nvCxnSpPr>
        <p:spPr>
          <a:xfrm flipV="1">
            <a:off x="5160850" y="3169952"/>
            <a:ext cx="0" cy="2515853"/>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7713944" y="2196406"/>
            <a:ext cx="3270831" cy="1315072"/>
            <a:chOff x="1831062" y="990422"/>
            <a:chExt cx="3069605" cy="8990489"/>
          </a:xfrm>
          <a:solidFill>
            <a:schemeClr val="accent1">
              <a:lumMod val="60000"/>
              <a:lumOff val="40000"/>
            </a:schemeClr>
          </a:solidFill>
        </p:grpSpPr>
        <p:sp>
          <p:nvSpPr>
            <p:cNvPr id="60" name="Rounded Rectangle 59"/>
            <p:cNvSpPr/>
            <p:nvPr/>
          </p:nvSpPr>
          <p:spPr>
            <a:xfrm>
              <a:off x="1831062" y="990422"/>
              <a:ext cx="3069605" cy="8990489"/>
            </a:xfrm>
            <a:prstGeom prst="roundRect">
              <a:avLst>
                <a:gd name="adj" fmla="val 813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039305" y="1281847"/>
              <a:ext cx="2549678" cy="8068183"/>
            </a:xfrm>
            <a:prstGeom prst="rect">
              <a:avLst/>
            </a:prstGeom>
            <a:grpFill/>
          </p:spPr>
          <p:txBody>
            <a:bodyPr wrap="square">
              <a:spAutoFit/>
            </a:bodyPr>
            <a:lstStyle/>
            <a:p>
              <a:pPr algn="ctr"/>
              <a:r>
                <a:rPr lang="en-US" sz="2400" b="1" dirty="0" smtClean="0"/>
                <a:t>Weekly schedule </a:t>
              </a:r>
              <a:r>
                <a:rPr lang="en-US" sz="2400" b="1" dirty="0" smtClean="0"/>
                <a:t>to learn new skills </a:t>
              </a:r>
              <a:r>
                <a:rPr lang="en-US" sz="2400" b="1" dirty="0" smtClean="0"/>
                <a:t>to fill the Gaps</a:t>
              </a:r>
              <a:endParaRPr lang="en-US" sz="2400" b="1" dirty="0"/>
            </a:p>
          </p:txBody>
        </p:sp>
      </p:grpSp>
      <p:cxnSp>
        <p:nvCxnSpPr>
          <p:cNvPr id="66" name="Straight Connector 65"/>
          <p:cNvCxnSpPr>
            <a:stCxn id="53" idx="3"/>
            <a:endCxn id="60" idx="1"/>
          </p:cNvCxnSpPr>
          <p:nvPr/>
        </p:nvCxnSpPr>
        <p:spPr>
          <a:xfrm>
            <a:off x="6218604" y="2844731"/>
            <a:ext cx="1495340" cy="9211"/>
          </a:xfrm>
          <a:prstGeom prst="line">
            <a:avLst/>
          </a:prstGeom>
          <a:ln w="38100" cap="flat" cmpd="sng" algn="ctr">
            <a:solidFill>
              <a:srgbClr val="FAE5B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79" name="Group 78"/>
          <p:cNvGrpSpPr/>
          <p:nvPr/>
        </p:nvGrpSpPr>
        <p:grpSpPr>
          <a:xfrm>
            <a:off x="9885461" y="282497"/>
            <a:ext cx="1978183" cy="1998408"/>
            <a:chOff x="5515111" y="3773935"/>
            <a:chExt cx="1978183" cy="1998408"/>
          </a:xfrm>
        </p:grpSpPr>
        <p:pic>
          <p:nvPicPr>
            <p:cNvPr id="71" name="Picture 70"/>
            <p:cNvPicPr>
              <a:picLocks noChangeAspect="1"/>
            </p:cNvPicPr>
            <p:nvPr/>
          </p:nvPicPr>
          <p:blipFill>
            <a:blip r:embed="rId4"/>
            <a:stretch>
              <a:fillRect/>
            </a:stretch>
          </p:blipFill>
          <p:spPr>
            <a:xfrm>
              <a:off x="5515111" y="3773935"/>
              <a:ext cx="1978183" cy="1998408"/>
            </a:xfrm>
            <a:prstGeom prst="rect">
              <a:avLst/>
            </a:prstGeom>
          </p:spPr>
        </p:pic>
        <p:sp>
          <p:nvSpPr>
            <p:cNvPr id="73" name="Rectangle 72"/>
            <p:cNvSpPr/>
            <p:nvPr/>
          </p:nvSpPr>
          <p:spPr>
            <a:xfrm>
              <a:off x="5952224" y="3970903"/>
              <a:ext cx="1139578" cy="1600438"/>
            </a:xfrm>
            <a:prstGeom prst="rect">
              <a:avLst/>
            </a:prstGeom>
          </p:spPr>
          <p:txBody>
            <a:bodyPr wrap="square">
              <a:spAutoFit/>
            </a:bodyPr>
            <a:lstStyle/>
            <a:p>
              <a:r>
                <a:rPr lang="en-US" sz="700" dirty="0" smtClean="0">
                  <a:solidFill>
                    <a:schemeClr val="bg1"/>
                  </a:solidFill>
                </a:rPr>
                <a:t>Week1:</a:t>
              </a:r>
            </a:p>
            <a:p>
              <a:r>
                <a:rPr lang="en-US" sz="700" dirty="0">
                  <a:solidFill>
                    <a:schemeClr val="bg1"/>
                  </a:solidFill>
                </a:rPr>
                <a:t>Google Cloud </a:t>
              </a:r>
              <a:r>
                <a:rPr lang="en-US" sz="700" dirty="0" smtClean="0">
                  <a:solidFill>
                    <a:schemeClr val="bg1"/>
                  </a:solidFill>
                </a:rPr>
                <a:t>Platform</a:t>
              </a:r>
            </a:p>
            <a:p>
              <a:endParaRPr lang="en-US" sz="700" dirty="0">
                <a:solidFill>
                  <a:schemeClr val="bg1"/>
                </a:solidFill>
              </a:endParaRPr>
            </a:p>
            <a:p>
              <a:r>
                <a:rPr lang="en-US" sz="700" dirty="0" smtClean="0">
                  <a:solidFill>
                    <a:schemeClr val="bg1"/>
                  </a:solidFill>
                </a:rPr>
                <a:t>* basic principles</a:t>
              </a:r>
            </a:p>
            <a:p>
              <a:r>
                <a:rPr lang="en-US" sz="700" dirty="0" smtClean="0">
                  <a:solidFill>
                    <a:schemeClr val="bg1"/>
                  </a:solidFill>
                </a:rPr>
                <a:t>* APIs </a:t>
              </a:r>
              <a:r>
                <a:rPr lang="en-US" sz="700" dirty="0">
                  <a:solidFill>
                    <a:schemeClr val="bg1"/>
                  </a:solidFill>
                </a:rPr>
                <a:t>for </a:t>
              </a:r>
              <a:r>
                <a:rPr lang="en-US" sz="700" dirty="0" smtClean="0">
                  <a:solidFill>
                    <a:schemeClr val="bg1"/>
                  </a:solidFill>
                </a:rPr>
                <a:t>programming</a:t>
              </a:r>
            </a:p>
            <a:p>
              <a:pPr marL="171450" indent="-171450">
                <a:buFont typeface="Arial" panose="020B0604020202020204" pitchFamily="34" charset="0"/>
                <a:buChar char="•"/>
              </a:pPr>
              <a:r>
                <a:rPr lang="en-US" sz="700" dirty="0" smtClean="0">
                  <a:solidFill>
                    <a:schemeClr val="bg1"/>
                  </a:solidFill>
                </a:rPr>
                <a:t>security controls</a:t>
              </a:r>
            </a:p>
            <a:p>
              <a:pPr marL="171450" indent="-171450">
                <a:buFont typeface="Arial" panose="020B0604020202020204" pitchFamily="34" charset="0"/>
                <a:buChar char="•"/>
              </a:pPr>
              <a:endParaRPr lang="en-US" sz="700" dirty="0">
                <a:solidFill>
                  <a:schemeClr val="bg1"/>
                </a:solidFill>
              </a:endParaRPr>
            </a:p>
            <a:p>
              <a:r>
                <a:rPr lang="en-US" sz="700" dirty="0" smtClean="0">
                  <a:solidFill>
                    <a:schemeClr val="bg1"/>
                  </a:solidFill>
                </a:rPr>
                <a:t>Week2:</a:t>
              </a:r>
            </a:p>
            <a:p>
              <a:r>
                <a:rPr lang="en-US" sz="700" dirty="0">
                  <a:solidFill>
                    <a:schemeClr val="bg1"/>
                  </a:solidFill>
                </a:rPr>
                <a:t>security </a:t>
              </a:r>
              <a:r>
                <a:rPr lang="en-US" sz="700" dirty="0" smtClean="0">
                  <a:solidFill>
                    <a:schemeClr val="bg1"/>
                  </a:solidFill>
                </a:rPr>
                <a:t>controls</a:t>
              </a:r>
            </a:p>
            <a:p>
              <a:endParaRPr lang="en-US" sz="700" dirty="0">
                <a:solidFill>
                  <a:schemeClr val="bg1"/>
                </a:solidFill>
              </a:endParaRPr>
            </a:p>
            <a:p>
              <a:r>
                <a:rPr lang="en-US" sz="700" dirty="0" smtClean="0">
                  <a:solidFill>
                    <a:schemeClr val="bg1"/>
                  </a:solidFill>
                </a:rPr>
                <a:t>* Learn </a:t>
              </a:r>
              <a:r>
                <a:rPr lang="en-US" sz="700" dirty="0">
                  <a:solidFill>
                    <a:schemeClr val="bg1"/>
                  </a:solidFill>
                </a:rPr>
                <a:t>the </a:t>
              </a:r>
              <a:r>
                <a:rPr lang="en-US" sz="700" dirty="0" smtClean="0">
                  <a:solidFill>
                    <a:schemeClr val="bg1"/>
                  </a:solidFill>
                </a:rPr>
                <a:t>basics</a:t>
              </a:r>
            </a:p>
            <a:p>
              <a:r>
                <a:rPr lang="en-US" sz="700" dirty="0" smtClean="0">
                  <a:solidFill>
                    <a:schemeClr val="bg1"/>
                  </a:solidFill>
                </a:rPr>
                <a:t>* build models</a:t>
              </a:r>
            </a:p>
            <a:p>
              <a:r>
                <a:rPr lang="en-US" sz="700" dirty="0">
                  <a:solidFill>
                    <a:schemeClr val="bg1"/>
                  </a:solidFill>
                </a:rPr>
                <a:t>* optimize machine learning</a:t>
              </a:r>
            </a:p>
          </p:txBody>
        </p:sp>
      </p:grpSp>
      <p:grpSp>
        <p:nvGrpSpPr>
          <p:cNvPr id="78" name="Group 77"/>
          <p:cNvGrpSpPr/>
          <p:nvPr/>
        </p:nvGrpSpPr>
        <p:grpSpPr>
          <a:xfrm>
            <a:off x="10087764" y="3777883"/>
            <a:ext cx="2172846" cy="1793773"/>
            <a:chOff x="8312321" y="3622464"/>
            <a:chExt cx="2172846" cy="1793773"/>
          </a:xfrm>
        </p:grpSpPr>
        <p:pic>
          <p:nvPicPr>
            <p:cNvPr id="76" name="Picture 75"/>
            <p:cNvPicPr>
              <a:picLocks noChangeAspect="1"/>
            </p:cNvPicPr>
            <p:nvPr/>
          </p:nvPicPr>
          <p:blipFill>
            <a:blip r:embed="rId4"/>
            <a:stretch>
              <a:fillRect/>
            </a:stretch>
          </p:blipFill>
          <p:spPr>
            <a:xfrm>
              <a:off x="8312321" y="3622464"/>
              <a:ext cx="2172846" cy="1793773"/>
            </a:xfrm>
            <a:prstGeom prst="rect">
              <a:avLst/>
            </a:prstGeom>
          </p:spPr>
        </p:pic>
        <p:sp>
          <p:nvSpPr>
            <p:cNvPr id="77" name="Rectangle 76"/>
            <p:cNvSpPr/>
            <p:nvPr/>
          </p:nvSpPr>
          <p:spPr>
            <a:xfrm>
              <a:off x="8773116" y="3812344"/>
              <a:ext cx="1467189" cy="1317348"/>
            </a:xfrm>
            <a:prstGeom prst="rect">
              <a:avLst/>
            </a:prstGeom>
          </p:spPr>
          <p:txBody>
            <a:bodyPr wrap="square">
              <a:spAutoFit/>
            </a:bodyPr>
            <a:lstStyle/>
            <a:p>
              <a:pPr>
                <a:lnSpc>
                  <a:spcPct val="150000"/>
                </a:lnSpc>
              </a:pPr>
              <a:r>
                <a:rPr lang="en-US" sz="900" dirty="0">
                  <a:solidFill>
                    <a:schemeClr val="bg1"/>
                  </a:solidFill>
                </a:rPr>
                <a:t/>
              </a:r>
              <a:br>
                <a:rPr lang="en-US" sz="900" dirty="0">
                  <a:solidFill>
                    <a:schemeClr val="bg1"/>
                  </a:solidFill>
                </a:rPr>
              </a:br>
              <a:r>
                <a:rPr lang="en-US" sz="900" dirty="0">
                  <a:solidFill>
                    <a:schemeClr val="bg1"/>
                  </a:solidFill>
                </a:rPr>
                <a:t>1. Machine Learning </a:t>
              </a:r>
              <a:r>
                <a:rPr lang="en-US" sz="900" dirty="0" smtClean="0">
                  <a:solidFill>
                    <a:schemeClr val="bg1"/>
                  </a:solidFill>
                </a:rPr>
                <a:t>Engineer</a:t>
              </a:r>
            </a:p>
            <a:p>
              <a:pPr>
                <a:lnSpc>
                  <a:spcPct val="150000"/>
                </a:lnSpc>
              </a:pPr>
              <a:r>
                <a:rPr lang="en-US" sz="900" dirty="0" smtClean="0">
                  <a:solidFill>
                    <a:schemeClr val="bg1"/>
                  </a:solidFill>
                </a:rPr>
                <a:t>2</a:t>
              </a:r>
              <a:r>
                <a:rPr lang="en-US" sz="900" dirty="0">
                  <a:solidFill>
                    <a:schemeClr val="bg1"/>
                  </a:solidFill>
                </a:rPr>
                <a:t>. Data </a:t>
              </a:r>
              <a:r>
                <a:rPr lang="en-US" sz="900" dirty="0" smtClean="0">
                  <a:solidFill>
                    <a:schemeClr val="bg1"/>
                  </a:solidFill>
                </a:rPr>
                <a:t>Scientist</a:t>
              </a:r>
            </a:p>
            <a:p>
              <a:pPr>
                <a:lnSpc>
                  <a:spcPct val="150000"/>
                </a:lnSpc>
              </a:pPr>
              <a:r>
                <a:rPr lang="en-US" sz="900" dirty="0" smtClean="0">
                  <a:solidFill>
                    <a:schemeClr val="bg1"/>
                  </a:solidFill>
                </a:rPr>
                <a:t>3</a:t>
              </a:r>
              <a:r>
                <a:rPr lang="en-US" sz="900" dirty="0">
                  <a:solidFill>
                    <a:schemeClr val="bg1"/>
                  </a:solidFill>
                </a:rPr>
                <a:t>. Research Scientist in Health Data Science</a:t>
              </a:r>
              <a:endParaRPr lang="en-US" sz="900" dirty="0">
                <a:solidFill>
                  <a:schemeClr val="bg1"/>
                </a:solidFill>
              </a:endParaRPr>
            </a:p>
          </p:txBody>
        </p:sp>
      </p:grpSp>
      <p:grpSp>
        <p:nvGrpSpPr>
          <p:cNvPr id="80" name="Group 79"/>
          <p:cNvGrpSpPr/>
          <p:nvPr/>
        </p:nvGrpSpPr>
        <p:grpSpPr>
          <a:xfrm>
            <a:off x="5177043" y="1192688"/>
            <a:ext cx="1593730" cy="1354475"/>
            <a:chOff x="4940755" y="4417867"/>
            <a:chExt cx="1593730" cy="1354475"/>
          </a:xfrm>
        </p:grpSpPr>
        <p:pic>
          <p:nvPicPr>
            <p:cNvPr id="81" name="Picture 80"/>
            <p:cNvPicPr>
              <a:picLocks noChangeAspect="1"/>
            </p:cNvPicPr>
            <p:nvPr/>
          </p:nvPicPr>
          <p:blipFill>
            <a:blip r:embed="rId4"/>
            <a:stretch>
              <a:fillRect/>
            </a:stretch>
          </p:blipFill>
          <p:spPr>
            <a:xfrm>
              <a:off x="4940755" y="4417867"/>
              <a:ext cx="1593730" cy="1354475"/>
            </a:xfrm>
            <a:prstGeom prst="rect">
              <a:avLst/>
            </a:prstGeom>
          </p:spPr>
        </p:pic>
        <p:sp>
          <p:nvSpPr>
            <p:cNvPr id="82" name="Rectangle 81"/>
            <p:cNvSpPr/>
            <p:nvPr/>
          </p:nvSpPr>
          <p:spPr>
            <a:xfrm>
              <a:off x="5255840" y="4663638"/>
              <a:ext cx="1024205" cy="954107"/>
            </a:xfrm>
            <a:prstGeom prst="rect">
              <a:avLst/>
            </a:prstGeom>
          </p:spPr>
          <p:txBody>
            <a:bodyPr wrap="square">
              <a:spAutoFit/>
            </a:bodyPr>
            <a:lstStyle/>
            <a:p>
              <a:r>
                <a:rPr lang="en-US" sz="800" dirty="0">
                  <a:solidFill>
                    <a:schemeClr val="bg1"/>
                  </a:solidFill>
                </a:rPr>
                <a:t>Google Cloud </a:t>
              </a:r>
              <a:r>
                <a:rPr lang="en-US" sz="800" dirty="0" smtClean="0">
                  <a:solidFill>
                    <a:schemeClr val="bg1"/>
                  </a:solidFill>
                </a:rPr>
                <a:t>Platform</a:t>
              </a:r>
            </a:p>
            <a:p>
              <a:r>
                <a:rPr lang="en-US" sz="800" dirty="0" smtClean="0">
                  <a:solidFill>
                    <a:schemeClr val="bg1"/>
                  </a:solidFill>
                </a:rPr>
                <a:t>• </a:t>
              </a:r>
              <a:r>
                <a:rPr lang="en-US" sz="800" dirty="0" err="1" smtClean="0">
                  <a:solidFill>
                    <a:schemeClr val="bg1"/>
                  </a:solidFill>
                </a:rPr>
                <a:t>TensorFlow</a:t>
              </a:r>
              <a:endParaRPr lang="en-US" sz="800" dirty="0">
                <a:solidFill>
                  <a:schemeClr val="bg1"/>
                </a:solidFill>
              </a:endParaRPr>
            </a:p>
            <a:p>
              <a:r>
                <a:rPr lang="en-US" sz="800" dirty="0" smtClean="0">
                  <a:solidFill>
                    <a:schemeClr val="bg1"/>
                  </a:solidFill>
                </a:rPr>
                <a:t>• </a:t>
              </a:r>
              <a:r>
                <a:rPr lang="en-US" sz="800" dirty="0">
                  <a:solidFill>
                    <a:schemeClr val="bg1"/>
                  </a:solidFill>
                </a:rPr>
                <a:t>Applied research in Natural Language </a:t>
              </a:r>
              <a:r>
                <a:rPr lang="en-US" sz="800" dirty="0" smtClean="0">
                  <a:solidFill>
                    <a:schemeClr val="bg1"/>
                  </a:solidFill>
                </a:rPr>
                <a:t>Processing</a:t>
              </a:r>
            </a:p>
            <a:p>
              <a:r>
                <a:rPr lang="en-US" sz="800" dirty="0" smtClean="0">
                  <a:solidFill>
                    <a:schemeClr val="bg1"/>
                  </a:solidFill>
                </a:rPr>
                <a:t>• </a:t>
              </a:r>
              <a:r>
                <a:rPr lang="en-US" sz="800" dirty="0">
                  <a:solidFill>
                    <a:schemeClr val="bg1"/>
                  </a:solidFill>
                </a:rPr>
                <a:t>Computer Vision</a:t>
              </a:r>
              <a:endParaRPr lang="en-US" sz="100" dirty="0">
                <a:solidFill>
                  <a:schemeClr val="bg1"/>
                </a:solidFill>
              </a:endParaRPr>
            </a:p>
          </p:txBody>
        </p:sp>
      </p:grpSp>
      <p:sp>
        <p:nvSpPr>
          <p:cNvPr id="83" name="Rectangle 82"/>
          <p:cNvSpPr/>
          <p:nvPr/>
        </p:nvSpPr>
        <p:spPr>
          <a:xfrm>
            <a:off x="1304039" y="825825"/>
            <a:ext cx="3655873" cy="369332"/>
          </a:xfrm>
          <a:prstGeom prst="rect">
            <a:avLst/>
          </a:prstGeom>
        </p:spPr>
        <p:txBody>
          <a:bodyPr wrap="none">
            <a:spAutoFit/>
          </a:bodyPr>
          <a:lstStyle/>
          <a:p>
            <a:r>
              <a:rPr lang="en-US" dirty="0">
                <a:solidFill>
                  <a:schemeClr val="bg1"/>
                </a:solidFill>
                <a:latin typeface="Arial" panose="020B0604020202020204" pitchFamily="34" charset="0"/>
                <a:cs typeface="Arial" panose="020B0604020202020204" pitchFamily="34" charset="0"/>
              </a:rPr>
              <a:t>Working in Google as AI </a:t>
            </a:r>
            <a:r>
              <a:rPr lang="en-US" dirty="0" smtClean="0">
                <a:solidFill>
                  <a:schemeClr val="bg1"/>
                </a:solidFill>
                <a:latin typeface="Arial" panose="020B0604020202020204" pitchFamily="34" charset="0"/>
                <a:cs typeface="Arial" panose="020B0604020202020204" pitchFamily="34" charset="0"/>
              </a:rPr>
              <a:t>expertise</a:t>
            </a:r>
            <a:endParaRPr lang="en-US" b="0" dirty="0">
              <a:solidFill>
                <a:schemeClr val="bg1"/>
              </a:solidFill>
              <a:effectLst/>
              <a:latin typeface="Arial" panose="020B0604020202020204" pitchFamily="34" charset="0"/>
              <a:cs typeface="Arial" panose="020B0604020202020204" pitchFamily="34" charset="0"/>
            </a:endParaRPr>
          </a:p>
        </p:txBody>
      </p:sp>
      <p:grpSp>
        <p:nvGrpSpPr>
          <p:cNvPr id="84" name="Group 83"/>
          <p:cNvGrpSpPr/>
          <p:nvPr/>
        </p:nvGrpSpPr>
        <p:grpSpPr>
          <a:xfrm>
            <a:off x="5093154" y="3452180"/>
            <a:ext cx="2995083" cy="2472563"/>
            <a:chOff x="4940754" y="3299780"/>
            <a:chExt cx="2995083" cy="2472563"/>
          </a:xfrm>
        </p:grpSpPr>
        <p:pic>
          <p:nvPicPr>
            <p:cNvPr id="85" name="Picture 84"/>
            <p:cNvPicPr>
              <a:picLocks noChangeAspect="1"/>
            </p:cNvPicPr>
            <p:nvPr/>
          </p:nvPicPr>
          <p:blipFill>
            <a:blip r:embed="rId4"/>
            <a:stretch>
              <a:fillRect/>
            </a:stretch>
          </p:blipFill>
          <p:spPr>
            <a:xfrm>
              <a:off x="4940754" y="3299780"/>
              <a:ext cx="2995083" cy="2472563"/>
            </a:xfrm>
            <a:prstGeom prst="rect">
              <a:avLst/>
            </a:prstGeom>
          </p:spPr>
        </p:pic>
        <p:sp>
          <p:nvSpPr>
            <p:cNvPr id="86" name="Rectangle 85"/>
            <p:cNvSpPr/>
            <p:nvPr/>
          </p:nvSpPr>
          <p:spPr>
            <a:xfrm>
              <a:off x="5612037" y="3659944"/>
              <a:ext cx="1467189" cy="1815882"/>
            </a:xfrm>
            <a:prstGeom prst="rect">
              <a:avLst/>
            </a:prstGeom>
          </p:spPr>
          <p:txBody>
            <a:bodyPr wrap="square">
              <a:spAutoFit/>
            </a:bodyPr>
            <a:lstStyle/>
            <a:p>
              <a:r>
                <a:rPr lang="en-US" sz="700" dirty="0">
                  <a:solidFill>
                    <a:schemeClr val="bg1"/>
                  </a:solidFill>
                  <a:latin typeface="Courier New" panose="02070309020205020404" pitchFamily="49" charset="0"/>
                </a:rPr>
                <a:t>• </a:t>
              </a:r>
              <a:r>
                <a:rPr lang="en-US" sz="700" dirty="0" smtClean="0">
                  <a:solidFill>
                    <a:schemeClr val="bg1"/>
                  </a:solidFill>
                  <a:latin typeface="Courier New" panose="02070309020205020404" pitchFamily="49" charset="0"/>
                </a:rPr>
                <a:t>Developed machine </a:t>
              </a:r>
              <a:r>
                <a:rPr lang="en-US" sz="700" dirty="0">
                  <a:solidFill>
                    <a:schemeClr val="bg1"/>
                  </a:solidFill>
                  <a:latin typeface="Courier New" panose="02070309020205020404" pitchFamily="49" charset="0"/>
                </a:rPr>
                <a:t>learning </a:t>
              </a:r>
              <a:r>
                <a:rPr lang="en-US" sz="700" dirty="0" smtClean="0">
                  <a:solidFill>
                    <a:schemeClr val="bg1"/>
                  </a:solidFill>
                  <a:latin typeface="Courier New" panose="02070309020205020404" pitchFamily="49" charset="0"/>
                </a:rPr>
                <a:t>to </a:t>
              </a:r>
              <a:r>
                <a:rPr lang="en-US" sz="700" dirty="0">
                  <a:solidFill>
                    <a:schemeClr val="bg1"/>
                  </a:solidFill>
                  <a:latin typeface="Courier New" panose="02070309020205020404" pitchFamily="49" charset="0"/>
                </a:rPr>
                <a:t>analyze medical </a:t>
              </a:r>
              <a:r>
                <a:rPr lang="en-US" sz="700" dirty="0" smtClean="0">
                  <a:solidFill>
                    <a:schemeClr val="bg1"/>
                  </a:solidFill>
                  <a:latin typeface="Courier New" panose="02070309020205020404" pitchFamily="49" charset="0"/>
                </a:rPr>
                <a:t>data</a:t>
              </a:r>
            </a:p>
            <a:p>
              <a:r>
                <a:rPr lang="en-US" sz="700" dirty="0" smtClean="0">
                  <a:solidFill>
                    <a:schemeClr val="bg1"/>
                  </a:solidFill>
                  <a:latin typeface="Courier New" panose="02070309020205020404" pitchFamily="49" charset="0"/>
                </a:rPr>
                <a:t>• </a:t>
              </a:r>
              <a:r>
                <a:rPr lang="en-US" sz="700" dirty="0">
                  <a:solidFill>
                    <a:schemeClr val="bg1"/>
                  </a:solidFill>
                  <a:latin typeface="Courier New" panose="02070309020205020404" pitchFamily="49" charset="0"/>
                </a:rPr>
                <a:t>Advanced ML, Visual </a:t>
              </a:r>
              <a:r>
                <a:rPr lang="en-US" sz="700" dirty="0" smtClean="0">
                  <a:solidFill>
                    <a:schemeClr val="bg1"/>
                  </a:solidFill>
                  <a:latin typeface="Courier New" panose="02070309020205020404" pitchFamily="49" charset="0"/>
                </a:rPr>
                <a:t>analytics, </a:t>
              </a:r>
              <a:r>
                <a:rPr lang="en-US" sz="700" dirty="0">
                  <a:solidFill>
                    <a:schemeClr val="bg1"/>
                  </a:solidFill>
                  <a:latin typeface="Courier New" panose="02070309020205020404" pitchFamily="49" charset="0"/>
                </a:rPr>
                <a:t>Deep Learning, Pattern </a:t>
              </a:r>
              <a:r>
                <a:rPr lang="en-US" sz="700" dirty="0" smtClean="0">
                  <a:solidFill>
                    <a:schemeClr val="bg1"/>
                  </a:solidFill>
                  <a:latin typeface="Courier New" panose="02070309020205020404" pitchFamily="49" charset="0"/>
                </a:rPr>
                <a:t>Recognition, </a:t>
              </a:r>
              <a:r>
                <a:rPr lang="en-US" sz="700" dirty="0">
                  <a:solidFill>
                    <a:schemeClr val="bg1"/>
                  </a:solidFill>
                  <a:latin typeface="Courier New" panose="02070309020205020404" pitchFamily="49" charset="0"/>
                </a:rPr>
                <a:t>Probabilistic graph models, Evolutionary Process, Multi-agent systems, Recommender </a:t>
              </a:r>
              <a:r>
                <a:rPr lang="en-US" sz="700" dirty="0" smtClean="0">
                  <a:solidFill>
                    <a:schemeClr val="bg1"/>
                  </a:solidFill>
                  <a:latin typeface="Courier New" panose="02070309020205020404" pitchFamily="49" charset="0"/>
                </a:rPr>
                <a:t>systems</a:t>
              </a:r>
            </a:p>
            <a:p>
              <a:r>
                <a:rPr lang="en-US" sz="700" dirty="0" smtClean="0">
                  <a:solidFill>
                    <a:schemeClr val="bg1"/>
                  </a:solidFill>
                  <a:latin typeface="Courier New" panose="02070309020205020404" pitchFamily="49" charset="0"/>
                </a:rPr>
                <a:t>• </a:t>
              </a:r>
              <a:r>
                <a:rPr lang="en-US" sz="700" dirty="0">
                  <a:solidFill>
                    <a:schemeClr val="bg1"/>
                  </a:solidFill>
                  <a:latin typeface="Courier New" panose="02070309020205020404" pitchFamily="49" charset="0"/>
                </a:rPr>
                <a:t>Applied research in health data </a:t>
              </a:r>
              <a:r>
                <a:rPr lang="en-US" sz="700" dirty="0" smtClean="0">
                  <a:solidFill>
                    <a:schemeClr val="bg1"/>
                  </a:solidFill>
                  <a:latin typeface="Courier New" panose="02070309020205020404" pitchFamily="49" charset="0"/>
                </a:rPr>
                <a:t>science</a:t>
              </a:r>
            </a:p>
            <a:p>
              <a:r>
                <a:rPr lang="en-US" sz="700" dirty="0" smtClean="0">
                  <a:solidFill>
                    <a:schemeClr val="bg1"/>
                  </a:solidFill>
                  <a:latin typeface="Courier New" panose="02070309020205020404" pitchFamily="49" charset="0"/>
                </a:rPr>
                <a:t>• </a:t>
              </a:r>
              <a:r>
                <a:rPr lang="en-US" sz="700" dirty="0">
                  <a:solidFill>
                    <a:schemeClr val="bg1"/>
                  </a:solidFill>
                  <a:latin typeface="Courier New" panose="02070309020205020404" pitchFamily="49" charset="0"/>
                </a:rPr>
                <a:t>Software: Python, </a:t>
              </a:r>
              <a:r>
                <a:rPr lang="en-US" sz="700" dirty="0" smtClean="0">
                  <a:solidFill>
                    <a:schemeClr val="bg1"/>
                  </a:solidFill>
                  <a:latin typeface="Courier New" panose="02070309020205020404" pitchFamily="49" charset="0"/>
                </a:rPr>
                <a:t>PyTorch, </a:t>
              </a:r>
              <a:r>
                <a:rPr lang="en-US" sz="700" dirty="0">
                  <a:solidFill>
                    <a:schemeClr val="bg1"/>
                  </a:solidFill>
                  <a:latin typeface="Courier New" panose="02070309020205020404" pitchFamily="49" charset="0"/>
                </a:rPr>
                <a:t>JAVA, R, C</a:t>
              </a:r>
              <a:endParaRPr lang="en-US" sz="700" dirty="0">
                <a:solidFill>
                  <a:schemeClr val="bg1"/>
                </a:solidFill>
              </a:endParaRPr>
            </a:p>
          </p:txBody>
        </p:sp>
      </p:grpSp>
    </p:spTree>
    <p:extLst>
      <p:ext uri="{BB962C8B-B14F-4D97-AF65-F5344CB8AC3E}">
        <p14:creationId xmlns:p14="http://schemas.microsoft.com/office/powerpoint/2010/main" val="1035309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AE5B9"/>
          </a:solidFill>
          <a:ln>
            <a:solidFill>
              <a:srgbClr val="FAE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Google Shape;95;p17"/>
          <p:cNvSpPr txBox="1">
            <a:spLocks noGrp="1"/>
          </p:cNvSpPr>
          <p:nvPr>
            <p:ph type="title"/>
          </p:nvPr>
        </p:nvSpPr>
        <p:spPr>
          <a:xfrm>
            <a:off x="404400" y="548767"/>
            <a:ext cx="11360800" cy="6058510"/>
          </a:xfrm>
          <a:prstGeom prst="rect">
            <a:avLst/>
          </a:prstGeom>
        </p:spPr>
        <p:txBody>
          <a:bodyPr spcFirstLastPara="1" vert="horz" wrap="square" lIns="121900" tIns="121900" rIns="121900" bIns="121900" rtlCol="0" anchor="t" anchorCtr="0">
            <a:noAutofit/>
          </a:bodyPr>
          <a:lstStyle/>
          <a:p>
            <a:r>
              <a:rPr lang="en" sz="3600" b="1" dirty="0" smtClean="0">
                <a:solidFill>
                  <a:srgbClr val="FF6600"/>
                </a:solidFill>
                <a:latin typeface="Arial" panose="020B0604020202020204" pitchFamily="34" charset="0"/>
                <a:cs typeface="Arial" panose="020B0604020202020204" pitchFamily="34" charset="0"/>
              </a:rPr>
              <a:t>The Change We Envision</a:t>
            </a:r>
            <a:r>
              <a:rPr lang="en" dirty="0" smtClean="0">
                <a:solidFill>
                  <a:schemeClr val="dk1"/>
                </a:solidFill>
                <a:latin typeface="Arial" panose="020B0604020202020204" pitchFamily="34" charset="0"/>
                <a:cs typeface="Arial" panose="020B0604020202020204" pitchFamily="34" charset="0"/>
              </a:rPr>
              <a:t/>
            </a:r>
            <a:br>
              <a:rPr lang="en" dirty="0" smtClean="0">
                <a:solidFill>
                  <a:schemeClr val="dk1"/>
                </a:solidFill>
                <a:latin typeface="Arial" panose="020B0604020202020204" pitchFamily="34" charset="0"/>
                <a:cs typeface="Arial" panose="020B0604020202020204" pitchFamily="34" charset="0"/>
              </a:rPr>
            </a:br>
            <a:r>
              <a:rPr lang="en-US" sz="3600" dirty="0" err="1" smtClean="0">
                <a:solidFill>
                  <a:schemeClr val="dk2"/>
                </a:solidFill>
                <a:latin typeface="Arial" panose="020B0604020202020204" pitchFamily="34" charset="0"/>
                <a:ea typeface="Lato"/>
                <a:cs typeface="Arial" panose="020B0604020202020204" pitchFamily="34" charset="0"/>
                <a:sym typeface="Lato"/>
              </a:rPr>
              <a:t>UpSkillMe</a:t>
            </a:r>
            <a:r>
              <a:rPr lang="en-US" sz="3600" dirty="0" smtClean="0">
                <a:solidFill>
                  <a:schemeClr val="dk2"/>
                </a:solidFill>
                <a:latin typeface="Arial" panose="020B0604020202020204" pitchFamily="34" charset="0"/>
                <a:ea typeface="Lato"/>
                <a:cs typeface="Arial" panose="020B0604020202020204" pitchFamily="34" charset="0"/>
                <a:sym typeface="Lato"/>
              </a:rPr>
              <a:t> empowers users to take control of their career journey, fostering confidence, and ensuring efficient skill acquisition.</a:t>
            </a:r>
            <a:r>
              <a:rPr lang="en-US" sz="3200" dirty="0" smtClean="0">
                <a:solidFill>
                  <a:schemeClr val="dk2"/>
                </a:solidFill>
                <a:latin typeface="Arial" panose="020B0604020202020204" pitchFamily="34" charset="0"/>
                <a:ea typeface="Lato"/>
                <a:cs typeface="Arial" panose="020B0604020202020204" pitchFamily="34" charset="0"/>
                <a:sym typeface="Lato"/>
              </a:rPr>
              <a:t/>
            </a:r>
            <a:br>
              <a:rPr lang="en-US" sz="3200" dirty="0" smtClean="0">
                <a:solidFill>
                  <a:schemeClr val="dk2"/>
                </a:solidFill>
                <a:latin typeface="Arial" panose="020B0604020202020204" pitchFamily="34" charset="0"/>
                <a:ea typeface="Lato"/>
                <a:cs typeface="Arial" panose="020B0604020202020204" pitchFamily="34" charset="0"/>
                <a:sym typeface="Lato"/>
              </a:rPr>
            </a:br>
            <a:r>
              <a:rPr lang="en-US" dirty="0" smtClean="0">
                <a:solidFill>
                  <a:schemeClr val="dk2"/>
                </a:solidFill>
                <a:latin typeface="Arial" panose="020B0604020202020204" pitchFamily="34" charset="0"/>
                <a:ea typeface="Lato"/>
                <a:cs typeface="Arial" panose="020B0604020202020204" pitchFamily="34" charset="0"/>
                <a:sym typeface="Lato"/>
              </a:rPr>
              <a:t/>
            </a:r>
            <a:br>
              <a:rPr lang="en-US" dirty="0" smtClean="0">
                <a:solidFill>
                  <a:schemeClr val="dk2"/>
                </a:solidFill>
                <a:latin typeface="Arial" panose="020B0604020202020204" pitchFamily="34" charset="0"/>
                <a:ea typeface="Lato"/>
                <a:cs typeface="Arial" panose="020B0604020202020204" pitchFamily="34" charset="0"/>
                <a:sym typeface="Lato"/>
              </a:rPr>
            </a:br>
            <a:r>
              <a:rPr lang="en" sz="3200" b="1" dirty="0">
                <a:solidFill>
                  <a:srgbClr val="FF6600"/>
                </a:solidFill>
                <a:latin typeface="Arial" panose="020B0604020202020204" pitchFamily="34" charset="0"/>
                <a:cs typeface="Arial" panose="020B0604020202020204" pitchFamily="34" charset="0"/>
              </a:rPr>
              <a:t>Uniqueness and </a:t>
            </a:r>
            <a:r>
              <a:rPr lang="en" sz="3200" b="1" dirty="0" smtClean="0">
                <a:solidFill>
                  <a:srgbClr val="FF6600"/>
                </a:solidFill>
                <a:latin typeface="Arial" panose="020B0604020202020204" pitchFamily="34" charset="0"/>
                <a:cs typeface="Arial" panose="020B0604020202020204" pitchFamily="34" charset="0"/>
              </a:rPr>
              <a:t>Advantages</a:t>
            </a:r>
            <a:r>
              <a:rPr lang="en-US" dirty="0" smtClean="0">
                <a:solidFill>
                  <a:schemeClr val="dk2"/>
                </a:solidFill>
                <a:latin typeface="Arial" panose="020B0604020202020204" pitchFamily="34" charset="0"/>
                <a:cs typeface="Arial" panose="020B0604020202020204" pitchFamily="34" charset="0"/>
                <a:sym typeface="Lato"/>
              </a:rPr>
              <a:t/>
            </a:r>
            <a:br>
              <a:rPr lang="en-US" dirty="0" smtClean="0">
                <a:solidFill>
                  <a:schemeClr val="dk2"/>
                </a:solidFill>
                <a:latin typeface="Arial" panose="020B0604020202020204" pitchFamily="34" charset="0"/>
                <a:cs typeface="Arial" panose="020B0604020202020204" pitchFamily="34" charset="0"/>
                <a:sym typeface="Lato"/>
              </a:rPr>
            </a:br>
            <a:r>
              <a:rPr lang="en-US" dirty="0" smtClean="0">
                <a:solidFill>
                  <a:schemeClr val="dk2"/>
                </a:solidFill>
                <a:latin typeface="Arial" panose="020B0604020202020204" pitchFamily="34" charset="0"/>
                <a:cs typeface="Arial" panose="020B0604020202020204" pitchFamily="34" charset="0"/>
                <a:sym typeface="Lato"/>
              </a:rPr>
              <a:t>	</a:t>
            </a:r>
            <a:r>
              <a:rPr lang="en-US" sz="3600" dirty="0" smtClean="0">
                <a:solidFill>
                  <a:schemeClr val="dk2"/>
                </a:solidFill>
                <a:latin typeface="Arial" panose="020B0604020202020204" pitchFamily="34" charset="0"/>
                <a:ea typeface="Lato"/>
                <a:cs typeface="Arial" panose="020B0604020202020204" pitchFamily="34" charset="0"/>
                <a:sym typeface="Lato"/>
              </a:rPr>
              <a:t>Personalized </a:t>
            </a:r>
            <a:r>
              <a:rPr lang="en-US" sz="3600" dirty="0">
                <a:solidFill>
                  <a:schemeClr val="dk2"/>
                </a:solidFill>
                <a:latin typeface="Arial" panose="020B0604020202020204" pitchFamily="34" charset="0"/>
                <a:ea typeface="Lato"/>
                <a:cs typeface="Arial" panose="020B0604020202020204" pitchFamily="34" charset="0"/>
                <a:sym typeface="Lato"/>
              </a:rPr>
              <a:t>Skill Roadmaps</a:t>
            </a:r>
            <a:br>
              <a:rPr lang="en-US" sz="3600" dirty="0">
                <a:solidFill>
                  <a:schemeClr val="dk2"/>
                </a:solidFill>
                <a:latin typeface="Arial" panose="020B0604020202020204" pitchFamily="34" charset="0"/>
                <a:ea typeface="Lato"/>
                <a:cs typeface="Arial" panose="020B0604020202020204" pitchFamily="34" charset="0"/>
                <a:sym typeface="Lato"/>
              </a:rPr>
            </a:br>
            <a:r>
              <a:rPr lang="en-US" sz="3600" dirty="0" smtClean="0">
                <a:solidFill>
                  <a:schemeClr val="dk2"/>
                </a:solidFill>
                <a:latin typeface="Arial" panose="020B0604020202020204" pitchFamily="34" charset="0"/>
                <a:ea typeface="Lato"/>
                <a:cs typeface="Arial" panose="020B0604020202020204" pitchFamily="34" charset="0"/>
                <a:sym typeface="Lato"/>
              </a:rPr>
              <a:t>	Smart </a:t>
            </a:r>
            <a:r>
              <a:rPr lang="en-US" sz="3600" dirty="0">
                <a:solidFill>
                  <a:schemeClr val="dk2"/>
                </a:solidFill>
                <a:latin typeface="Arial" panose="020B0604020202020204" pitchFamily="34" charset="0"/>
                <a:ea typeface="Lato"/>
                <a:cs typeface="Arial" panose="020B0604020202020204" pitchFamily="34" charset="0"/>
                <a:sym typeface="Lato"/>
              </a:rPr>
              <a:t>Skill Gap </a:t>
            </a:r>
            <a:r>
              <a:rPr lang="en-US" sz="3600" dirty="0" smtClean="0">
                <a:solidFill>
                  <a:schemeClr val="dk2"/>
                </a:solidFill>
                <a:latin typeface="Arial" panose="020B0604020202020204" pitchFamily="34" charset="0"/>
                <a:ea typeface="Lato"/>
                <a:cs typeface="Arial" panose="020B0604020202020204" pitchFamily="34" charset="0"/>
                <a:sym typeface="Lato"/>
              </a:rPr>
              <a:t>Analysis</a:t>
            </a:r>
            <a:br>
              <a:rPr lang="en-US" sz="3600" dirty="0" smtClean="0">
                <a:solidFill>
                  <a:schemeClr val="dk2"/>
                </a:solidFill>
                <a:latin typeface="Arial" panose="020B0604020202020204" pitchFamily="34" charset="0"/>
                <a:ea typeface="Lato"/>
                <a:cs typeface="Arial" panose="020B0604020202020204" pitchFamily="34" charset="0"/>
                <a:sym typeface="Lato"/>
              </a:rPr>
            </a:br>
            <a:r>
              <a:rPr lang="en-US" sz="3600" dirty="0" smtClean="0">
                <a:solidFill>
                  <a:schemeClr val="dk2"/>
                </a:solidFill>
                <a:latin typeface="Arial" panose="020B0604020202020204" pitchFamily="34" charset="0"/>
                <a:ea typeface="Lato"/>
                <a:cs typeface="Arial" panose="020B0604020202020204" pitchFamily="34" charset="0"/>
                <a:sym typeface="Lato"/>
              </a:rPr>
              <a:t>	Daily </a:t>
            </a:r>
            <a:r>
              <a:rPr lang="en-US" sz="3600" dirty="0">
                <a:solidFill>
                  <a:schemeClr val="dk2"/>
                </a:solidFill>
                <a:latin typeface="Arial" panose="020B0604020202020204" pitchFamily="34" charset="0"/>
                <a:ea typeface="Lato"/>
                <a:cs typeface="Arial" panose="020B0604020202020204" pitchFamily="34" charset="0"/>
                <a:sym typeface="Lato"/>
              </a:rPr>
              <a:t>Action </a:t>
            </a:r>
            <a:r>
              <a:rPr lang="en-US" sz="3600" dirty="0" smtClean="0">
                <a:solidFill>
                  <a:schemeClr val="dk2"/>
                </a:solidFill>
                <a:latin typeface="Arial" panose="020B0604020202020204" pitchFamily="34" charset="0"/>
                <a:ea typeface="Lato"/>
                <a:cs typeface="Arial" panose="020B0604020202020204" pitchFamily="34" charset="0"/>
                <a:sym typeface="Lato"/>
              </a:rPr>
              <a:t>Plans</a:t>
            </a:r>
            <a:br>
              <a:rPr lang="en-US" sz="3600" dirty="0" smtClean="0">
                <a:solidFill>
                  <a:schemeClr val="dk2"/>
                </a:solidFill>
                <a:latin typeface="Arial" panose="020B0604020202020204" pitchFamily="34" charset="0"/>
                <a:ea typeface="Lato"/>
                <a:cs typeface="Arial" panose="020B0604020202020204" pitchFamily="34" charset="0"/>
                <a:sym typeface="Lato"/>
              </a:rPr>
            </a:br>
            <a:r>
              <a:rPr lang="en-US" sz="3600" dirty="0" smtClean="0">
                <a:solidFill>
                  <a:schemeClr val="dk2"/>
                </a:solidFill>
                <a:latin typeface="Arial" panose="020B0604020202020204" pitchFamily="34" charset="0"/>
                <a:ea typeface="Lato"/>
                <a:cs typeface="Arial" panose="020B0604020202020204" pitchFamily="34" charset="0"/>
                <a:sym typeface="Lato"/>
              </a:rPr>
              <a:t>	Progress </a:t>
            </a:r>
            <a:r>
              <a:rPr lang="en-US" sz="3600" dirty="0">
                <a:solidFill>
                  <a:schemeClr val="dk2"/>
                </a:solidFill>
                <a:latin typeface="Arial" panose="020B0604020202020204" pitchFamily="34" charset="0"/>
                <a:ea typeface="Lato"/>
                <a:cs typeface="Arial" panose="020B0604020202020204" pitchFamily="34" charset="0"/>
                <a:sym typeface="Lato"/>
              </a:rPr>
              <a:t>Tracking</a:t>
            </a:r>
            <a:r>
              <a:rPr lang="en-US" dirty="0">
                <a:solidFill>
                  <a:schemeClr val="dk2"/>
                </a:solidFill>
                <a:latin typeface="Arial" panose="020B0604020202020204" pitchFamily="34" charset="0"/>
                <a:ea typeface="Lato"/>
                <a:cs typeface="Arial" panose="020B0604020202020204" pitchFamily="34" charset="0"/>
                <a:sym typeface="Lato"/>
              </a:rPr>
              <a:t/>
            </a:r>
            <a:br>
              <a:rPr lang="en-US" dirty="0">
                <a:solidFill>
                  <a:schemeClr val="dk2"/>
                </a:solidFill>
                <a:latin typeface="Arial" panose="020B0604020202020204" pitchFamily="34" charset="0"/>
                <a:ea typeface="Lato"/>
                <a:cs typeface="Arial" panose="020B0604020202020204" pitchFamily="34" charset="0"/>
                <a:sym typeface="Lato"/>
              </a:rPr>
            </a:br>
            <a:r>
              <a:rPr lang="en-US" dirty="0">
                <a:solidFill>
                  <a:schemeClr val="dk2"/>
                </a:solidFill>
                <a:latin typeface="Arial" panose="020B0604020202020204" pitchFamily="34" charset="0"/>
                <a:ea typeface="Lato"/>
                <a:cs typeface="Arial" panose="020B0604020202020204" pitchFamily="34" charset="0"/>
                <a:sym typeface="Lato"/>
              </a:rPr>
              <a:t/>
            </a:r>
            <a:br>
              <a:rPr lang="en-US" dirty="0">
                <a:solidFill>
                  <a:schemeClr val="dk2"/>
                </a:solidFill>
                <a:latin typeface="Arial" panose="020B0604020202020204" pitchFamily="34" charset="0"/>
                <a:ea typeface="Lato"/>
                <a:cs typeface="Arial" panose="020B0604020202020204" pitchFamily="34" charset="0"/>
                <a:sym typeface="Lato"/>
              </a:rPr>
            </a:br>
            <a:r>
              <a:rPr lang="en-US" dirty="0">
                <a:solidFill>
                  <a:schemeClr val="dk2"/>
                </a:solidFill>
                <a:latin typeface="Arial" panose="020B0604020202020204" pitchFamily="34" charset="0"/>
                <a:ea typeface="Lato"/>
                <a:cs typeface="Arial" panose="020B0604020202020204" pitchFamily="34" charset="0"/>
                <a:sym typeface="Lato"/>
              </a:rPr>
              <a:t/>
            </a:r>
            <a:br>
              <a:rPr lang="en-US" dirty="0">
                <a:solidFill>
                  <a:schemeClr val="dk2"/>
                </a:solidFill>
                <a:latin typeface="Arial" panose="020B0604020202020204" pitchFamily="34" charset="0"/>
                <a:ea typeface="Lato"/>
                <a:cs typeface="Arial" panose="020B0604020202020204" pitchFamily="34" charset="0"/>
                <a:sym typeface="Lato"/>
              </a:rPr>
            </a:br>
            <a:r>
              <a:rPr lang="en" dirty="0" smtClean="0">
                <a:solidFill>
                  <a:schemeClr val="dk1"/>
                </a:solidFill>
                <a:latin typeface="Arial" panose="020B0604020202020204" pitchFamily="34" charset="0"/>
                <a:cs typeface="Arial" panose="020B0604020202020204" pitchFamily="34" charset="0"/>
              </a:rPr>
              <a:t/>
            </a:r>
            <a:br>
              <a:rPr lang="en" dirty="0" smtClean="0">
                <a:solidFill>
                  <a:schemeClr val="dk1"/>
                </a:solidFill>
                <a:latin typeface="Arial" panose="020B0604020202020204" pitchFamily="34" charset="0"/>
                <a:cs typeface="Arial" panose="020B0604020202020204" pitchFamily="34" charset="0"/>
              </a:rPr>
            </a:b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52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AE5B9"/>
          </a:solidFill>
          <a:ln>
            <a:solidFill>
              <a:srgbClr val="FAE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Google Shape;119;p21"/>
          <p:cNvSpPr txBox="1">
            <a:spLocks noGrp="1"/>
          </p:cNvSpPr>
          <p:nvPr>
            <p:ph type="title"/>
          </p:nvPr>
        </p:nvSpPr>
        <p:spPr>
          <a:xfrm>
            <a:off x="404400" y="548767"/>
            <a:ext cx="11360800" cy="852800"/>
          </a:xfrm>
          <a:prstGeom prst="rect">
            <a:avLst/>
          </a:prstGeom>
        </p:spPr>
        <p:txBody>
          <a:bodyPr spcFirstLastPara="1" vert="horz" wrap="square" lIns="121900" tIns="121900" rIns="121900" bIns="121900" rtlCol="0" anchor="t" anchorCtr="0">
            <a:noAutofit/>
          </a:bodyPr>
          <a:lstStyle/>
          <a:p>
            <a:pPr>
              <a:spcBef>
                <a:spcPts val="0"/>
              </a:spcBef>
            </a:pPr>
            <a:r>
              <a:rPr lang="en" sz="5400" b="1" dirty="0">
                <a:solidFill>
                  <a:srgbClr val="FF6600"/>
                </a:solidFill>
              </a:rPr>
              <a:t>Conclusion</a:t>
            </a:r>
            <a:endParaRPr b="1" dirty="0">
              <a:solidFill>
                <a:srgbClr val="FF6600"/>
              </a:solidFill>
            </a:endParaRPr>
          </a:p>
        </p:txBody>
      </p:sp>
      <p:sp>
        <p:nvSpPr>
          <p:cNvPr id="120" name="Google Shape;120;p21"/>
          <p:cNvSpPr txBox="1"/>
          <p:nvPr/>
        </p:nvSpPr>
        <p:spPr>
          <a:xfrm>
            <a:off x="672200" y="1401567"/>
            <a:ext cx="9207600" cy="5170606"/>
          </a:xfrm>
          <a:prstGeom prst="rect">
            <a:avLst/>
          </a:prstGeom>
          <a:noFill/>
          <a:ln>
            <a:noFill/>
          </a:ln>
        </p:spPr>
        <p:txBody>
          <a:bodyPr spcFirstLastPara="1" wrap="square" lIns="121900" tIns="121900" rIns="121900" bIns="121900" anchor="t" anchorCtr="0">
            <a:spAutoFit/>
          </a:bodyPr>
          <a:lstStyle/>
          <a:p>
            <a:pPr marL="609585"/>
            <a:endParaRPr sz="4000" dirty="0">
              <a:solidFill>
                <a:schemeClr val="dk2"/>
              </a:solidFill>
              <a:latin typeface="Lato"/>
              <a:ea typeface="Lato"/>
              <a:cs typeface="Lato"/>
              <a:sym typeface="Lato"/>
            </a:endParaRPr>
          </a:p>
          <a:p>
            <a:pPr marL="50799">
              <a:buClr>
                <a:schemeClr val="dk2"/>
              </a:buClr>
              <a:buSzPts val="3000"/>
            </a:pPr>
            <a:r>
              <a:rPr lang="en" sz="4000" dirty="0">
                <a:solidFill>
                  <a:schemeClr val="dk2"/>
                </a:solidFill>
                <a:ea typeface="Lato"/>
                <a:sym typeface="Lato"/>
              </a:rPr>
              <a:t>UpSkillMe is not just an app; it's a transformative tool paving the way for a future where individuals are equipped with the skills they need to succeed.</a:t>
            </a:r>
            <a:endParaRPr lang="en" sz="4000" dirty="0">
              <a:solidFill>
                <a:schemeClr val="dk2"/>
              </a:solidFill>
              <a:latin typeface="Lato"/>
              <a:ea typeface="Lato"/>
              <a:cs typeface="Lato"/>
            </a:endParaRPr>
          </a:p>
          <a:p>
            <a:pPr marL="609585" indent="-558786">
              <a:buClr>
                <a:schemeClr val="dk2"/>
              </a:buClr>
              <a:buSzPts val="3000"/>
              <a:buFont typeface="Lato"/>
              <a:buChar char="●"/>
            </a:pPr>
            <a:endParaRPr lang="en" sz="4000" dirty="0">
              <a:solidFill>
                <a:schemeClr val="dk2"/>
              </a:solidFill>
              <a:latin typeface="Lato"/>
              <a:ea typeface="Lato"/>
              <a:cs typeface="Lato"/>
            </a:endParaRPr>
          </a:p>
          <a:p>
            <a:pPr marL="1219170" indent="-609585">
              <a:buFont typeface="Calibri"/>
              <a:buChar char="-"/>
            </a:pPr>
            <a:r>
              <a:rPr lang="en-US" sz="4000" dirty="0" err="1">
                <a:solidFill>
                  <a:schemeClr val="dk2"/>
                </a:solidFill>
                <a:latin typeface="Lato"/>
                <a:ea typeface="Lato"/>
                <a:cs typeface="Lato"/>
              </a:rPr>
              <a:t>ChatGPT</a:t>
            </a:r>
            <a:r>
              <a:rPr lang="en-US" sz="4000" dirty="0">
                <a:solidFill>
                  <a:schemeClr val="dk2"/>
                </a:solidFill>
                <a:latin typeface="Lato"/>
                <a:ea typeface="Lato"/>
                <a:cs typeface="Lato"/>
              </a:rPr>
              <a:t> :P</a:t>
            </a:r>
          </a:p>
          <a:p>
            <a:endParaRPr sz="4000" dirty="0">
              <a:solidFill>
                <a:schemeClr val="dk2"/>
              </a:solidFill>
              <a:latin typeface="Lato"/>
              <a:ea typeface="Lato"/>
              <a:cs typeface="Lato"/>
              <a:sym typeface="Lato"/>
            </a:endParaRPr>
          </a:p>
        </p:txBody>
      </p:sp>
    </p:spTree>
    <p:extLst>
      <p:ext uri="{BB962C8B-B14F-4D97-AF65-F5344CB8AC3E}">
        <p14:creationId xmlns:p14="http://schemas.microsoft.com/office/powerpoint/2010/main" val="99514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616</Words>
  <Application>Microsoft Office PowerPoint</Application>
  <PresentationFormat>Widescreen</PresentationFormat>
  <Paragraphs>131</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Change We Envision UpSkillMe empowers users to take control of their career journey, fostering confidence, and ensuring efficient skill acquisition.  Uniqueness and Advantages  Personalized Skill Roadmaps  Smart Skill Gap Analysis  Daily Action Plans  Progress Tracking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46</cp:revision>
  <dcterms:created xsi:type="dcterms:W3CDTF">2023-11-11T17:00:58Z</dcterms:created>
  <dcterms:modified xsi:type="dcterms:W3CDTF">2023-11-12T20:14:31Z</dcterms:modified>
</cp:coreProperties>
</file>