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56" r:id="rId3"/>
    <p:sldId id="265" r:id="rId4"/>
    <p:sldId id="369" r:id="rId5"/>
    <p:sldId id="409" r:id="rId6"/>
    <p:sldId id="357" r:id="rId7"/>
    <p:sldId id="393" r:id="rId8"/>
    <p:sldId id="320" r:id="rId9"/>
    <p:sldId id="402" r:id="rId10"/>
    <p:sldId id="382" r:id="rId11"/>
    <p:sldId id="408" r:id="rId12"/>
    <p:sldId id="406" r:id="rId13"/>
    <p:sldId id="404" r:id="rId14"/>
    <p:sldId id="398" r:id="rId15"/>
  </p:sldIdLst>
  <p:sldSz cx="9144000" cy="6858000" type="screen4x3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78A6DD1-A59F-43A2-B2D6-3916BDE070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1"/>
            <a:ext cx="2974975" cy="501649"/>
          </a:xfrm>
          <a:prstGeom prst="rect">
            <a:avLst/>
          </a:prstGeom>
        </p:spPr>
        <p:txBody>
          <a:bodyPr vert="horz" lIns="91404" tIns="45704" rIns="91404" bIns="45704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AFCBF9-8F02-4F0F-B395-13B667BBAE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7791" y="1"/>
            <a:ext cx="2974975" cy="501649"/>
          </a:xfrm>
          <a:prstGeom prst="rect">
            <a:avLst/>
          </a:prstGeom>
        </p:spPr>
        <p:txBody>
          <a:bodyPr vert="horz" lIns="91404" tIns="45704" rIns="91404" bIns="45704" rtlCol="0"/>
          <a:lstStyle>
            <a:lvl1pPr algn="r">
              <a:defRPr sz="1200"/>
            </a:lvl1pPr>
          </a:lstStyle>
          <a:p>
            <a:fld id="{2ADDB5C7-6E9B-4DA6-A7A9-E841D3D27278}" type="datetimeFigureOut">
              <a:rPr lang="fr-CH" smtClean="0"/>
              <a:t>15.02.2020</a:t>
            </a:fld>
            <a:endParaRPr lang="fr-CH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041EF2FA-3E58-4EDB-AC4E-E998D9EF2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1247775"/>
            <a:ext cx="44989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4" rIns="91404" bIns="45704" rtlCol="0" anchor="ctr"/>
          <a:lstStyle/>
          <a:p>
            <a:endParaRPr lang="fr-CH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75B0E728-C977-4EED-9926-6F10EE5DC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3" y="4810126"/>
            <a:ext cx="5492750" cy="3936999"/>
          </a:xfrm>
          <a:prstGeom prst="rect">
            <a:avLst/>
          </a:prstGeom>
        </p:spPr>
        <p:txBody>
          <a:bodyPr vert="horz" lIns="91404" tIns="45704" rIns="91404" bIns="45704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73613-BDDF-4F96-ADF3-8CA17BD6E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4" y="9494839"/>
            <a:ext cx="2974975" cy="501649"/>
          </a:xfrm>
          <a:prstGeom prst="rect">
            <a:avLst/>
          </a:prstGeom>
        </p:spPr>
        <p:txBody>
          <a:bodyPr vert="horz" lIns="91404" tIns="45704" rIns="91404" bIns="45704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13E0CD-0F8F-49D7-BEC1-0F8C13F7D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7791" y="9494839"/>
            <a:ext cx="2974975" cy="501649"/>
          </a:xfrm>
          <a:prstGeom prst="rect">
            <a:avLst/>
          </a:prstGeom>
        </p:spPr>
        <p:txBody>
          <a:bodyPr vert="horz" lIns="91404" tIns="45704" rIns="91404" bIns="45704" rtlCol="0" anchor="b"/>
          <a:lstStyle>
            <a:lvl1pPr algn="r">
              <a:defRPr sz="1200"/>
            </a:lvl1pPr>
          </a:lstStyle>
          <a:p>
            <a:fld id="{3E877B08-3658-47C6-86EF-C7254F5AADB3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0B73F-F92F-4E74-B47F-9E0BDCFE6C04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dirty="0"/>
              <a:t>Examine this process in order to make it more </a:t>
            </a:r>
            <a:r>
              <a:rPr lang="en-IE" b="1" dirty="0"/>
              <a:t>business and customer focus, more efficient and less expensive</a:t>
            </a:r>
          </a:p>
          <a:p>
            <a:pPr eaLnBrk="1" hangingPunct="1"/>
            <a:r>
              <a:rPr lang="en-IE" dirty="0"/>
              <a:t>Amend existing process to reflect recent Networks Re-org</a:t>
            </a:r>
          </a:p>
          <a:p>
            <a:pPr eaLnBrk="1" hangingPunct="1"/>
            <a:r>
              <a:rPr lang="en-IE" dirty="0"/>
              <a:t>As workload growing, efficiencies need to be made in order to deliver more with current amount of resources. </a:t>
            </a:r>
          </a:p>
          <a:p>
            <a:pPr eaLnBrk="1" hangingPunct="1"/>
            <a:r>
              <a:rPr lang="en-IE" dirty="0"/>
              <a:t>Reduce the areas of pain to bring staff sat.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IE" dirty="0"/>
              <a:t>on teams (e.g. re-work required as Handover documentation incomplete; Distribution of workload is not evenly distributed)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IE" b="1" dirty="0"/>
              <a:t>3.</a:t>
            </a:r>
            <a:r>
              <a:rPr lang="en-IE" dirty="0"/>
              <a:t>The current process is based on handover among teams without clear overall responsibility. Recent re-org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IE" dirty="0"/>
              <a:t>MSV – Different project? Savings might be achieved by including all relevant resources early in the process to identify all hidden costs of a site before agreement with landlord is reached. </a:t>
            </a:r>
          </a:p>
          <a:p>
            <a:pPr eaLnBrk="1" hangingPunct="1"/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F4A-C310-45A1-BF7B-F95506669F79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91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E9AD-C837-4ABD-8C8E-6323B13C6364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385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AB2C-2F8D-44B7-8FBB-118EA021D5C0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096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18BA-B3FD-4FFC-A01C-F5D89CD4C520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367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6-ABF3-4EB1-B484-B67ABCFEB526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78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D7C-CB5F-486B-B3BE-D7E839D047E1}" type="datetime1">
              <a:rPr lang="de-CH" smtClean="0"/>
              <a:t>15.02.2020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7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D822-9B1A-4AD3-9B04-FB7437E2D0C6}" type="datetime1">
              <a:rPr lang="de-CH" smtClean="0"/>
              <a:t>15.02.2020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97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0FF4-1D07-40CA-BE8D-B545DB2AA493}" type="datetime1">
              <a:rPr lang="de-CH" smtClean="0"/>
              <a:t>15.02.2020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66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8AD8-DA8C-4107-AD7B-875BEF0F3744}" type="datetime1">
              <a:rPr lang="de-CH" smtClean="0"/>
              <a:t>15.02.2020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6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A39B-7064-4C22-88BD-EBC58C7AF9F0}" type="datetime1">
              <a:rPr lang="de-CH" smtClean="0"/>
              <a:t>15.02.2020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15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4CC7-6A9F-4AD2-B3D5-6088AC31D1AE}" type="datetime1">
              <a:rPr lang="de-CH" smtClean="0"/>
              <a:t>15.02.2020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72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AEE0-F50A-4D58-A46F-887DF306CDB0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438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andria.unisg.ch/257932/1/The%20Dose%20Makes%20The%20Poison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arpathia.ch/2019/01/19/lebensmittel-online-leshop-coophome-farmy-201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blog.carpathia.ch/2016/11/13/onlineaneil-50-prozent/" TargetMode="External"/><Relationship Id="rId4" Type="http://schemas.openxmlformats.org/officeDocument/2006/relationships/hyperlink" Target="https://blog.appscrip.com/global-grocery-delivery-market-2019-projections-key-player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mpathizeit.com/design-thinking-models-stanford-d-schoo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665E9-458C-4D0E-A540-2B00AF80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8685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/>
              <a:t>MAS </a:t>
            </a:r>
            <a:r>
              <a:rPr lang="en-US" dirty="0"/>
              <a:t>study: </a:t>
            </a:r>
            <a:br>
              <a:rPr lang="en-US" dirty="0"/>
            </a:br>
            <a:br>
              <a:rPr lang="en-US" dirty="0"/>
            </a:br>
            <a:r>
              <a:rPr lang="en-US" sz="4800" dirty="0" err="1"/>
              <a:t>LeShop</a:t>
            </a:r>
            <a:r>
              <a:rPr lang="en-US" sz="4800" dirty="0"/>
              <a:t> Dynamic Pricing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C38F4E-2C57-4596-8171-07FB43043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00589"/>
            <a:ext cx="6858000" cy="1655762"/>
          </a:xfrm>
        </p:spPr>
        <p:txBody>
          <a:bodyPr/>
          <a:lstStyle/>
          <a:p>
            <a:r>
              <a:rPr lang="fr-CH" dirty="0"/>
              <a:t>Update 15.02.2019, Erich Naef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A3F9D-B817-4CF5-8FAE-0D141EB3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A835DDF-E0B3-47AF-B07E-FFD999763A06}" type="datetime1">
              <a:rPr lang="de-CH" smtClean="0"/>
              <a:t>15.02.2020</a:t>
            </a:fld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C559C-6F98-442F-974C-4982F79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pl-PL" dirty="0"/>
              <a:t>E.Naef, www.envest.ch, 079 546 4319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75597-CB4E-44DB-8F6A-D056EDD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A68465E-A8B6-45E5-956C-AC3E1B99240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27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272-A4AC-45D7-BDF4-C5E9A7A3B61B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10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Pricing </a:t>
            </a:r>
            <a:r>
              <a:rPr lang="fr-CH" b="1" dirty="0" err="1"/>
              <a:t>Strategy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Ideate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DA75594-358E-481B-8A30-47D3C1753B17}"/>
              </a:ext>
            </a:extLst>
          </p:cNvPr>
          <p:cNvSpPr txBox="1">
            <a:spLocks/>
          </p:cNvSpPr>
          <p:nvPr/>
        </p:nvSpPr>
        <p:spPr>
          <a:xfrm>
            <a:off x="0" y="598016"/>
            <a:ext cx="9144000" cy="368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Charateristics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&gt;Promotional Pricing with loyalty program (</a:t>
            </a:r>
            <a:r>
              <a:rPr lang="en-US" sz="1400" dirty="0" err="1"/>
              <a:t>Migros</a:t>
            </a:r>
            <a:r>
              <a:rPr lang="en-US" sz="1400" dirty="0"/>
              <a:t> Cumulus)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&gt;Average product prices slightly higher than physical stores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&gt;Some </a:t>
            </a:r>
            <a:r>
              <a:rPr lang="en-US" sz="1400" dirty="0" err="1"/>
              <a:t>Migros</a:t>
            </a:r>
            <a:r>
              <a:rPr lang="en-US" sz="1400" dirty="0"/>
              <a:t> private labels (&lt;40%)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&gt;Assortment covers average Swiss household customer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  - limited number (ca. 13’000 Products) of products with focus on KVI </a:t>
            </a:r>
          </a:p>
          <a:p>
            <a:pPr marL="0" indent="0">
              <a:buNone/>
            </a:pPr>
            <a:r>
              <a:rPr lang="en-US" sz="2400" dirty="0"/>
              <a:t>Dynamic pricing proposal based on frequency &amp; fluctuation magnitude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/>
              <a:t>&gt;Most Swiss online channels follow a same price strategy (63%), followed by a hybrid strategy (24%)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/>
              <a:t>&gt;Because the </a:t>
            </a:r>
            <a:r>
              <a:rPr lang="en-US" sz="1200" dirty="0" err="1"/>
              <a:t>extrem</a:t>
            </a:r>
            <a:r>
              <a:rPr lang="en-US" sz="1200" dirty="0"/>
              <a:t> freq.&amp; magnitude strategies are less favored by customers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020EFE-C6FE-4786-9950-DFCE64B2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" y="3328521"/>
            <a:ext cx="3642394" cy="23933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6CE1CE-C4EF-4AA2-B8FC-F7487810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16" y="3328521"/>
            <a:ext cx="4057650" cy="1095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DBD96BF-4656-422A-8E80-FEC54EEC3D8A}"/>
              </a:ext>
            </a:extLst>
          </p:cNvPr>
          <p:cNvSpPr txBox="1"/>
          <p:nvPr/>
        </p:nvSpPr>
        <p:spPr>
          <a:xfrm>
            <a:off x="216252" y="5745278"/>
            <a:ext cx="8711495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Proposal: continue promotional pricing with hybrid strategy and its according metric ranges.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9F35CD-8656-4F75-9B72-F6619DC2E5AD}"/>
              </a:ext>
            </a:extLst>
          </p:cNvPr>
          <p:cNvSpPr/>
          <p:nvPr/>
        </p:nvSpPr>
        <p:spPr>
          <a:xfrm>
            <a:off x="2999356" y="4490905"/>
            <a:ext cx="6144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https://www.alexandria.unisg.ch/257932/1/The%20Dose%20Makes%20The%20Poison.pdf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8032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50DA-7EDB-45FE-BD77-256A9A57D075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11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Prototype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Prototype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1643F19-FC89-4273-85E5-4788922AB919}"/>
              </a:ext>
            </a:extLst>
          </p:cNvPr>
          <p:cNvSpPr txBox="1">
            <a:spLocks/>
          </p:cNvSpPr>
          <p:nvPr/>
        </p:nvSpPr>
        <p:spPr>
          <a:xfrm>
            <a:off x="0" y="732030"/>
            <a:ext cx="9144000" cy="368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Dynamic Pricing Model</a:t>
            </a:r>
          </a:p>
          <a:p>
            <a:pPr marL="0" indent="0">
              <a:buNone/>
            </a:pPr>
            <a:r>
              <a:rPr lang="en-US" sz="1400" dirty="0"/>
              <a:t>&gt;Applied to regular, new Item and markdown/- up pricing</a:t>
            </a:r>
          </a:p>
          <a:p>
            <a:pPr marL="0" indent="0">
              <a:buNone/>
            </a:pPr>
            <a:r>
              <a:rPr lang="en-US" sz="1400" dirty="0"/>
              <a:t>&gt;Dynamic pricing concept with: competition monitoring, elasticity module, </a:t>
            </a:r>
          </a:p>
          <a:p>
            <a:pPr marL="0" indent="0">
              <a:buNone/>
            </a:pPr>
            <a:r>
              <a:rPr lang="en-US" sz="1400" dirty="0"/>
              <a:t>&gt;Time-based pricing machine with constant elasticity (log/log)</a:t>
            </a:r>
          </a:p>
          <a:p>
            <a:pPr marL="0" indent="0">
              <a:buNone/>
            </a:pPr>
            <a:r>
              <a:rPr lang="en-US" sz="1400" dirty="0"/>
              <a:t>&gt;Testing in Lausanne area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9F1656-A6D0-4C98-B6E3-D79A3547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83" y="2727872"/>
            <a:ext cx="5839084" cy="18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50DA-7EDB-45FE-BD77-256A9A57D075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12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Base Case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Test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1643F19-FC89-4273-85E5-4788922AB919}"/>
              </a:ext>
            </a:extLst>
          </p:cNvPr>
          <p:cNvSpPr txBox="1">
            <a:spLocks/>
          </p:cNvSpPr>
          <p:nvPr/>
        </p:nvSpPr>
        <p:spPr>
          <a:xfrm>
            <a:off x="0" y="732030"/>
            <a:ext cx="9144000" cy="5333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Assortment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Basket sample with evaluated elasticities and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Total Demand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F48D43-2D25-497C-98DC-BB3F8306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5" y="4185074"/>
            <a:ext cx="4214284" cy="22155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F67D62D-95C7-44F4-998F-B6544622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5" y="1303761"/>
            <a:ext cx="5842046" cy="26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50DA-7EDB-45FE-BD77-256A9A57D075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13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Price Simulation Cases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Test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1643F19-FC89-4273-85E5-4788922AB919}"/>
              </a:ext>
            </a:extLst>
          </p:cNvPr>
          <p:cNvSpPr txBox="1">
            <a:spLocks/>
          </p:cNvSpPr>
          <p:nvPr/>
        </p:nvSpPr>
        <p:spPr>
          <a:xfrm>
            <a:off x="0" y="732029"/>
            <a:ext cx="9144000" cy="56243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Simulation of hybrid strategy (max. frequency &amp; magnitude)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1)How much do the single prices have to decreased (incr.) to increase (</a:t>
            </a:r>
            <a:r>
              <a:rPr lang="en-US" sz="1800" dirty="0" err="1"/>
              <a:t>decr</a:t>
            </a:r>
            <a:r>
              <a:rPr lang="en-US" sz="1800" dirty="0"/>
              <a:t>.) to rev. growth targets?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- Minimized losses, const. income, no. ops. restrictions, base case 2019 (assortment, prices, revenues)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2)How many price changes are required to decreased (incr.) to increase (</a:t>
            </a:r>
            <a:r>
              <a:rPr lang="en-US" sz="1800" dirty="0" err="1"/>
              <a:t>decr</a:t>
            </a:r>
            <a:r>
              <a:rPr lang="en-US" sz="1800" dirty="0"/>
              <a:t>.) to rev. growth targets?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- minimized losses, constant income, constant price changes, no. ops. restrictions, base case 2019 (assortment, prices,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revenues)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3)What price change magnitudes are required to decreased (incr.) to increase (</a:t>
            </a:r>
            <a:r>
              <a:rPr lang="en-US" sz="1800" dirty="0" err="1"/>
              <a:t>decr</a:t>
            </a:r>
            <a:r>
              <a:rPr lang="en-US" sz="1800" dirty="0"/>
              <a:t>.) to rev. growth targets?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- </a:t>
            </a:r>
            <a:r>
              <a:rPr lang="en-US" sz="1400" dirty="0"/>
              <a:t>minimized losses, constant income, constant price frequencies, no. ops. restrictions, base case 2019 (assortment,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prices, revenues)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4)What is the maximum achievable growth/ profit?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- minimized losses, constant income, max price frequencies/-changes, no. ops. restrictions, base case 2019 (assort-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</a:t>
            </a:r>
            <a:r>
              <a:rPr lang="en-US" sz="1400" dirty="0" err="1"/>
              <a:t>ment</a:t>
            </a:r>
            <a:r>
              <a:rPr lang="en-US" sz="1400" dirty="0"/>
              <a:t>, prices, revenues)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656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A3A-632A-420B-887D-FC259DCA24FE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14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Annex1: </a:t>
            </a:r>
            <a:r>
              <a:rPr lang="fr-CH" dirty="0" err="1"/>
              <a:t>LeShop</a:t>
            </a:r>
            <a:r>
              <a:rPr lang="fr-CH" dirty="0"/>
              <a:t> Fact-</a:t>
            </a:r>
            <a:r>
              <a:rPr lang="fr-CH" dirty="0" err="1"/>
              <a:t>sheet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42019F8-6579-4C6E-95C7-EFCDD092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376"/>
            <a:ext cx="9144000" cy="2759794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04414BE-CC0C-4F1D-909B-4941E21727D4}"/>
              </a:ext>
            </a:extLst>
          </p:cNvPr>
          <p:cNvSpPr txBox="1">
            <a:spLocks/>
          </p:cNvSpPr>
          <p:nvPr/>
        </p:nvSpPr>
        <p:spPr>
          <a:xfrm>
            <a:off x="67734" y="682000"/>
            <a:ext cx="9076266" cy="402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Business Figures &amp; Growth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400" dirty="0"/>
              <a:t>Operational Figures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347BD97-FD79-4B2E-B13A-DFDA8446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801895"/>
            <a:ext cx="2358862" cy="2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5DDF-E0B3-47AF-B07E-FFD999763A06}" type="datetime1">
              <a:rPr lang="de-CH" smtClean="0"/>
              <a:t>15.02.2020</a:t>
            </a:fld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E.Naef, www.envest.ch, 079 546 4319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2</a:t>
            </a:fld>
            <a:endParaRPr lang="fr-CH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20CF62-889C-4399-803E-722D5645B0FE}"/>
              </a:ext>
            </a:extLst>
          </p:cNvPr>
          <p:cNvSpPr txBox="1">
            <a:spLocks/>
          </p:cNvSpPr>
          <p:nvPr/>
        </p:nvSpPr>
        <p:spPr>
          <a:xfrm>
            <a:off x="127705" y="880753"/>
            <a:ext cx="8888590" cy="5475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Executive Summary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1600" dirty="0"/>
              <a:t>Dynamic pricing is a critical value proposition for online supermarkets.</a:t>
            </a:r>
            <a:r>
              <a:rPr lang="en-US" sz="1600" dirty="0"/>
              <a:t> </a:t>
            </a:r>
            <a:r>
              <a:rPr lang="en-GB" sz="1600" dirty="0"/>
              <a:t>In order to stabilize growth without compromising margins, the proposal is to introduce dynamic pricing to increase yearly growth by 2% to 5%. </a:t>
            </a:r>
            <a:endParaRPr lang="en-US" sz="1600" dirty="0"/>
          </a:p>
          <a:p>
            <a:r>
              <a:rPr lang="en-US" sz="2400" dirty="0"/>
              <a:t>Problem Statement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1600" dirty="0"/>
              <a:t>Although of its strong product base and a pioneer in online shopping, Le Shop has lost market share to Swiss competitors Coop and </a:t>
            </a:r>
            <a:r>
              <a:rPr lang="en-GB" sz="1600" dirty="0" err="1"/>
              <a:t>Farmy</a:t>
            </a:r>
            <a:r>
              <a:rPr lang="en-GB" sz="1600" dirty="0"/>
              <a:t> during the last three years. This is mainly due to increased retail competition (discounters, cross-border shopping, non-sector online initiatives) and due to limited online services (same-day, broad and individual offerings, fresh food &amp; ecological initiatives).  </a:t>
            </a:r>
            <a:endParaRPr lang="en-US" sz="1600" dirty="0"/>
          </a:p>
          <a:p>
            <a:r>
              <a:rPr lang="en-US" sz="2400" dirty="0"/>
              <a:t>Goal Statement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1600" dirty="0"/>
              <a:t>This project has been scoped to simulate </a:t>
            </a:r>
            <a:r>
              <a:rPr lang="en-GB" sz="1600" dirty="0" err="1"/>
              <a:t>LeShop’s</a:t>
            </a:r>
            <a:r>
              <a:rPr lang="en-GB" sz="1600" dirty="0"/>
              <a:t> potential growth increase to the expected overall online market growth of 2% to 5% with an appropriate dynamic pricing strategy.  </a:t>
            </a:r>
          </a:p>
          <a:p>
            <a:r>
              <a:rPr lang="en-US" sz="2400" dirty="0"/>
              <a:t>Proposed Solution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/>
              <a:t>In order to increase growth with minimized costs, a time-based pricing optimization of the </a:t>
            </a:r>
            <a:r>
              <a:rPr lang="en-US" sz="1600" dirty="0" err="1"/>
              <a:t>LeShop</a:t>
            </a:r>
            <a:r>
              <a:rPr lang="en-US" sz="1600" dirty="0"/>
              <a:t> assortment shall improve sales and reduce costs. Since dynamic pricing in online-supermarket is new to Swiss customers, </a:t>
            </a:r>
            <a:r>
              <a:rPr lang="en-US" sz="1600" dirty="0" err="1"/>
              <a:t>LeShop</a:t>
            </a:r>
            <a:r>
              <a:rPr lang="en-US" sz="1600" dirty="0"/>
              <a:t> has the opportunity to take the lead. But this also means to apply a step-by-step approach with a tailormade and expandable concept. The time-based pricing machine shall optimize prices with continuously verified constant elasticities considering demand, operations and competition. The effectivity will be verified with back-testing on </a:t>
            </a:r>
            <a:r>
              <a:rPr lang="en-US" sz="1600" dirty="0" err="1"/>
              <a:t>LeShop’s</a:t>
            </a:r>
            <a:r>
              <a:rPr lang="en-US" sz="1600" dirty="0"/>
              <a:t> </a:t>
            </a:r>
            <a:r>
              <a:rPr lang="en-GB" sz="1600" dirty="0"/>
              <a:t>assortment.</a:t>
            </a:r>
            <a:endParaRPr lang="en-US" sz="1600" dirty="0"/>
          </a:p>
          <a:p>
            <a:pPr marL="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0" indent="0" algn="just">
              <a:spcBef>
                <a:spcPts val="0"/>
              </a:spcBef>
              <a:buNone/>
            </a:pPr>
            <a:endParaRPr lang="fr-CH" sz="8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Project </a:t>
            </a:r>
            <a:r>
              <a:rPr lang="fr-CH" b="1" dirty="0" err="1"/>
              <a:t>Overview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Intro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84D2AD-85A7-4A57-B24F-08AF505F3624}"/>
              </a:ext>
            </a:extLst>
          </p:cNvPr>
          <p:cNvSpPr txBox="1"/>
          <p:nvPr/>
        </p:nvSpPr>
        <p:spPr>
          <a:xfrm>
            <a:off x="2280355" y="646899"/>
            <a:ext cx="4583290" cy="360000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fr-CH" sz="2000" b="1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Dynamic Pricing</a:t>
            </a:r>
          </a:p>
        </p:txBody>
      </p:sp>
    </p:spTree>
    <p:extLst>
      <p:ext uri="{BB962C8B-B14F-4D97-AF65-F5344CB8AC3E}">
        <p14:creationId xmlns:p14="http://schemas.microsoft.com/office/powerpoint/2010/main" val="428315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au 87">
            <a:extLst>
              <a:ext uri="{FF2B5EF4-FFF2-40B4-BE49-F238E27FC236}">
                <a16:creationId xmlns:a16="http://schemas.microsoft.com/office/drawing/2014/main" id="{946B1A40-556F-4B34-B207-304996FBC658}"/>
              </a:ext>
            </a:extLst>
          </p:cNvPr>
          <p:cNvGraphicFramePr>
            <a:graphicFrameLocks noGrp="1"/>
          </p:cNvGraphicFramePr>
          <p:nvPr/>
        </p:nvGraphicFramePr>
        <p:xfrm>
          <a:off x="0" y="762367"/>
          <a:ext cx="9144000" cy="592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530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Key Partners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Key Activities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Value Propositions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Customer Relationship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Customer Segments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478">
                <a:tc rowSpan="3">
                  <a:txBody>
                    <a:bodyPr/>
                    <a:lstStyle/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1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8391"/>
                  </a:ext>
                </a:extLst>
              </a:tr>
              <a:tr h="20803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14425"/>
                  </a:ext>
                </a:extLst>
              </a:tr>
              <a:tr h="36719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000" b="1" i="0" kern="1200" noProof="0" dirty="0">
                          <a:ln w="635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Structure</a:t>
                      </a:r>
                      <a:endParaRPr lang="fr-CH" sz="2000" noProof="0" dirty="0">
                        <a:ln w="635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75000"/>
                        <a:alpha val="8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000" b="1" i="0" kern="1200" noProof="0" dirty="0">
                          <a:ln w="635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Revenue Stream</a:t>
                      </a:r>
                      <a:endParaRPr lang="fr-CH" sz="2000" noProof="0" dirty="0">
                        <a:ln w="635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75000"/>
                        <a:alpha val="92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90">
                <a:tc gridSpan="2">
                  <a:txBody>
                    <a:bodyPr/>
                    <a:lstStyle/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104811" y="6400844"/>
            <a:ext cx="2632729" cy="365125"/>
          </a:xfrm>
        </p:spPr>
        <p:txBody>
          <a:bodyPr/>
          <a:lstStyle/>
          <a:p>
            <a:pPr>
              <a:defRPr/>
            </a:pPr>
            <a:r>
              <a:rPr lang="pl-PL" dirty="0"/>
              <a:t>E.Naef, www.envest.ch, 079 546 4319</a:t>
            </a:r>
            <a:endParaRPr lang="en-US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8882DF-3550-4B5D-ADA7-FCA95FAC3514}"/>
              </a:ext>
            </a:extLst>
          </p:cNvPr>
          <p:cNvSpPr txBox="1"/>
          <p:nvPr/>
        </p:nvSpPr>
        <p:spPr>
          <a:xfrm>
            <a:off x="14443" y="1342046"/>
            <a:ext cx="1800000" cy="72233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73394D5-BB3C-4DFC-9290-248982F21E38}"/>
              </a:ext>
            </a:extLst>
          </p:cNvPr>
          <p:cNvSpPr txBox="1"/>
          <p:nvPr/>
        </p:nvSpPr>
        <p:spPr>
          <a:xfrm>
            <a:off x="1991183" y="2103164"/>
            <a:ext cx="158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b="1" dirty="0">
                <a:solidFill>
                  <a:schemeClr val="bg1"/>
                </a:solidFill>
              </a:rPr>
              <a:t>Key Resources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A2D376D-EAFA-4F04-966F-4D99D486E265}"/>
              </a:ext>
            </a:extLst>
          </p:cNvPr>
          <p:cNvSpPr txBox="1"/>
          <p:nvPr/>
        </p:nvSpPr>
        <p:spPr>
          <a:xfrm>
            <a:off x="5471931" y="2896460"/>
            <a:ext cx="1836000" cy="619723"/>
          </a:xfrm>
          <a:prstGeom prst="rect">
            <a:avLst/>
          </a:prstGeom>
          <a:solidFill>
            <a:srgbClr val="92D050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41BB682-3901-425F-A6FE-94E0F8E83156}"/>
              </a:ext>
            </a:extLst>
          </p:cNvPr>
          <p:cNvSpPr txBox="1"/>
          <p:nvPr/>
        </p:nvSpPr>
        <p:spPr>
          <a:xfrm>
            <a:off x="10217" y="2097175"/>
            <a:ext cx="1800000" cy="728761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93781B2-D6CF-4945-A955-4DEEC0CF7FF4}"/>
              </a:ext>
            </a:extLst>
          </p:cNvPr>
          <p:cNvSpPr txBox="1"/>
          <p:nvPr/>
        </p:nvSpPr>
        <p:spPr>
          <a:xfrm>
            <a:off x="-60959" y="1270014"/>
            <a:ext cx="175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Migros: </a:t>
            </a:r>
          </a:p>
          <a:p>
            <a:pPr algn="just"/>
            <a:r>
              <a:rPr lang="fr-CH" sz="1000" dirty="0"/>
              <a:t>&gt;100% </a:t>
            </a:r>
            <a:r>
              <a:rPr lang="fr-CH" sz="1000" dirty="0" err="1"/>
              <a:t>Owner</a:t>
            </a:r>
            <a:endParaRPr lang="fr-CH" sz="1000" dirty="0"/>
          </a:p>
          <a:p>
            <a:pPr algn="just"/>
            <a:r>
              <a:rPr lang="fr-CH" sz="1000" dirty="0"/>
              <a:t>&gt;Key Supplier  </a:t>
            </a:r>
          </a:p>
          <a:p>
            <a:pPr algn="just"/>
            <a:r>
              <a:rPr lang="fr-CH" sz="1000" dirty="0"/>
              <a:t>&gt;Office </a:t>
            </a:r>
            <a:r>
              <a:rPr lang="fr-CH" sz="1000" dirty="0" err="1"/>
              <a:t>renting</a:t>
            </a:r>
            <a:endParaRPr lang="en-GB" sz="10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2AF312D-9D82-4FAC-9123-8E98B65C0913}"/>
              </a:ext>
            </a:extLst>
          </p:cNvPr>
          <p:cNvSpPr txBox="1"/>
          <p:nvPr/>
        </p:nvSpPr>
        <p:spPr>
          <a:xfrm>
            <a:off x="-46052" y="2019259"/>
            <a:ext cx="158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Other</a:t>
            </a:r>
            <a:r>
              <a:rPr lang="fr-CH" sz="1400" dirty="0"/>
              <a:t> Suppliers</a:t>
            </a:r>
            <a:endParaRPr lang="en-GB" sz="14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979C18B-DD9E-4037-A1C0-964A4F9B66AB}"/>
              </a:ext>
            </a:extLst>
          </p:cNvPr>
          <p:cNvSpPr txBox="1"/>
          <p:nvPr/>
        </p:nvSpPr>
        <p:spPr>
          <a:xfrm>
            <a:off x="1839000" y="4061602"/>
            <a:ext cx="1800000" cy="25175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DDA0C1-61CE-48FF-960B-BD9877ACFBB5}"/>
              </a:ext>
            </a:extLst>
          </p:cNvPr>
          <p:cNvSpPr txBox="1"/>
          <p:nvPr/>
        </p:nvSpPr>
        <p:spPr>
          <a:xfrm>
            <a:off x="3667863" y="1352650"/>
            <a:ext cx="1807072" cy="1145753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3F3E5-9E20-4682-A39D-C30F4EE7F1A6}"/>
              </a:ext>
            </a:extLst>
          </p:cNvPr>
          <p:cNvSpPr txBox="1"/>
          <p:nvPr/>
        </p:nvSpPr>
        <p:spPr>
          <a:xfrm>
            <a:off x="5495139" y="3854595"/>
            <a:ext cx="1787491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746FB7B-B447-4BDE-B104-668DFC063BE6}"/>
              </a:ext>
            </a:extLst>
          </p:cNvPr>
          <p:cNvSpPr txBox="1"/>
          <p:nvPr/>
        </p:nvSpPr>
        <p:spPr>
          <a:xfrm>
            <a:off x="1844179" y="3473315"/>
            <a:ext cx="1800000" cy="25175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A368079-D46F-4A7A-A4D9-7FCE59CF79CF}"/>
              </a:ext>
            </a:extLst>
          </p:cNvPr>
          <p:cNvSpPr txBox="1"/>
          <p:nvPr/>
        </p:nvSpPr>
        <p:spPr>
          <a:xfrm>
            <a:off x="16512" y="2858766"/>
            <a:ext cx="1800000" cy="56592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7B3B812-B325-4466-A564-99748F034397}"/>
              </a:ext>
            </a:extLst>
          </p:cNvPr>
          <p:cNvSpPr txBox="1"/>
          <p:nvPr/>
        </p:nvSpPr>
        <p:spPr>
          <a:xfrm>
            <a:off x="-71880" y="2786965"/>
            <a:ext cx="17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PostLogistics</a:t>
            </a:r>
            <a:r>
              <a:rPr lang="fr-CH" sz="1400" dirty="0"/>
              <a:t>: </a:t>
            </a:r>
          </a:p>
          <a:p>
            <a:r>
              <a:rPr lang="fr-CH" sz="1000" dirty="0" err="1"/>
              <a:t>LastMile</a:t>
            </a:r>
            <a:r>
              <a:rPr lang="fr-CH" sz="1000" dirty="0"/>
              <a:t> </a:t>
            </a:r>
            <a:r>
              <a:rPr lang="fr-CH" sz="1000" dirty="0" err="1"/>
              <a:t>with</a:t>
            </a:r>
            <a:r>
              <a:rPr lang="fr-CH" sz="1000" dirty="0"/>
              <a:t> 34Centers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7FD2C89-1DC9-42FD-B3B6-68D80F1A4500}"/>
              </a:ext>
            </a:extLst>
          </p:cNvPr>
          <p:cNvSpPr txBox="1"/>
          <p:nvPr/>
        </p:nvSpPr>
        <p:spPr>
          <a:xfrm>
            <a:off x="1825435" y="1636993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4B4D78E-40E0-4BCC-A2DC-AF3FCDF54613}"/>
              </a:ext>
            </a:extLst>
          </p:cNvPr>
          <p:cNvSpPr txBox="1"/>
          <p:nvPr/>
        </p:nvSpPr>
        <p:spPr>
          <a:xfrm>
            <a:off x="3609668" y="1282464"/>
            <a:ext cx="20108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 err="1"/>
              <a:t>Assortment</a:t>
            </a:r>
            <a:r>
              <a:rPr lang="fr-CH" sz="1400" b="1" dirty="0"/>
              <a:t> </a:t>
            </a:r>
            <a:r>
              <a:rPr lang="fr-CH" sz="1000" dirty="0"/>
              <a:t>(13’500)</a:t>
            </a:r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Fresh&amp;Frozen</a:t>
            </a:r>
            <a:r>
              <a:rPr lang="fr-CH" sz="1000" dirty="0"/>
              <a:t> Food &amp; </a:t>
            </a:r>
            <a:r>
              <a:rPr lang="fr-CH" sz="1000" dirty="0" err="1"/>
              <a:t>Liq</a:t>
            </a:r>
            <a:r>
              <a:rPr lang="fr-CH" sz="1000" dirty="0"/>
              <a:t>.</a:t>
            </a:r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Hygiene</a:t>
            </a:r>
            <a:r>
              <a:rPr lang="fr-CH" sz="1000" dirty="0"/>
              <a:t> &amp; beauty</a:t>
            </a:r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Cleaning</a:t>
            </a:r>
            <a:r>
              <a:rPr lang="fr-CH" sz="1000" dirty="0"/>
              <a:t>, maintenance &amp;</a:t>
            </a:r>
          </a:p>
          <a:p>
            <a:pPr algn="just"/>
            <a:r>
              <a:rPr lang="fr-CH" sz="1000" dirty="0" err="1"/>
              <a:t>some</a:t>
            </a:r>
            <a:r>
              <a:rPr lang="fr-CH" sz="1000" dirty="0"/>
              <a:t> </a:t>
            </a:r>
            <a:r>
              <a:rPr lang="fr-CH" sz="1000" dirty="0" err="1"/>
              <a:t>Gardening</a:t>
            </a:r>
            <a:endParaRPr lang="fr-CH" sz="1000" dirty="0"/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Some</a:t>
            </a:r>
            <a:r>
              <a:rPr lang="fr-CH" sz="1000" dirty="0"/>
              <a:t> Electronics</a:t>
            </a:r>
          </a:p>
          <a:p>
            <a:pPr algn="just"/>
            <a:r>
              <a:rPr lang="fr-CH" sz="1000" dirty="0"/>
              <a:t>-Pet </a:t>
            </a:r>
            <a:r>
              <a:rPr lang="fr-CH" sz="1000" dirty="0" err="1"/>
              <a:t>food</a:t>
            </a:r>
            <a:r>
              <a:rPr lang="fr-CH" sz="1000" dirty="0"/>
              <a:t> &amp; Babys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FE302945-072D-4BB2-8841-6D8456842431}"/>
              </a:ext>
            </a:extLst>
          </p:cNvPr>
          <p:cNvSpPr txBox="1"/>
          <p:nvPr/>
        </p:nvSpPr>
        <p:spPr>
          <a:xfrm>
            <a:off x="1831636" y="1355811"/>
            <a:ext cx="1787491" cy="25728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DDA802A-24CD-4DD6-8341-3AFB13F67A0C}"/>
              </a:ext>
            </a:extLst>
          </p:cNvPr>
          <p:cNvSpPr txBox="1"/>
          <p:nvPr/>
        </p:nvSpPr>
        <p:spPr>
          <a:xfrm>
            <a:off x="7334978" y="1349002"/>
            <a:ext cx="1787491" cy="1259306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B83741B-1293-4325-9E27-793D28BDB9E2}"/>
              </a:ext>
            </a:extLst>
          </p:cNvPr>
          <p:cNvSpPr txBox="1"/>
          <p:nvPr/>
        </p:nvSpPr>
        <p:spPr>
          <a:xfrm>
            <a:off x="7271076" y="1305318"/>
            <a:ext cx="166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Private Households: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D5AF98-4A4B-44D4-AFCD-576DBE19ED2D}"/>
              </a:ext>
            </a:extLst>
          </p:cNvPr>
          <p:cNvSpPr txBox="1"/>
          <p:nvPr/>
        </p:nvSpPr>
        <p:spPr>
          <a:xfrm>
            <a:off x="3680932" y="5241953"/>
            <a:ext cx="5412914" cy="1228313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63B0FFA-2C75-4624-BEE0-95CF68F99031}"/>
              </a:ext>
            </a:extLst>
          </p:cNvPr>
          <p:cNvSpPr txBox="1"/>
          <p:nvPr/>
        </p:nvSpPr>
        <p:spPr>
          <a:xfrm>
            <a:off x="27576" y="5251170"/>
            <a:ext cx="3615151" cy="1220511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2E4126A-8A88-44D8-B5A0-837E56A49D0D}"/>
              </a:ext>
            </a:extLst>
          </p:cNvPr>
          <p:cNvSpPr txBox="1"/>
          <p:nvPr/>
        </p:nvSpPr>
        <p:spPr>
          <a:xfrm>
            <a:off x="-49761" y="5241953"/>
            <a:ext cx="257712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300" dirty="0"/>
              <a:t>Mainly variable </a:t>
            </a:r>
            <a:r>
              <a:rPr lang="fr-CH" sz="1300" dirty="0" err="1"/>
              <a:t>Costs</a:t>
            </a:r>
            <a:r>
              <a:rPr lang="fr-CH" sz="1300" dirty="0"/>
              <a:t>:</a:t>
            </a:r>
          </a:p>
          <a:p>
            <a:pPr algn="just"/>
            <a:r>
              <a:rPr lang="fr-CH" sz="1100" dirty="0"/>
              <a:t>&gt;Infrastructure </a:t>
            </a:r>
            <a:r>
              <a:rPr lang="fr-CH" sz="1100" dirty="0" err="1"/>
              <a:t>Renting</a:t>
            </a:r>
            <a:endParaRPr lang="fr-CH" sz="1100" dirty="0"/>
          </a:p>
          <a:p>
            <a:pPr algn="just"/>
            <a:r>
              <a:rPr lang="fr-CH" sz="1100" dirty="0"/>
              <a:t>&gt;Gerster FTL , </a:t>
            </a:r>
            <a:r>
              <a:rPr lang="fr-CH" sz="1100" dirty="0" err="1"/>
              <a:t>PostLogistics</a:t>
            </a:r>
            <a:r>
              <a:rPr lang="fr-CH" sz="1100" dirty="0"/>
              <a:t>, </a:t>
            </a:r>
            <a:r>
              <a:rPr lang="fr-CH" sz="1100" dirty="0" err="1"/>
              <a:t>Notime</a:t>
            </a:r>
            <a:endParaRPr lang="fr-CH" sz="1100" dirty="0"/>
          </a:p>
          <a:p>
            <a:pPr algn="just"/>
            <a:r>
              <a:rPr lang="fr-CH" sz="1100" dirty="0" err="1"/>
              <a:t>Fixed</a:t>
            </a:r>
            <a:r>
              <a:rPr lang="fr-CH" sz="1100" dirty="0"/>
              <a:t> </a:t>
            </a:r>
            <a:r>
              <a:rPr lang="fr-CH" sz="1100" dirty="0" err="1"/>
              <a:t>Costs</a:t>
            </a:r>
            <a:r>
              <a:rPr lang="fr-CH" sz="1100" dirty="0"/>
              <a:t>:</a:t>
            </a:r>
          </a:p>
          <a:p>
            <a:pPr algn="just"/>
            <a:r>
              <a:rPr lang="fr-CH" sz="1100" dirty="0"/>
              <a:t>&gt;HR, </a:t>
            </a:r>
            <a:r>
              <a:rPr lang="fr-CH" sz="1100" dirty="0" err="1"/>
              <a:t>Warehouses</a:t>
            </a:r>
            <a:r>
              <a:rPr lang="fr-CH" sz="1100" dirty="0"/>
              <a:t>, Equipment</a:t>
            </a:r>
            <a:endParaRPr lang="en-GB" sz="1100" dirty="0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064903D3-B48F-4E9F-8567-E47CE770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" y="2274596"/>
            <a:ext cx="1009941" cy="216768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0FC04315-4798-4251-BF40-A44205B8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" y="2521657"/>
            <a:ext cx="808897" cy="278696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496354C7-AAA5-450F-8CDF-5CE579C2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46" y="2283765"/>
            <a:ext cx="699655" cy="174914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DAFF60F1-8A8F-4F5D-8494-D7673D40CCCD}"/>
              </a:ext>
            </a:extLst>
          </p:cNvPr>
          <p:cNvSpPr txBox="1"/>
          <p:nvPr/>
        </p:nvSpPr>
        <p:spPr>
          <a:xfrm>
            <a:off x="3667863" y="5186509"/>
            <a:ext cx="21208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100" dirty="0"/>
              <a:t>&gt;Delivery </a:t>
            </a:r>
            <a:r>
              <a:rPr lang="fr-CH" sz="1100" dirty="0" err="1"/>
              <a:t>fee</a:t>
            </a:r>
            <a:r>
              <a:rPr lang="fr-CH" sz="1100" dirty="0"/>
              <a:t> Next-Day:</a:t>
            </a:r>
          </a:p>
          <a:p>
            <a:pPr algn="just"/>
            <a:r>
              <a:rPr lang="fr-CH" sz="1100" dirty="0"/>
              <a:t>&gt;Delivery </a:t>
            </a:r>
            <a:r>
              <a:rPr lang="fr-CH" sz="1100" dirty="0" err="1"/>
              <a:t>Subscription</a:t>
            </a:r>
            <a:r>
              <a:rPr lang="fr-CH" sz="1100" dirty="0"/>
              <a:t>:</a:t>
            </a:r>
          </a:p>
          <a:p>
            <a:pPr algn="just"/>
            <a:r>
              <a:rPr lang="fr-CH" sz="1100" dirty="0"/>
              <a:t>&gt;</a:t>
            </a:r>
            <a:r>
              <a:rPr lang="fr-CH" sz="1100" dirty="0" err="1"/>
              <a:t>Refundable</a:t>
            </a:r>
            <a:r>
              <a:rPr lang="fr-CH" sz="1100" dirty="0"/>
              <a:t> Package </a:t>
            </a:r>
            <a:r>
              <a:rPr lang="fr-CH" sz="1100" dirty="0" err="1"/>
              <a:t>fees</a:t>
            </a:r>
            <a:r>
              <a:rPr lang="fr-CH" sz="1100" dirty="0"/>
              <a:t>:</a:t>
            </a:r>
          </a:p>
          <a:p>
            <a:pPr algn="just"/>
            <a:r>
              <a:rPr lang="fr-CH" sz="1100" dirty="0"/>
              <a:t>&gt;</a:t>
            </a:r>
            <a:r>
              <a:rPr lang="fr-CH" sz="1100" dirty="0" err="1"/>
              <a:t>Average</a:t>
            </a:r>
            <a:r>
              <a:rPr lang="fr-CH" sz="1100" dirty="0"/>
              <a:t> Product Basket:</a:t>
            </a:r>
          </a:p>
          <a:p>
            <a:pPr algn="just"/>
            <a:r>
              <a:rPr lang="fr-CH" sz="1100" dirty="0"/>
              <a:t>&gt;</a:t>
            </a:r>
            <a:r>
              <a:rPr lang="fr-CH" sz="1100" dirty="0" err="1"/>
              <a:t>Fresh</a:t>
            </a:r>
            <a:r>
              <a:rPr lang="fr-CH" sz="1100" dirty="0"/>
              <a:t> Food Ops for Migros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A12382-7CB2-4AFF-BA21-317F45EED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06" y="2871345"/>
            <a:ext cx="615308" cy="1792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E4D898-FDC2-4AFC-8250-B9C56B627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348" y="1350581"/>
            <a:ext cx="458278" cy="4127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558418" y="6426702"/>
            <a:ext cx="563247" cy="365125"/>
          </a:xfrm>
        </p:spPr>
        <p:txBody>
          <a:bodyPr/>
          <a:lstStyle/>
          <a:p>
            <a:pPr>
              <a:defRPr/>
            </a:pPr>
            <a:fld id="{B96BE5E9-9A56-4935-A75C-BE4E712C515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BB460-AD9A-4B64-B86B-3B8D87902E07}" type="datetime1">
              <a:rPr lang="de-CH" smtClean="0"/>
              <a:t>15.02.2020</a:t>
            </a:fld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5C4EF94-F084-412C-B218-4C7652653D65}"/>
              </a:ext>
            </a:extLst>
          </p:cNvPr>
          <p:cNvSpPr txBox="1"/>
          <p:nvPr/>
        </p:nvSpPr>
        <p:spPr>
          <a:xfrm>
            <a:off x="5392568" y="5180153"/>
            <a:ext cx="35427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100" dirty="0"/>
              <a:t>7.9CHF/ 99 CHF …  2.9CHF &gt;200CHF/</a:t>
            </a:r>
          </a:p>
          <a:p>
            <a:pPr algn="just"/>
            <a:r>
              <a:rPr lang="fr-CH" sz="1100" dirty="0"/>
              <a:t>11.9CHF/ 1 </a:t>
            </a:r>
            <a:r>
              <a:rPr lang="fr-CH" sz="1100" dirty="0" err="1"/>
              <a:t>Month</a:t>
            </a:r>
            <a:r>
              <a:rPr lang="fr-CH" sz="1100" dirty="0"/>
              <a:t> … 118.8CHF/ 12 </a:t>
            </a:r>
            <a:r>
              <a:rPr lang="fr-CH" sz="1100" dirty="0" err="1"/>
              <a:t>Month</a:t>
            </a:r>
            <a:endParaRPr lang="fr-CH" sz="1100" dirty="0"/>
          </a:p>
          <a:p>
            <a:pPr algn="just"/>
            <a:r>
              <a:rPr lang="fr-CH" sz="1100" dirty="0"/>
              <a:t>5CHF … 30CHF</a:t>
            </a:r>
          </a:p>
          <a:p>
            <a:pPr algn="just"/>
            <a:r>
              <a:rPr lang="fr-CH" sz="1100" dirty="0"/>
              <a:t>14/a x 250 CHF</a:t>
            </a:r>
          </a:p>
          <a:p>
            <a:pPr algn="just"/>
            <a:r>
              <a:rPr lang="fr-CH" sz="1100" dirty="0"/>
              <a:t>…CHF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EAD2DB0-5DD1-497A-A4D4-8BEA44083789}"/>
              </a:ext>
            </a:extLst>
          </p:cNvPr>
          <p:cNvSpPr txBox="1"/>
          <p:nvPr/>
        </p:nvSpPr>
        <p:spPr>
          <a:xfrm>
            <a:off x="1836336" y="4334022"/>
            <a:ext cx="1800000" cy="28233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83A50DE-EC69-4867-9E22-7D274CF9AE8C}"/>
              </a:ext>
            </a:extLst>
          </p:cNvPr>
          <p:cNvSpPr txBox="1"/>
          <p:nvPr/>
        </p:nvSpPr>
        <p:spPr>
          <a:xfrm>
            <a:off x="1763727" y="344037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2 </a:t>
            </a:r>
            <a:r>
              <a:rPr lang="fr-CH" sz="1400" dirty="0" err="1"/>
              <a:t>Freshfood</a:t>
            </a:r>
            <a:r>
              <a:rPr lang="fr-CH" sz="1400" dirty="0"/>
              <a:t> </a:t>
            </a:r>
            <a:r>
              <a:rPr lang="fr-CH" sz="1400" dirty="0" err="1"/>
              <a:t>Warehouses</a:t>
            </a:r>
            <a:endParaRPr lang="fr-CH" sz="14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BBC3626-1533-4756-98DC-D117A236CAA2}"/>
              </a:ext>
            </a:extLst>
          </p:cNvPr>
          <p:cNvSpPr txBox="1"/>
          <p:nvPr/>
        </p:nvSpPr>
        <p:spPr>
          <a:xfrm>
            <a:off x="10217" y="3462385"/>
            <a:ext cx="1800000" cy="56592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10E44F3-ED5F-4470-919D-71D7DA18CA3E}"/>
              </a:ext>
            </a:extLst>
          </p:cNvPr>
          <p:cNvSpPr txBox="1"/>
          <p:nvPr/>
        </p:nvSpPr>
        <p:spPr>
          <a:xfrm>
            <a:off x="-51934" y="3386298"/>
            <a:ext cx="158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Gerster Transport: </a:t>
            </a:r>
          </a:p>
          <a:p>
            <a:r>
              <a:rPr lang="fr-CH" sz="1000" dirty="0"/>
              <a:t>FTL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1963E4B-FE6F-4ABA-BB8E-27DF60A77162}"/>
              </a:ext>
            </a:extLst>
          </p:cNvPr>
          <p:cNvSpPr txBox="1"/>
          <p:nvPr/>
        </p:nvSpPr>
        <p:spPr>
          <a:xfrm>
            <a:off x="3678868" y="6224673"/>
            <a:ext cx="3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Profit </a:t>
            </a:r>
            <a:r>
              <a:rPr lang="fr-CH" sz="1400" dirty="0" err="1"/>
              <a:t>Margin</a:t>
            </a:r>
            <a:r>
              <a:rPr lang="fr-CH" sz="1400" dirty="0"/>
              <a:t>: Low to Medium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17CCDEF-C145-442F-9B4A-B08E7C10CFA6}"/>
              </a:ext>
            </a:extLst>
          </p:cNvPr>
          <p:cNvSpPr txBox="1"/>
          <p:nvPr/>
        </p:nvSpPr>
        <p:spPr>
          <a:xfrm>
            <a:off x="5534033" y="1341843"/>
            <a:ext cx="1764000" cy="27125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D0DD9C0-83F8-45F0-894C-107FF886F64F}"/>
              </a:ext>
            </a:extLst>
          </p:cNvPr>
          <p:cNvSpPr txBox="1"/>
          <p:nvPr/>
        </p:nvSpPr>
        <p:spPr>
          <a:xfrm>
            <a:off x="5527692" y="1641311"/>
            <a:ext cx="1764000" cy="457001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6CB9D37-0855-43F8-9622-5D2AE847A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641" y="3603605"/>
            <a:ext cx="735243" cy="216678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9BE89824-51AC-4577-B115-CD711F0BA867}"/>
              </a:ext>
            </a:extLst>
          </p:cNvPr>
          <p:cNvSpPr txBox="1"/>
          <p:nvPr/>
        </p:nvSpPr>
        <p:spPr>
          <a:xfrm>
            <a:off x="1839000" y="3775365"/>
            <a:ext cx="1800000" cy="25175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AD5762A-F060-4F8A-82DA-DFF0AB0BEFD1}"/>
              </a:ext>
            </a:extLst>
          </p:cNvPr>
          <p:cNvSpPr txBox="1"/>
          <p:nvPr/>
        </p:nvSpPr>
        <p:spPr>
          <a:xfrm>
            <a:off x="1763727" y="401387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Logistic</a:t>
            </a:r>
            <a:r>
              <a:rPr lang="fr-CH" sz="1400" dirty="0"/>
              <a:t> &amp; HW </a:t>
            </a:r>
            <a:r>
              <a:rPr lang="fr-CH" sz="1400" dirty="0" err="1"/>
              <a:t>Equip</a:t>
            </a:r>
            <a:r>
              <a:rPr lang="fr-CH" sz="1400" dirty="0"/>
              <a:t>.</a:t>
            </a:r>
          </a:p>
        </p:txBody>
      </p:sp>
      <p:graphicFrame>
        <p:nvGraphicFramePr>
          <p:cNvPr id="15" name="Tableau 15">
            <a:extLst>
              <a:ext uri="{FF2B5EF4-FFF2-40B4-BE49-F238E27FC236}">
                <a16:creationId xmlns:a16="http://schemas.microsoft.com/office/drawing/2014/main" id="{B56E2F9F-21E0-4E9A-A0DA-78B6CC0AEEB0}"/>
              </a:ext>
            </a:extLst>
          </p:cNvPr>
          <p:cNvGraphicFramePr>
            <a:graphicFrameLocks noGrp="1"/>
          </p:cNvGraphicFramePr>
          <p:nvPr/>
        </p:nvGraphicFramePr>
        <p:xfrm>
          <a:off x="7302423" y="1537652"/>
          <a:ext cx="18943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77">
                  <a:extLst>
                    <a:ext uri="{9D8B030D-6E8A-4147-A177-3AD203B41FA5}">
                      <a16:colId xmlns:a16="http://schemas.microsoft.com/office/drawing/2014/main" val="30100836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412811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369577531"/>
                    </a:ext>
                  </a:extLst>
                </a:gridCol>
                <a:gridCol w="386301">
                  <a:extLst>
                    <a:ext uri="{9D8B030D-6E8A-4147-A177-3AD203B41FA5}">
                      <a16:colId xmlns:a16="http://schemas.microsoft.com/office/drawing/2014/main" val="2989804239"/>
                    </a:ext>
                  </a:extLst>
                </a:gridCol>
              </a:tblGrid>
              <a:tr h="14569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831099"/>
                  </a:ext>
                </a:extLst>
              </a:tr>
              <a:tr h="145695">
                <a:tc>
                  <a:txBody>
                    <a:bodyPr/>
                    <a:lstStyle/>
                    <a:p>
                      <a:pPr algn="r"/>
                      <a:r>
                        <a:rPr lang="fr-CH" sz="1000" dirty="0"/>
                        <a:t>*Large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900" dirty="0"/>
                        <a:t>60%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15%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2%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53413"/>
                  </a:ext>
                </a:extLst>
              </a:tr>
              <a:tr h="145695">
                <a:tc>
                  <a:txBody>
                    <a:bodyPr/>
                    <a:lstStyle/>
                    <a:p>
                      <a:pPr algn="r"/>
                      <a:r>
                        <a:rPr lang="fr-CH" sz="1000" dirty="0"/>
                        <a:t>Singles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10%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5%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2%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56799"/>
                  </a:ext>
                </a:extLst>
              </a:tr>
              <a:tr h="145695">
                <a:tc>
                  <a:txBody>
                    <a:bodyPr/>
                    <a:lstStyle/>
                    <a:p>
                      <a:pPr algn="r"/>
                      <a:r>
                        <a:rPr lang="fr-CH" sz="1000" dirty="0" err="1"/>
                        <a:t>Wealthy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5%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1%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-%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91355"/>
                  </a:ext>
                </a:extLst>
              </a:tr>
            </a:tbl>
          </a:graphicData>
        </a:graphic>
      </p:graphicFrame>
      <p:sp>
        <p:nvSpPr>
          <p:cNvPr id="68" name="ZoneTexte 67">
            <a:extLst>
              <a:ext uri="{FF2B5EF4-FFF2-40B4-BE49-F238E27FC236}">
                <a16:creationId xmlns:a16="http://schemas.microsoft.com/office/drawing/2014/main" id="{57565909-FBED-4B0B-864E-6D14C5946671}"/>
              </a:ext>
            </a:extLst>
          </p:cNvPr>
          <p:cNvSpPr txBox="1"/>
          <p:nvPr/>
        </p:nvSpPr>
        <p:spPr>
          <a:xfrm>
            <a:off x="5429065" y="3850240"/>
            <a:ext cx="187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err="1"/>
              <a:t>PickMup</a:t>
            </a:r>
            <a:r>
              <a:rPr lang="fr-CH" sz="1400" dirty="0"/>
              <a:t> Migros Stores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9BCFBA6-03D5-4F29-A4AB-398AFBB127F9}"/>
              </a:ext>
            </a:extLst>
          </p:cNvPr>
          <p:cNvSpPr txBox="1"/>
          <p:nvPr/>
        </p:nvSpPr>
        <p:spPr>
          <a:xfrm>
            <a:off x="5500344" y="3504806"/>
            <a:ext cx="1787491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F099144E-8456-430B-AC25-C4B6320C1E81}"/>
              </a:ext>
            </a:extLst>
          </p:cNvPr>
          <p:cNvSpPr txBox="1"/>
          <p:nvPr/>
        </p:nvSpPr>
        <p:spPr>
          <a:xfrm>
            <a:off x="5433072" y="3520937"/>
            <a:ext cx="193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Home </a:t>
            </a:r>
            <a:r>
              <a:rPr lang="fr-CH" sz="1400" dirty="0" err="1"/>
              <a:t>Deliveries</a:t>
            </a:r>
            <a:endParaRPr lang="fr-CH" sz="1400" dirty="0"/>
          </a:p>
        </p:txBody>
      </p:sp>
      <p:sp>
        <p:nvSpPr>
          <p:cNvPr id="71" name="Titre 1">
            <a:extLst>
              <a:ext uri="{FF2B5EF4-FFF2-40B4-BE49-F238E27FC236}">
                <a16:creationId xmlns:a16="http://schemas.microsoft.com/office/drawing/2014/main" id="{282CD517-5DC9-4821-9637-4138801D61AD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Business Canvas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7A5A401-BEF9-44B9-9A93-D3305C388DBF}"/>
              </a:ext>
            </a:extLst>
          </p:cNvPr>
          <p:cNvSpPr txBox="1"/>
          <p:nvPr/>
        </p:nvSpPr>
        <p:spPr>
          <a:xfrm>
            <a:off x="7358874" y="187779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EEFFE05-0338-42A3-91F5-19C3E022DEC3}"/>
              </a:ext>
            </a:extLst>
          </p:cNvPr>
          <p:cNvSpPr txBox="1"/>
          <p:nvPr/>
        </p:nvSpPr>
        <p:spPr>
          <a:xfrm>
            <a:off x="5476138" y="1312210"/>
            <a:ext cx="161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Online Platform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10528D2-26F4-4B00-8BDB-E67EF4BD467E}"/>
              </a:ext>
            </a:extLst>
          </p:cNvPr>
          <p:cNvSpPr txBox="1"/>
          <p:nvPr/>
        </p:nvSpPr>
        <p:spPr>
          <a:xfrm>
            <a:off x="5490646" y="4197830"/>
            <a:ext cx="1787491" cy="738210"/>
          </a:xfrm>
          <a:prstGeom prst="rect">
            <a:avLst/>
          </a:prstGeom>
          <a:solidFill>
            <a:srgbClr val="CCFFCC">
              <a:alpha val="74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fr-CH" sz="1400" dirty="0" err="1"/>
              <a:t>Advertisements</a:t>
            </a:r>
            <a:r>
              <a:rPr lang="fr-CH" sz="1400" dirty="0"/>
              <a:t> via: </a:t>
            </a:r>
            <a:r>
              <a:rPr lang="fr-CH" sz="1400" dirty="0" err="1"/>
              <a:t>Website</a:t>
            </a:r>
            <a:r>
              <a:rPr lang="fr-CH" sz="1400" dirty="0"/>
              <a:t>, Facebook, Mobile App </a:t>
            </a:r>
            <a:endParaRPr lang="en-GB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B088C10-DAA7-4D0D-8764-A0CD6C294402}"/>
              </a:ext>
            </a:extLst>
          </p:cNvPr>
          <p:cNvSpPr txBox="1"/>
          <p:nvPr/>
        </p:nvSpPr>
        <p:spPr>
          <a:xfrm>
            <a:off x="5473220" y="1575092"/>
            <a:ext cx="184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Customer Service by Phone</a:t>
            </a:r>
            <a:endParaRPr lang="en-GB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EF94D85-DC77-4387-8128-F4E1885FA6F0}"/>
              </a:ext>
            </a:extLst>
          </p:cNvPr>
          <p:cNvSpPr txBox="1"/>
          <p:nvPr/>
        </p:nvSpPr>
        <p:spPr>
          <a:xfrm>
            <a:off x="5515946" y="2136315"/>
            <a:ext cx="1787491" cy="705813"/>
          </a:xfrm>
          <a:prstGeom prst="rect">
            <a:avLst/>
          </a:prstGeom>
          <a:solidFill>
            <a:srgbClr val="CCFFCC">
              <a:alpha val="74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fr-CH" sz="1400" dirty="0"/>
              <a:t>More Assistance via: Website, Facebook, Mobile App </a:t>
            </a:r>
            <a:endParaRPr lang="en-GB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CF1DC85-91BC-4A49-B5ED-79F4F81CCD75}"/>
              </a:ext>
            </a:extLst>
          </p:cNvPr>
          <p:cNvSpPr txBox="1"/>
          <p:nvPr/>
        </p:nvSpPr>
        <p:spPr>
          <a:xfrm>
            <a:off x="5602382" y="2851162"/>
            <a:ext cx="1580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Distribution Channels</a:t>
            </a:r>
            <a:endParaRPr lang="en-GB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65000"/>
                    <a:lumOff val="35000"/>
                  </a:schemeClr>
                </a:outerShdw>
              </a:effectLst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A1969B0-3D66-45D3-A11F-87F991308D8B}"/>
              </a:ext>
            </a:extLst>
          </p:cNvPr>
          <p:cNvSpPr txBox="1"/>
          <p:nvPr/>
        </p:nvSpPr>
        <p:spPr>
          <a:xfrm>
            <a:off x="7327495" y="2675707"/>
            <a:ext cx="121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000" dirty="0"/>
              <a:t>A: Big City Centers</a:t>
            </a:r>
          </a:p>
          <a:p>
            <a:pPr algn="just"/>
            <a:r>
              <a:rPr lang="fr-CH" sz="1000" dirty="0"/>
              <a:t>B: Populated Agglos</a:t>
            </a:r>
          </a:p>
          <a:p>
            <a:pPr algn="just"/>
            <a:r>
              <a:rPr lang="fr-CH" sz="1000" dirty="0"/>
              <a:t>C: Rural</a:t>
            </a:r>
          </a:p>
          <a:p>
            <a:pPr algn="just"/>
            <a:r>
              <a:rPr lang="fr-CH" sz="1000" dirty="0"/>
              <a:t>* Mainly Families</a:t>
            </a:r>
            <a:endParaRPr lang="en-GB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CED8F0-A19E-44C5-A56B-AFB062C3DC20}"/>
              </a:ext>
            </a:extLst>
          </p:cNvPr>
          <p:cNvSpPr/>
          <p:nvPr/>
        </p:nvSpPr>
        <p:spPr>
          <a:xfrm rot="16200000">
            <a:off x="4687378" y="1735554"/>
            <a:ext cx="1161752" cy="382394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F3D0F1BB-92E8-4658-9EBF-6E528BF135D3}"/>
              </a:ext>
            </a:extLst>
          </p:cNvPr>
          <p:cNvSpPr txBox="1"/>
          <p:nvPr/>
        </p:nvSpPr>
        <p:spPr>
          <a:xfrm>
            <a:off x="3685483" y="2544171"/>
            <a:ext cx="1764000" cy="70581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FB7D2B8-5D82-48AE-89FD-234134ED9796}"/>
              </a:ext>
            </a:extLst>
          </p:cNvPr>
          <p:cNvSpPr txBox="1"/>
          <p:nvPr/>
        </p:nvSpPr>
        <p:spPr>
          <a:xfrm>
            <a:off x="3617953" y="2460480"/>
            <a:ext cx="1805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/>
              <a:t>Home Delivery</a:t>
            </a:r>
          </a:p>
          <a:p>
            <a:pPr algn="just"/>
            <a:r>
              <a:rPr lang="fr-CH" sz="800" dirty="0"/>
              <a:t>Low </a:t>
            </a:r>
            <a:r>
              <a:rPr lang="fr-CH" sz="800" dirty="0" err="1"/>
              <a:t>Cost</a:t>
            </a:r>
            <a:endParaRPr lang="fr-CH" sz="800" dirty="0"/>
          </a:p>
          <a:p>
            <a:pPr algn="just"/>
            <a:r>
              <a:rPr lang="fr-CH" sz="800" dirty="0"/>
              <a:t>-Next Day 7 slots</a:t>
            </a:r>
          </a:p>
          <a:p>
            <a:pPr algn="just"/>
            <a:r>
              <a:rPr lang="fr-CH" sz="800" dirty="0"/>
              <a:t>-</a:t>
            </a:r>
            <a:r>
              <a:rPr lang="fr-CH" sz="800" dirty="0" err="1"/>
              <a:t>Qual</a:t>
            </a:r>
            <a:r>
              <a:rPr lang="fr-CH" sz="800" dirty="0"/>
              <a:t>. (Money Back)</a:t>
            </a:r>
            <a:endParaRPr lang="en-GB" sz="1000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F1B48B98-C2CD-4B0E-A257-2F2DFEEEC00A}"/>
              </a:ext>
            </a:extLst>
          </p:cNvPr>
          <p:cNvSpPr txBox="1"/>
          <p:nvPr/>
        </p:nvSpPr>
        <p:spPr>
          <a:xfrm rot="16200000">
            <a:off x="4614591" y="1717145"/>
            <a:ext cx="128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b="1" dirty="0"/>
              <a:t>Mainly </a:t>
            </a:r>
            <a:r>
              <a:rPr lang="fr-CH" sz="1200" b="1" dirty="0" err="1"/>
              <a:t>Private</a:t>
            </a:r>
            <a:endParaRPr lang="fr-CH" sz="1200" b="1" dirty="0"/>
          </a:p>
          <a:p>
            <a:pPr algn="just"/>
            <a:r>
              <a:rPr lang="fr-CH" sz="1200" b="1" dirty="0"/>
              <a:t>Migros Labels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8D4EB217-A2B7-4D94-8E77-53DC2AFE9232}"/>
              </a:ext>
            </a:extLst>
          </p:cNvPr>
          <p:cNvSpPr txBox="1"/>
          <p:nvPr/>
        </p:nvSpPr>
        <p:spPr>
          <a:xfrm>
            <a:off x="3677844" y="3284003"/>
            <a:ext cx="1764000" cy="70581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3B6E4F9-D42A-4117-BCAC-3D03E4F0C2E9}"/>
              </a:ext>
            </a:extLst>
          </p:cNvPr>
          <p:cNvSpPr txBox="1"/>
          <p:nvPr/>
        </p:nvSpPr>
        <p:spPr>
          <a:xfrm>
            <a:off x="3612406" y="3210766"/>
            <a:ext cx="1805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/>
              <a:t>Pick-up</a:t>
            </a:r>
          </a:p>
          <a:p>
            <a:pPr algn="just"/>
            <a:r>
              <a:rPr lang="fr-CH" sz="800" dirty="0"/>
              <a:t>No </a:t>
            </a:r>
            <a:r>
              <a:rPr lang="fr-CH" sz="800" dirty="0" err="1"/>
              <a:t>Cost</a:t>
            </a:r>
            <a:endParaRPr lang="fr-CH" sz="800" dirty="0"/>
          </a:p>
          <a:p>
            <a:pPr algn="just"/>
            <a:r>
              <a:rPr lang="fr-CH" sz="800" dirty="0"/>
              <a:t>-Next Day 7 slots</a:t>
            </a:r>
            <a:endParaRPr lang="fr-CH" sz="1000" b="1" dirty="0">
              <a:highlight>
                <a:srgbClr val="FF0000"/>
              </a:highlight>
            </a:endParaRPr>
          </a:p>
          <a:p>
            <a:pPr algn="just"/>
            <a:r>
              <a:rPr lang="fr-CH" sz="800" dirty="0"/>
              <a:t>-</a:t>
            </a:r>
            <a:r>
              <a:rPr lang="fr-CH" sz="800" dirty="0" err="1"/>
              <a:t>Qual</a:t>
            </a:r>
            <a:r>
              <a:rPr lang="fr-CH" sz="800" dirty="0"/>
              <a:t>. (Money Back)</a:t>
            </a:r>
            <a:endParaRPr lang="en-GB" sz="1000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30746B3-F382-487F-A2B3-1062FEB419A1}"/>
              </a:ext>
            </a:extLst>
          </p:cNvPr>
          <p:cNvSpPr txBox="1"/>
          <p:nvPr/>
        </p:nvSpPr>
        <p:spPr>
          <a:xfrm>
            <a:off x="3662772" y="4013614"/>
            <a:ext cx="1787491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3A416B4-CA5B-4B37-B886-DEBD9BFAE97E}"/>
              </a:ext>
            </a:extLst>
          </p:cNvPr>
          <p:cNvSpPr txBox="1"/>
          <p:nvPr/>
        </p:nvSpPr>
        <p:spPr>
          <a:xfrm>
            <a:off x="3609668" y="4020061"/>
            <a:ext cx="180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/>
              <a:t>Migros Cumulus </a:t>
            </a:r>
            <a:r>
              <a:rPr lang="fr-CH" sz="1400" b="1" dirty="0" err="1"/>
              <a:t>Prgr</a:t>
            </a:r>
            <a:r>
              <a:rPr lang="fr-CH" sz="1400" dirty="0"/>
              <a:t>.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03E4D8B-F82A-4BA7-B77B-45D2AFB97833}"/>
              </a:ext>
            </a:extLst>
          </p:cNvPr>
          <p:cNvSpPr txBox="1"/>
          <p:nvPr/>
        </p:nvSpPr>
        <p:spPr>
          <a:xfrm>
            <a:off x="1828842" y="2913189"/>
            <a:ext cx="1836000" cy="565924"/>
          </a:xfrm>
          <a:prstGeom prst="rect">
            <a:avLst/>
          </a:prstGeom>
          <a:solidFill>
            <a:srgbClr val="92D050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DE67F9-A448-4BF2-B37B-2E323A608CB0}"/>
              </a:ext>
            </a:extLst>
          </p:cNvPr>
          <p:cNvSpPr txBox="1"/>
          <p:nvPr/>
        </p:nvSpPr>
        <p:spPr>
          <a:xfrm>
            <a:off x="1991183" y="2984742"/>
            <a:ext cx="158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Key Resources</a:t>
            </a:r>
            <a:endParaRPr lang="en-GB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65000"/>
                    <a:lumOff val="35000"/>
                  </a:schemeClr>
                </a:outerShdw>
              </a:effectLst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1116F43E-EBD1-4DAA-B392-AB500B08AFD5}"/>
              </a:ext>
            </a:extLst>
          </p:cNvPr>
          <p:cNvSpPr txBox="1"/>
          <p:nvPr/>
        </p:nvSpPr>
        <p:spPr>
          <a:xfrm>
            <a:off x="1769162" y="1338969"/>
            <a:ext cx="19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/>
              <a:t>SCM </a:t>
            </a:r>
            <a:r>
              <a:rPr lang="fr-CH" sz="900" dirty="0"/>
              <a:t>(Logistics, Sourcing)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D21BEABA-57DA-485E-9932-FE3C7102AB86}"/>
              </a:ext>
            </a:extLst>
          </p:cNvPr>
          <p:cNvSpPr txBox="1"/>
          <p:nvPr/>
        </p:nvSpPr>
        <p:spPr>
          <a:xfrm>
            <a:off x="1829927" y="1890668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EB02921D-E900-4CBA-8B8C-590A34C671A0}"/>
              </a:ext>
            </a:extLst>
          </p:cNvPr>
          <p:cNvSpPr txBox="1"/>
          <p:nvPr/>
        </p:nvSpPr>
        <p:spPr>
          <a:xfrm>
            <a:off x="1842728" y="2377452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1BAD28B2-89A0-4C3D-90A1-C9CCB3D746E0}"/>
              </a:ext>
            </a:extLst>
          </p:cNvPr>
          <p:cNvSpPr txBox="1"/>
          <p:nvPr/>
        </p:nvSpPr>
        <p:spPr>
          <a:xfrm>
            <a:off x="1751135" y="1616047"/>
            <a:ext cx="19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/>
              <a:t>Warehouse Operations</a:t>
            </a:r>
            <a:endParaRPr lang="fr-CH" sz="900" dirty="0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EFC3B2B2-59E7-4948-83F6-05D7826903EC}"/>
              </a:ext>
            </a:extLst>
          </p:cNvPr>
          <p:cNvSpPr txBox="1"/>
          <p:nvPr/>
        </p:nvSpPr>
        <p:spPr>
          <a:xfrm>
            <a:off x="1837864" y="2621040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D2A535D-9F7F-44A9-BF1E-E86272711D55}"/>
              </a:ext>
            </a:extLst>
          </p:cNvPr>
          <p:cNvSpPr txBox="1"/>
          <p:nvPr/>
        </p:nvSpPr>
        <p:spPr>
          <a:xfrm>
            <a:off x="1764063" y="2333848"/>
            <a:ext cx="198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err="1"/>
              <a:t>Quality</a:t>
            </a:r>
            <a:r>
              <a:rPr lang="fr-CH" sz="1400" dirty="0"/>
              <a:t> Control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38942A48-7323-4946-BFC2-9C4DD9D98916}"/>
              </a:ext>
            </a:extLst>
          </p:cNvPr>
          <p:cNvSpPr txBox="1"/>
          <p:nvPr/>
        </p:nvSpPr>
        <p:spPr>
          <a:xfrm>
            <a:off x="1759466" y="2586605"/>
            <a:ext cx="198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HR &amp; Finance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00DCACF-53EC-49E6-BD92-4B8182F7BD4B}"/>
              </a:ext>
            </a:extLst>
          </p:cNvPr>
          <p:cNvSpPr txBox="1"/>
          <p:nvPr/>
        </p:nvSpPr>
        <p:spPr>
          <a:xfrm>
            <a:off x="1780500" y="3734105"/>
            <a:ext cx="187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Employees</a:t>
            </a:r>
            <a:r>
              <a:rPr lang="fr-CH" sz="1400" dirty="0"/>
              <a:t>: ~ 330</a:t>
            </a:r>
            <a:endParaRPr lang="en-GB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B13450C-B1B6-4CC9-8487-DEE079857DBD}"/>
              </a:ext>
            </a:extLst>
          </p:cNvPr>
          <p:cNvSpPr txBox="1"/>
          <p:nvPr/>
        </p:nvSpPr>
        <p:spPr>
          <a:xfrm>
            <a:off x="1763727" y="4317220"/>
            <a:ext cx="185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SW </a:t>
            </a:r>
            <a:r>
              <a:rPr lang="fr-CH" sz="1000" dirty="0"/>
              <a:t>(Platforms, DB, Algos, App)</a:t>
            </a:r>
            <a:endParaRPr lang="en-GB" sz="1000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AF37CD3-260D-4868-942B-9A52FA1CC94B}"/>
              </a:ext>
            </a:extLst>
          </p:cNvPr>
          <p:cNvSpPr txBox="1"/>
          <p:nvPr/>
        </p:nvSpPr>
        <p:spPr>
          <a:xfrm>
            <a:off x="1836336" y="4643127"/>
            <a:ext cx="1800000" cy="28233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D6CE8FB-554A-4993-8BA8-96B71A4CC829}"/>
              </a:ext>
            </a:extLst>
          </p:cNvPr>
          <p:cNvSpPr txBox="1"/>
          <p:nvPr/>
        </p:nvSpPr>
        <p:spPr>
          <a:xfrm>
            <a:off x="1786049" y="4598394"/>
            <a:ext cx="18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Brand</a:t>
            </a:r>
            <a:endParaRPr lang="en-GB" sz="1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2D1E5B-2B3A-47E0-AA8F-AA71AE6F4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6944" y="4579231"/>
            <a:ext cx="637839" cy="461640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493CF0AD-6EC5-4BE4-8D9A-0B7A1D895CE8}"/>
              </a:ext>
            </a:extLst>
          </p:cNvPr>
          <p:cNvSpPr txBox="1"/>
          <p:nvPr/>
        </p:nvSpPr>
        <p:spPr>
          <a:xfrm>
            <a:off x="1836670" y="2133408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506F8287-C95F-4ACA-8658-B593D4BBC2F9}"/>
              </a:ext>
            </a:extLst>
          </p:cNvPr>
          <p:cNvSpPr txBox="1"/>
          <p:nvPr/>
        </p:nvSpPr>
        <p:spPr>
          <a:xfrm>
            <a:off x="1745223" y="1847993"/>
            <a:ext cx="186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/>
              <a:t>Platform, </a:t>
            </a:r>
            <a:r>
              <a:rPr lang="fr-CH" sz="1200" dirty="0" err="1"/>
              <a:t>IT-Infra</a:t>
            </a:r>
            <a:r>
              <a:rPr lang="fr-CH" sz="1200" dirty="0"/>
              <a:t>.&amp;Process</a:t>
            </a:r>
            <a:endParaRPr lang="fr-CH" sz="900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D771D04-B9CD-4611-8E7B-615EC9CE7536}"/>
              </a:ext>
            </a:extLst>
          </p:cNvPr>
          <p:cNvSpPr txBox="1"/>
          <p:nvPr/>
        </p:nvSpPr>
        <p:spPr>
          <a:xfrm>
            <a:off x="1746911" y="2106088"/>
            <a:ext cx="19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 err="1"/>
              <a:t>Order</a:t>
            </a:r>
            <a:r>
              <a:rPr lang="fr-CH" sz="1200" dirty="0"/>
              <a:t> </a:t>
            </a:r>
            <a:r>
              <a:rPr lang="fr-CH" sz="1200" dirty="0" err="1"/>
              <a:t>Mnmgt</a:t>
            </a:r>
            <a:endParaRPr lang="fr-CH" sz="900" dirty="0"/>
          </a:p>
        </p:txBody>
      </p:sp>
    </p:spTree>
    <p:extLst>
      <p:ext uri="{BB962C8B-B14F-4D97-AF65-F5344CB8AC3E}">
        <p14:creationId xmlns:p14="http://schemas.microsoft.com/office/powerpoint/2010/main" val="190796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7210-2B7D-4358-A5A3-78840DEF45AE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4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/>
              <a:t>Problem</a:t>
            </a:r>
            <a:r>
              <a:rPr lang="fr-CH" b="1" dirty="0"/>
              <a:t> </a:t>
            </a:r>
            <a:r>
              <a:rPr lang="fr-CH" b="1" dirty="0" err="1"/>
              <a:t>Statement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FCD04-50EE-4C8D-B8C0-10DA4F7412E7}"/>
              </a:ext>
            </a:extLst>
          </p:cNvPr>
          <p:cNvSpPr txBox="1"/>
          <p:nvPr/>
        </p:nvSpPr>
        <p:spPr>
          <a:xfrm>
            <a:off x="304800" y="5799508"/>
            <a:ext cx="8711495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Globally, there is a strong growth in retail grocery e-commerce. Experience has shown, that once the 5% market share is reached, growth gains momentum.</a:t>
            </a:r>
            <a:endParaRPr lang="en-GB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B8064-B6FA-45CE-9E0F-71F3E4BB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63" y="3314267"/>
            <a:ext cx="4554116" cy="20675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9D3FBE-B558-472D-8B6F-0AA385F24B51}"/>
              </a:ext>
            </a:extLst>
          </p:cNvPr>
          <p:cNvSpPr txBox="1"/>
          <p:nvPr/>
        </p:nvSpPr>
        <p:spPr>
          <a:xfrm rot="16200000">
            <a:off x="3614450" y="3998689"/>
            <a:ext cx="178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200" dirty="0"/>
              <a:t>Revenue [MCHF]</a:t>
            </a:r>
            <a:endParaRPr lang="en-GB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CD5CF0-C4A9-40B2-A1AA-3F4C2BC9EC0F}"/>
              </a:ext>
            </a:extLst>
          </p:cNvPr>
          <p:cNvSpPr txBox="1"/>
          <p:nvPr/>
        </p:nvSpPr>
        <p:spPr>
          <a:xfrm rot="16200000">
            <a:off x="8388759" y="4053202"/>
            <a:ext cx="12327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200" dirty="0"/>
              <a:t>Market  share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3E3F5-73BF-4419-A165-77C514436CED}"/>
              </a:ext>
            </a:extLst>
          </p:cNvPr>
          <p:cNvSpPr/>
          <p:nvPr/>
        </p:nvSpPr>
        <p:spPr>
          <a:xfrm>
            <a:off x="4331663" y="5353127"/>
            <a:ext cx="40188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https://blog.carpathia.ch/2019/01/19/lebensmittel-online-leshop-coophome-farmy-2018/</a:t>
            </a:r>
            <a:r>
              <a:rPr lang="en-GB" sz="8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CFC01E-5D95-4603-8266-B547FFE1A274}"/>
              </a:ext>
            </a:extLst>
          </p:cNvPr>
          <p:cNvSpPr/>
          <p:nvPr/>
        </p:nvSpPr>
        <p:spPr>
          <a:xfrm>
            <a:off x="2101496" y="751898"/>
            <a:ext cx="4941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https://blog.appscrip.com/global-grocery-delivery-market-2019-projections-key-players/</a:t>
            </a:r>
            <a:endParaRPr lang="en-GB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8A133-5B98-4613-965E-0659EEC90D93}"/>
              </a:ext>
            </a:extLst>
          </p:cNvPr>
          <p:cNvSpPr/>
          <p:nvPr/>
        </p:nvSpPr>
        <p:spPr>
          <a:xfrm>
            <a:off x="179448" y="2810452"/>
            <a:ext cx="28647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5"/>
              </a:rPr>
              <a:t>https://blog.carpathia.ch/2016/11/13/onlineaneil-50-prozent/</a:t>
            </a:r>
            <a:endParaRPr lang="en-GB" sz="8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7C33203-787F-4E87-9CC8-7271AA495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89" y="3227400"/>
            <a:ext cx="4121745" cy="255416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20CF62-889C-4399-803E-722D5645B0FE}"/>
              </a:ext>
            </a:extLst>
          </p:cNvPr>
          <p:cNvSpPr txBox="1">
            <a:spLocks/>
          </p:cNvSpPr>
          <p:nvPr/>
        </p:nvSpPr>
        <p:spPr>
          <a:xfrm>
            <a:off x="127705" y="737467"/>
            <a:ext cx="8888590" cy="4554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Global Market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1600" dirty="0"/>
              <a:t>Online grocery growth is accelerating and expected between 8% (</a:t>
            </a:r>
            <a:r>
              <a:rPr lang="fr-CH" sz="1600" dirty="0" err="1"/>
              <a:t>UK,Japan</a:t>
            </a:r>
            <a:r>
              <a:rPr lang="fr-CH" sz="1600" dirty="0"/>
              <a:t>) and 30% (China) </a:t>
            </a:r>
          </a:p>
          <a:p>
            <a:pPr marL="0" indent="0">
              <a:buNone/>
            </a:pPr>
            <a:r>
              <a:rPr lang="en-US" sz="2400" dirty="0"/>
              <a:t>Le Shop &amp; Swiss Market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&gt; </a:t>
            </a:r>
            <a:r>
              <a:rPr lang="fr-CH" sz="1600" dirty="0"/>
              <a:t>Swiss online grocery  gowth potential between 6% (current) and 20% (Germany)</a:t>
            </a:r>
          </a:p>
          <a:p>
            <a:pPr marL="0" indent="0">
              <a:buNone/>
            </a:pPr>
            <a:r>
              <a:rPr lang="fr-CH" sz="1600" dirty="0"/>
              <a:t>	- High growth phase timing due to young consumers: 2018-2020 </a:t>
            </a:r>
            <a:r>
              <a:rPr lang="fr-CH" sz="1000" dirty="0"/>
              <a:t>(no </a:t>
            </a:r>
            <a:r>
              <a:rPr lang="fr-CH" sz="1000" dirty="0" err="1"/>
              <a:t>unexpct</a:t>
            </a:r>
            <a:r>
              <a:rPr lang="fr-CH" sz="1000" dirty="0"/>
              <a:t>. </a:t>
            </a:r>
            <a:r>
              <a:rPr lang="fr-CH" sz="1000" dirty="0" err="1"/>
              <a:t>events</a:t>
            </a:r>
            <a:r>
              <a:rPr lang="fr-CH" sz="1000" dirty="0"/>
              <a:t>)</a:t>
            </a:r>
          </a:p>
          <a:p>
            <a:pPr marL="0" indent="0">
              <a:buNone/>
            </a:pPr>
            <a:r>
              <a:rPr lang="fr-CH" sz="1000" dirty="0"/>
              <a:t>	- </a:t>
            </a:r>
            <a:r>
              <a:rPr lang="fr-CH" sz="1600" dirty="0"/>
              <a:t>Online market share expected between 10% and 50%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Problem: </a:t>
            </a:r>
            <a:r>
              <a:rPr lang="fr-CH" sz="1600" dirty="0"/>
              <a:t>Due </a:t>
            </a:r>
            <a:r>
              <a:rPr lang="fr-CH" sz="1600" dirty="0" err="1"/>
              <a:t>low</a:t>
            </a:r>
            <a:r>
              <a:rPr lang="fr-CH" sz="1600" dirty="0"/>
              <a:t> </a:t>
            </a:r>
            <a:r>
              <a:rPr lang="fr-CH" sz="1600" dirty="0" err="1"/>
              <a:t>growth</a:t>
            </a:r>
            <a:r>
              <a:rPr lang="fr-CH" sz="1600" dirty="0"/>
              <a:t> &lt;2% </a:t>
            </a:r>
            <a:r>
              <a:rPr lang="fr-CH" sz="1600" dirty="0" err="1"/>
              <a:t>LeShop</a:t>
            </a:r>
            <a:r>
              <a:rPr lang="fr-CH" sz="1600" dirty="0"/>
              <a:t> lost </a:t>
            </a:r>
            <a:r>
              <a:rPr lang="fr-CH" sz="1600" dirty="0" err="1"/>
              <a:t>market</a:t>
            </a:r>
            <a:r>
              <a:rPr lang="fr-CH" sz="1600" dirty="0"/>
              <a:t> </a:t>
            </a:r>
            <a:r>
              <a:rPr lang="fr-CH" sz="1600" dirty="0" err="1"/>
              <a:t>share</a:t>
            </a:r>
            <a:r>
              <a:rPr lang="fr-CH" sz="1600" dirty="0"/>
              <a:t> (</a:t>
            </a:r>
            <a:r>
              <a:rPr lang="fr-CH" sz="1600" dirty="0" err="1"/>
              <a:t>limited</a:t>
            </a:r>
            <a:r>
              <a:rPr lang="fr-CH" sz="1600" dirty="0"/>
              <a:t> services/ </a:t>
            </a:r>
            <a:r>
              <a:rPr lang="fr-CH" sz="1600" dirty="0" err="1"/>
              <a:t>fresh</a:t>
            </a:r>
            <a:r>
              <a:rPr lang="fr-CH" sz="1600" dirty="0"/>
              <a:t> </a:t>
            </a:r>
            <a:r>
              <a:rPr lang="fr-CH" sz="1600" dirty="0" err="1"/>
              <a:t>products</a:t>
            </a:r>
            <a:r>
              <a:rPr lang="fr-CH" sz="1600" dirty="0"/>
              <a:t>, </a:t>
            </a:r>
            <a:r>
              <a:rPr lang="fr-CH" sz="1600" dirty="0" err="1"/>
              <a:t>price</a:t>
            </a:r>
            <a:r>
              <a:rPr lang="fr-CH" sz="1600" dirty="0"/>
              <a:t> </a:t>
            </a:r>
            <a:r>
              <a:rPr lang="fr-CH" sz="1600" dirty="0" err="1"/>
              <a:t>competition</a:t>
            </a:r>
            <a:r>
              <a:rPr lang="fr-CH" sz="1600" dirty="0"/>
              <a:t>)</a:t>
            </a:r>
            <a:endParaRPr lang="fr-CH" sz="1000" dirty="0"/>
          </a:p>
          <a:p>
            <a:pPr marL="0" indent="0">
              <a:buNone/>
            </a:pPr>
            <a:endParaRPr lang="fr-CH" sz="1000" dirty="0"/>
          </a:p>
          <a:p>
            <a:pPr marL="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690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5DDF-E0B3-47AF-B07E-FFD999763A06}" type="datetime1">
              <a:rPr lang="de-CH" smtClean="0"/>
              <a:t>15.02.2020</a:t>
            </a:fld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E.Naef, www.envest.ch, 079 546 4319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5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Initial Process Flow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Intro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A926E1-2979-414C-AB39-B1D786B1F2E6}"/>
              </a:ext>
            </a:extLst>
          </p:cNvPr>
          <p:cNvSpPr txBox="1"/>
          <p:nvPr/>
        </p:nvSpPr>
        <p:spPr>
          <a:xfrm>
            <a:off x="6762044" y="199334"/>
            <a:ext cx="2381956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C2AA68-0D2B-429D-9AC7-A00DADFD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26" y="785477"/>
            <a:ext cx="5724525" cy="45624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1ABBCA5-C4E2-4306-A344-0E22E1C13F93}"/>
              </a:ext>
            </a:extLst>
          </p:cNvPr>
          <p:cNvSpPr txBox="1"/>
          <p:nvPr/>
        </p:nvSpPr>
        <p:spPr>
          <a:xfrm>
            <a:off x="216252" y="5390486"/>
            <a:ext cx="8711495" cy="923330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Clear hierarchical organization with all necessary functions for monthly to weekly cycles. Nevertheless, this ad-hoc and rule-based organization with almost no automation prevents fast and flexible analyses, decisions and adjustments.</a:t>
            </a:r>
          </a:p>
        </p:txBody>
      </p:sp>
    </p:spTree>
    <p:extLst>
      <p:ext uri="{BB962C8B-B14F-4D97-AF65-F5344CB8AC3E}">
        <p14:creationId xmlns:p14="http://schemas.microsoft.com/office/powerpoint/2010/main" val="149828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5DDF-E0B3-47AF-B07E-FFD999763A06}" type="datetime1">
              <a:rPr lang="de-CH" smtClean="0"/>
              <a:t>15.02.2020</a:t>
            </a:fld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E.Naef, www.envest.ch, 079 546 4319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6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Schedule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Intro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A926E1-2979-414C-AB39-B1D786B1F2E6}"/>
              </a:ext>
            </a:extLst>
          </p:cNvPr>
          <p:cNvSpPr txBox="1"/>
          <p:nvPr/>
        </p:nvSpPr>
        <p:spPr>
          <a:xfrm>
            <a:off x="6762044" y="199334"/>
            <a:ext cx="2381956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BF906A-A0F5-43B5-8B49-776E48E2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35" y="993369"/>
            <a:ext cx="1973129" cy="154349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6348E38-61A3-4C03-A40C-DD0E22C5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" y="3194614"/>
            <a:ext cx="9108896" cy="26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E6AF-018F-462E-8297-A464ACFC782C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7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Value Proposition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2" name="Tableau 2">
            <a:extLst>
              <a:ext uri="{FF2B5EF4-FFF2-40B4-BE49-F238E27FC236}">
                <a16:creationId xmlns:a16="http://schemas.microsoft.com/office/drawing/2014/main" id="{00ADA422-0906-40CC-A4E2-C8E0FD8A3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07664"/>
              </p:ext>
            </p:extLst>
          </p:nvPr>
        </p:nvGraphicFramePr>
        <p:xfrm>
          <a:off x="112889" y="1039734"/>
          <a:ext cx="9031111" cy="525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3435018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64017922"/>
                    </a:ext>
                  </a:extLst>
                </a:gridCol>
                <a:gridCol w="3239911">
                  <a:extLst>
                    <a:ext uri="{9D8B030D-6E8A-4147-A177-3AD203B41FA5}">
                      <a16:colId xmlns:a16="http://schemas.microsoft.com/office/drawing/2014/main" val="1827165856"/>
                    </a:ext>
                  </a:extLst>
                </a:gridCol>
              </a:tblGrid>
              <a:tr h="276323">
                <a:tc>
                  <a:txBody>
                    <a:bodyPr/>
                    <a:lstStyle/>
                    <a:p>
                      <a:r>
                        <a:rPr lang="fr-CH" dirty="0"/>
                        <a:t>Stakeholder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Value Proposition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Risk to </a:t>
                      </a:r>
                      <a:r>
                        <a:rPr lang="fr-CH" dirty="0" err="1"/>
                        <a:t>avoid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92752"/>
                  </a:ext>
                </a:extLst>
              </a:tr>
              <a:tr h="1097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Customer (Young &amp; </a:t>
                      </a:r>
                      <a:r>
                        <a:rPr lang="fr-CH" sz="1400" dirty="0" err="1"/>
                        <a:t>Mid</a:t>
                      </a:r>
                      <a:r>
                        <a:rPr lang="fr-CH" sz="1400" dirty="0"/>
                        <a:t>-Low Budget)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rgbClr val="000000"/>
                          </a:solidFill>
                          <a:ea typeface="Arial"/>
                          <a:cs typeface="Calibri"/>
                          <a:sym typeface="Calibri"/>
                        </a:rPr>
                        <a:t>&gt;Very competitive prices (over supply/low demand)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&gt;Various low price opportunities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&gt;Transparency</a:t>
                      </a:r>
                      <a:endParaRPr lang="en-AU" sz="1400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&gt;Satisfying &amp; competent service</a:t>
                      </a:r>
                      <a:endParaRPr lang="en-AU" sz="14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&gt;Risk of discrimination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&gt;Complexity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&gt;Too high fluctuations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65730"/>
                  </a:ext>
                </a:extLst>
              </a:tr>
              <a:tr h="747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Customer (</a:t>
                      </a:r>
                      <a:r>
                        <a:rPr lang="fr-CH" sz="1400" dirty="0" err="1"/>
                        <a:t>Wealthy</a:t>
                      </a:r>
                      <a:r>
                        <a:rPr lang="fr-CH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rgbClr val="000000"/>
                          </a:solidFill>
                          <a:ea typeface="Arial"/>
                          <a:cs typeface="Calibri"/>
                          <a:sym typeface="Calibri"/>
                        </a:rPr>
                        <a:t>&gt;Competitive prices (limited supply/high demand)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&gt;Transparency</a:t>
                      </a:r>
                      <a:endParaRPr lang="en-AU" sz="1400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&gt;Satisfying &amp; competent service</a:t>
                      </a:r>
                      <a:endParaRPr lang="en-AU" sz="14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&gt;Exploitation of urgencies (Surge)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&gt;Risk of discrimination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&gt;Too high fluctuations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16829"/>
                  </a:ext>
                </a:extLst>
              </a:tr>
              <a:tr h="747945">
                <a:tc>
                  <a:txBody>
                    <a:bodyPr/>
                    <a:lstStyle/>
                    <a:p>
                      <a:r>
                        <a:rPr lang="fr-CH" sz="1400" dirty="0"/>
                        <a:t>Sales &amp; Marketing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&gt;Automation</a:t>
                      </a:r>
                    </a:p>
                    <a:p>
                      <a:r>
                        <a:rPr lang="en-AU" sz="1400" dirty="0">
                          <a:solidFill>
                            <a:srgbClr val="000000"/>
                          </a:solidFill>
                          <a:ea typeface="Arial"/>
                          <a:cs typeface="Calibri"/>
                          <a:sym typeface="Calibri"/>
                        </a:rPr>
                        <a:t>&gt;Faster response</a:t>
                      </a:r>
                    </a:p>
                    <a:p>
                      <a:r>
                        <a:rPr lang="en-AU" sz="1400" dirty="0">
                          <a:solidFill>
                            <a:srgbClr val="000000"/>
                          </a:solidFill>
                          <a:ea typeface="Arial"/>
                          <a:cs typeface="Calibri"/>
                          <a:sym typeface="Calibri"/>
                        </a:rPr>
                        <a:t>&gt;Improved utilisation &amp; flexibility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</a:t>
                      </a:r>
                      <a:r>
                        <a:rPr lang="en-AU" sz="1400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Loyality</a:t>
                      </a:r>
                      <a:endParaRPr lang="en-AU" sz="1400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&gt;Learning effect with detailed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&gt;Risk of Race to the bottom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&gt;Black box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&gt;Higher Job requirement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AU" sz="1400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Calibri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3279"/>
                  </a:ext>
                </a:extLst>
              </a:tr>
              <a:tr h="747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IT &amp; Data </a:t>
                      </a:r>
                      <a:r>
                        <a:rPr lang="fr-CH" sz="1400" dirty="0" err="1"/>
                        <a:t>Mngmt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&gt;</a:t>
                      </a:r>
                      <a:r>
                        <a:rPr lang="fr-CH" sz="1400" dirty="0" err="1"/>
                        <a:t>Easy</a:t>
                      </a:r>
                      <a:r>
                        <a:rPr lang="fr-CH" sz="1400" dirty="0"/>
                        <a:t> maintenance</a:t>
                      </a:r>
                    </a:p>
                    <a:p>
                      <a:r>
                        <a:rPr lang="fr-CH" sz="1400" dirty="0"/>
                        <a:t>&gt;</a:t>
                      </a:r>
                      <a:r>
                        <a:rPr lang="fr-CH" sz="1400" dirty="0" err="1"/>
                        <a:t>Reduced</a:t>
                      </a:r>
                      <a:r>
                        <a:rPr lang="fr-CH" sz="1400" dirty="0"/>
                        <a:t> </a:t>
                      </a:r>
                      <a:r>
                        <a:rPr lang="fr-CH" sz="1400" dirty="0" err="1"/>
                        <a:t>complexity</a:t>
                      </a:r>
                      <a:endParaRPr lang="fr-CH" sz="1400" dirty="0"/>
                    </a:p>
                    <a:p>
                      <a:r>
                        <a:rPr lang="fr-CH" sz="1400" dirty="0"/>
                        <a:t>&gt;</a:t>
                      </a:r>
                      <a:r>
                        <a:rPr lang="fr-CH" sz="1400" dirty="0" err="1"/>
                        <a:t>Standardization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&gt;</a:t>
                      </a:r>
                      <a:r>
                        <a:rPr lang="fr-CH" sz="1400" dirty="0" err="1"/>
                        <a:t>Complexity</a:t>
                      </a:r>
                      <a:r>
                        <a:rPr lang="fr-CH" sz="1400" dirty="0"/>
                        <a:t> (</a:t>
                      </a:r>
                      <a:r>
                        <a:rPr lang="fr-CH" sz="1400" dirty="0" err="1"/>
                        <a:t>price</a:t>
                      </a:r>
                      <a:r>
                        <a:rPr lang="fr-CH" sz="1400" dirty="0"/>
                        <a:t> changes, algos, data interaction)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&gt;Higher Job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19217"/>
                  </a:ext>
                </a:extLst>
              </a:tr>
              <a:tr h="747945">
                <a:tc>
                  <a:txBody>
                    <a:bodyPr/>
                    <a:lstStyle/>
                    <a:p>
                      <a:r>
                        <a:rPr lang="fr-CH" sz="1400" dirty="0"/>
                        <a:t>Migros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&gt;Dynamic </a:t>
                      </a:r>
                      <a:r>
                        <a:rPr lang="fr-CH" sz="1400" dirty="0" err="1"/>
                        <a:t>pricing</a:t>
                      </a:r>
                      <a:r>
                        <a:rPr lang="fr-CH" sz="1400" dirty="0"/>
                        <a:t> </a:t>
                      </a:r>
                      <a:r>
                        <a:rPr lang="fr-CH" sz="1400" dirty="0" err="1"/>
                        <a:t>metrics</a:t>
                      </a:r>
                      <a:endParaRPr lang="fr-CH" sz="1400" dirty="0"/>
                    </a:p>
                    <a:p>
                      <a:r>
                        <a:rPr lang="fr-CH" sz="1400" dirty="0"/>
                        <a:t>&gt;Real time </a:t>
                      </a:r>
                      <a:r>
                        <a:rPr lang="fr-CH" sz="1400" dirty="0" err="1"/>
                        <a:t>competition</a:t>
                      </a:r>
                      <a:r>
                        <a:rPr lang="fr-CH" sz="1400" dirty="0"/>
                        <a:t> monitoring</a:t>
                      </a:r>
                    </a:p>
                    <a:p>
                      <a:r>
                        <a:rPr lang="fr-CH" sz="1400" dirty="0"/>
                        <a:t>&gt;</a:t>
                      </a:r>
                      <a:r>
                        <a:rPr lang="fr-CH" sz="1400" dirty="0" err="1"/>
                        <a:t>Detailed</a:t>
                      </a:r>
                      <a:r>
                        <a:rPr lang="fr-CH" sz="1400" dirty="0"/>
                        <a:t> </a:t>
                      </a:r>
                      <a:r>
                        <a:rPr lang="fr-CH" sz="1400" dirty="0" err="1"/>
                        <a:t>customer</a:t>
                      </a:r>
                      <a:r>
                        <a:rPr lang="fr-CH" sz="1400" dirty="0"/>
                        <a:t> segmentation (Project start 2020)    </a:t>
                      </a:r>
                    </a:p>
                    <a:p>
                      <a:r>
                        <a:rPr lang="fr-CH" sz="1400" dirty="0"/>
                        <a:t>  for </a:t>
                      </a:r>
                      <a:r>
                        <a:rPr lang="fr-CH" sz="1400" dirty="0" err="1"/>
                        <a:t>individual</a:t>
                      </a:r>
                      <a:r>
                        <a:rPr lang="fr-CH" sz="1400" dirty="0"/>
                        <a:t> (</a:t>
                      </a:r>
                      <a:r>
                        <a:rPr lang="fr-CH" sz="1400" dirty="0" err="1"/>
                        <a:t>next</a:t>
                      </a:r>
                      <a:r>
                        <a:rPr lang="fr-CH" sz="1400" dirty="0"/>
                        <a:t>) best </a:t>
                      </a:r>
                      <a:r>
                        <a:rPr lang="fr-CH" sz="1400" dirty="0" err="1"/>
                        <a:t>offers</a:t>
                      </a:r>
                      <a:r>
                        <a:rPr lang="fr-CH" sz="1400" dirty="0"/>
                        <a:t>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&gt;Risk of Race to the bottom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&gt;Black box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  <a:sym typeface="Calibri"/>
                        </a:rPr>
                        <a:t>&gt;Higher Job requirement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8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01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DAE987A-E1E7-4CD9-85BC-9DA50BE9C257}"/>
              </a:ext>
            </a:extLst>
          </p:cNvPr>
          <p:cNvSpPr/>
          <p:nvPr/>
        </p:nvSpPr>
        <p:spPr>
          <a:xfrm rot="5400000">
            <a:off x="-2600662" y="3133807"/>
            <a:ext cx="5692299" cy="302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178573" y="3048225"/>
            <a:ext cx="4191000" cy="9209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/>
            <a:r>
              <a:rPr lang="en-IE" sz="1100" b="0" dirty="0">
                <a:latin typeface="+mj-lt"/>
              </a:rPr>
              <a:t>• </a:t>
            </a:r>
            <a:r>
              <a:rPr lang="en-IE" sz="1100" dirty="0">
                <a:latin typeface="+mj-lt"/>
              </a:rPr>
              <a:t>P</a:t>
            </a:r>
            <a:r>
              <a:rPr lang="en-IE" sz="1100" b="0" dirty="0">
                <a:latin typeface="+mj-lt"/>
              </a:rPr>
              <a:t>roject’s payback  &lt; </a:t>
            </a:r>
            <a:r>
              <a:rPr lang="en-IE" sz="1100" dirty="0">
                <a:latin typeface="+mj-lt"/>
              </a:rPr>
              <a:t>5</a:t>
            </a:r>
            <a:r>
              <a:rPr lang="en-IE" sz="1100" b="0" dirty="0">
                <a:latin typeface="+mj-lt"/>
              </a:rPr>
              <a:t> Y (</a:t>
            </a:r>
            <a:r>
              <a:rPr lang="en-IE" sz="1100" b="0" dirty="0" err="1">
                <a:latin typeface="+mj-lt"/>
              </a:rPr>
              <a:t>Expct</a:t>
            </a:r>
            <a:r>
              <a:rPr lang="en-IE" sz="1100" b="0" dirty="0">
                <a:latin typeface="+mj-lt"/>
              </a:rPr>
              <a:t>. cost: </a:t>
            </a:r>
            <a:r>
              <a:rPr lang="en-IE" sz="1100" dirty="0">
                <a:latin typeface="+mj-lt"/>
              </a:rPr>
              <a:t>… </a:t>
            </a:r>
            <a:r>
              <a:rPr lang="en-IE" sz="1100" b="0" dirty="0" err="1">
                <a:latin typeface="+mj-lt"/>
              </a:rPr>
              <a:t>kCHF</a:t>
            </a:r>
            <a:r>
              <a:rPr lang="en-IE" sz="1100" b="0" dirty="0">
                <a:latin typeface="+mj-lt"/>
              </a:rPr>
              <a:t>/benefit: </a:t>
            </a:r>
            <a:r>
              <a:rPr lang="en-IE" sz="1100" dirty="0">
                <a:latin typeface="+mj-lt"/>
              </a:rPr>
              <a:t>…</a:t>
            </a:r>
            <a:r>
              <a:rPr lang="en-IE" sz="1100" b="0" dirty="0">
                <a:latin typeface="+mj-lt"/>
              </a:rPr>
              <a:t> </a:t>
            </a:r>
            <a:r>
              <a:rPr lang="en-IE" sz="1100" b="0" dirty="0" err="1">
                <a:latin typeface="+mj-lt"/>
              </a:rPr>
              <a:t>kCHF</a:t>
            </a:r>
            <a:r>
              <a:rPr lang="en-IE" sz="1100" b="0" dirty="0">
                <a:latin typeface="+mj-lt"/>
              </a:rPr>
              <a:t>)</a:t>
            </a: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Proof of concept to provide decision base for testing in Lausanne</a:t>
            </a: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Integrated solution on existing processes</a:t>
            </a: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Provision of  sustainable (flexible interfaces, state-of the-art, moderate risk) solution</a:t>
            </a:r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178573" y="1814865"/>
            <a:ext cx="4191000" cy="10364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>
              <a:buFontTx/>
              <a:buChar char="•"/>
            </a:pPr>
            <a:r>
              <a:rPr lang="en-IE" sz="1100" b="0" dirty="0">
                <a:latin typeface="+mj-lt"/>
              </a:rPr>
              <a:t>Reduced sales growth due to non competitive pricing &amp; limited services</a:t>
            </a: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Limited understanding &amp; experience with short term price changes</a:t>
            </a: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Current Price change process is manually, slow (&gt;4h) and costly</a:t>
            </a:r>
          </a:p>
        </p:txBody>
      </p:sp>
      <p:sp>
        <p:nvSpPr>
          <p:cNvPr id="47113" name="Text Box 6"/>
          <p:cNvSpPr txBox="1">
            <a:spLocks noChangeArrowheads="1"/>
          </p:cNvSpPr>
          <p:nvPr/>
        </p:nvSpPr>
        <p:spPr bwMode="auto">
          <a:xfrm>
            <a:off x="178573" y="2861860"/>
            <a:ext cx="1368152" cy="183249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Business Case:</a:t>
            </a: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178573" y="1616750"/>
            <a:ext cx="1368152" cy="217577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b="1" dirty="0">
                <a:solidFill>
                  <a:schemeClr val="bg1"/>
                </a:solidFill>
                <a:latin typeface="+mj-lt"/>
              </a:rPr>
              <a:t>Problem Statement: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178573" y="4952562"/>
            <a:ext cx="4191000" cy="15402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100" b="1" dirty="0">
                <a:latin typeface="+mj-lt"/>
              </a:rPr>
              <a:t>In Scope: </a:t>
            </a:r>
          </a:p>
          <a:p>
            <a:pPr>
              <a:buFont typeface="Arial" pitchFamily="34" charset="0"/>
              <a:buChar char="•"/>
            </a:pPr>
            <a:r>
              <a:rPr lang="en-US" sz="1100" b="0" dirty="0">
                <a:latin typeface="+mj-lt"/>
              </a:rPr>
              <a:t> Pricing</a:t>
            </a:r>
            <a:r>
              <a:rPr lang="en-US" sz="1100" dirty="0">
                <a:latin typeface="+mj-lt"/>
              </a:rPr>
              <a:t> with interfaces (WH, O-Platform, S&amp;OP, Ordering)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 SLA, Swiss regulations, simulation with required data</a:t>
            </a:r>
            <a:endParaRPr lang="en-US" sz="1100" b="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 Distribution Centers </a:t>
            </a:r>
            <a:r>
              <a:rPr lang="en-US" sz="1100" dirty="0" err="1">
                <a:latin typeface="+mj-lt"/>
              </a:rPr>
              <a:t>Ecublens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Daillens</a:t>
            </a:r>
            <a:r>
              <a:rPr lang="en-US" sz="1100" dirty="0">
                <a:latin typeface="+mj-lt"/>
              </a:rPr>
              <a:t> (</a:t>
            </a:r>
            <a:r>
              <a:rPr lang="en-US" sz="1100" dirty="0" err="1">
                <a:latin typeface="+mj-lt"/>
              </a:rPr>
              <a:t>apprx</a:t>
            </a:r>
            <a:r>
              <a:rPr lang="en-US" sz="1100" dirty="0">
                <a:latin typeface="+mj-lt"/>
              </a:rPr>
              <a:t>. 1’600 customers)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 Initial situation</a:t>
            </a:r>
            <a:endParaRPr lang="en-US" sz="1100" b="0" dirty="0">
              <a:latin typeface="+mj-lt"/>
            </a:endParaRPr>
          </a:p>
          <a:p>
            <a:r>
              <a:rPr lang="en-IE" sz="1100" b="1" dirty="0">
                <a:latin typeface="+mj-lt"/>
              </a:rPr>
              <a:t>Out of Scope:  </a:t>
            </a:r>
          </a:p>
          <a:p>
            <a:pPr>
              <a:buFont typeface="Arial" pitchFamily="34" charset="0"/>
              <a:buChar char="•"/>
            </a:pPr>
            <a:r>
              <a:rPr lang="en-IE" sz="1100" dirty="0">
                <a:latin typeface="+mj-lt"/>
              </a:rPr>
              <a:t> Phase 2 -  final implementation with detailed data (regression)</a:t>
            </a:r>
          </a:p>
          <a:p>
            <a:pPr>
              <a:buFont typeface="Arial" pitchFamily="34" charset="0"/>
              <a:buChar char="•"/>
            </a:pPr>
            <a:r>
              <a:rPr lang="en-IE" sz="1100" dirty="0">
                <a:latin typeface="+mj-lt"/>
              </a:rPr>
              <a:t> Changes to : price, macro economics, contracts, restructurings</a:t>
            </a:r>
          </a:p>
          <a:p>
            <a:pPr>
              <a:buFont typeface="Arial" pitchFamily="34" charset="0"/>
              <a:buChar char="•"/>
            </a:pPr>
            <a:r>
              <a:rPr lang="en-IE" sz="1100" dirty="0">
                <a:latin typeface="+mj-lt"/>
              </a:rPr>
              <a:t> Changes to : business model, customer behaviour, …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693510" y="5866824"/>
            <a:ext cx="4191000" cy="5422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E" sz="1100" b="0" dirty="0">
              <a:latin typeface="+mj-lt"/>
            </a:endParaRPr>
          </a:p>
        </p:txBody>
      </p:sp>
      <p:sp>
        <p:nvSpPr>
          <p:cNvPr id="47118" name="Text Box 11"/>
          <p:cNvSpPr txBox="1">
            <a:spLocks noChangeArrowheads="1"/>
          </p:cNvSpPr>
          <p:nvPr/>
        </p:nvSpPr>
        <p:spPr bwMode="auto">
          <a:xfrm>
            <a:off x="178573" y="4819310"/>
            <a:ext cx="1547688" cy="136438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In Scope / Out of Scope:</a:t>
            </a:r>
          </a:p>
        </p:txBody>
      </p:sp>
      <p:sp>
        <p:nvSpPr>
          <p:cNvPr id="47119" name="Text Box 12"/>
          <p:cNvSpPr txBox="1">
            <a:spLocks noChangeArrowheads="1"/>
          </p:cNvSpPr>
          <p:nvPr/>
        </p:nvSpPr>
        <p:spPr bwMode="auto">
          <a:xfrm>
            <a:off x="4693747" y="5724232"/>
            <a:ext cx="1558374" cy="146357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Timeline (5 Step Design)</a:t>
            </a:r>
          </a:p>
        </p:txBody>
      </p:sp>
      <p:sp>
        <p:nvSpPr>
          <p:cNvPr id="47123" name="Text Box 16"/>
          <p:cNvSpPr txBox="1">
            <a:spLocks noChangeArrowheads="1"/>
          </p:cNvSpPr>
          <p:nvPr/>
        </p:nvSpPr>
        <p:spPr bwMode="auto">
          <a:xfrm>
            <a:off x="4718248" y="1486157"/>
            <a:ext cx="2228279" cy="175644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Definition of Project Risks &amp; Defects</a:t>
            </a:r>
          </a:p>
        </p:txBody>
      </p:sp>
      <p:sp>
        <p:nvSpPr>
          <p:cNvPr id="47126" name="AutoShape 19"/>
          <p:cNvSpPr>
            <a:spLocks noChangeArrowheads="1"/>
          </p:cNvSpPr>
          <p:nvPr/>
        </p:nvSpPr>
        <p:spPr bwMode="auto">
          <a:xfrm>
            <a:off x="5219999" y="5889359"/>
            <a:ext cx="714375" cy="520700"/>
          </a:xfrm>
          <a:prstGeom prst="chevron">
            <a:avLst>
              <a:gd name="adj" fmla="val 34299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127" name="AutoShape 20"/>
          <p:cNvSpPr>
            <a:spLocks noChangeArrowheads="1"/>
          </p:cNvSpPr>
          <p:nvPr/>
        </p:nvSpPr>
        <p:spPr bwMode="auto">
          <a:xfrm flipV="1">
            <a:off x="5787944" y="5889897"/>
            <a:ext cx="765175" cy="520700"/>
          </a:xfrm>
          <a:prstGeom prst="chevron">
            <a:avLst>
              <a:gd name="adj" fmla="val 36738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IE" b="0" dirty="0">
              <a:latin typeface="+mj-lt"/>
            </a:endParaRPr>
          </a:p>
        </p:txBody>
      </p:sp>
      <p:sp>
        <p:nvSpPr>
          <p:cNvPr id="47128" name="Rectangle 21"/>
          <p:cNvSpPr>
            <a:spLocks noChangeArrowheads="1"/>
          </p:cNvSpPr>
          <p:nvPr/>
        </p:nvSpPr>
        <p:spPr bwMode="auto">
          <a:xfrm>
            <a:off x="5836079" y="5975449"/>
            <a:ext cx="71278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solidFill>
                  <a:srgbClr val="FFFFFF"/>
                </a:solidFill>
                <a:latin typeface="+mj-lt"/>
              </a:rPr>
              <a:t>D</a:t>
            </a:r>
          </a:p>
        </p:txBody>
      </p:sp>
      <p:sp>
        <p:nvSpPr>
          <p:cNvPr id="47129" name="AutoShape 22"/>
          <p:cNvSpPr>
            <a:spLocks noChangeArrowheads="1"/>
          </p:cNvSpPr>
          <p:nvPr/>
        </p:nvSpPr>
        <p:spPr bwMode="auto">
          <a:xfrm>
            <a:off x="6405114" y="5889897"/>
            <a:ext cx="765175" cy="520700"/>
          </a:xfrm>
          <a:prstGeom prst="chevron">
            <a:avLst>
              <a:gd name="adj" fmla="val 36738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130" name="AutoShape 23"/>
          <p:cNvSpPr>
            <a:spLocks noChangeArrowheads="1"/>
          </p:cNvSpPr>
          <p:nvPr/>
        </p:nvSpPr>
        <p:spPr bwMode="auto">
          <a:xfrm>
            <a:off x="7012930" y="5888700"/>
            <a:ext cx="765175" cy="520700"/>
          </a:xfrm>
          <a:prstGeom prst="chevron">
            <a:avLst>
              <a:gd name="adj" fmla="val 36738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131" name="AutoShape 24"/>
          <p:cNvSpPr>
            <a:spLocks noChangeArrowheads="1"/>
          </p:cNvSpPr>
          <p:nvPr/>
        </p:nvSpPr>
        <p:spPr bwMode="auto">
          <a:xfrm>
            <a:off x="7624558" y="5888369"/>
            <a:ext cx="765175" cy="520700"/>
          </a:xfrm>
          <a:prstGeom prst="chevron">
            <a:avLst>
              <a:gd name="adj" fmla="val 36738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133" name="Rectangle 26"/>
          <p:cNvSpPr>
            <a:spLocks noChangeArrowheads="1"/>
          </p:cNvSpPr>
          <p:nvPr/>
        </p:nvSpPr>
        <p:spPr bwMode="auto">
          <a:xfrm>
            <a:off x="6426696" y="5962903"/>
            <a:ext cx="71278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solidFill>
                  <a:srgbClr val="FFFFFF"/>
                </a:solidFill>
                <a:latin typeface="+mj-lt"/>
              </a:rPr>
              <a:t>I</a:t>
            </a:r>
          </a:p>
        </p:txBody>
      </p:sp>
      <p:sp>
        <p:nvSpPr>
          <p:cNvPr id="47134" name="Rectangle 27"/>
          <p:cNvSpPr>
            <a:spLocks noChangeArrowheads="1"/>
          </p:cNvSpPr>
          <p:nvPr/>
        </p:nvSpPr>
        <p:spPr bwMode="auto">
          <a:xfrm>
            <a:off x="5236989" y="5964139"/>
            <a:ext cx="71278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solidFill>
                  <a:srgbClr val="FFFFFF"/>
                </a:solidFill>
                <a:latin typeface="+mj-lt"/>
              </a:rPr>
              <a:t>E</a:t>
            </a:r>
          </a:p>
        </p:txBody>
      </p:sp>
      <p:sp>
        <p:nvSpPr>
          <p:cNvPr id="47135" name="Rectangle 28"/>
          <p:cNvSpPr>
            <a:spLocks noChangeArrowheads="1"/>
          </p:cNvSpPr>
          <p:nvPr/>
        </p:nvSpPr>
        <p:spPr bwMode="auto">
          <a:xfrm>
            <a:off x="7072509" y="5952646"/>
            <a:ext cx="71278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solidFill>
                  <a:srgbClr val="FFFFFF"/>
                </a:solidFill>
                <a:latin typeface="+mj-lt"/>
              </a:rPr>
              <a:t>P</a:t>
            </a:r>
          </a:p>
        </p:txBody>
      </p:sp>
      <p:sp>
        <p:nvSpPr>
          <p:cNvPr id="47136" name="Rectangle 29"/>
          <p:cNvSpPr>
            <a:spLocks noChangeArrowheads="1"/>
          </p:cNvSpPr>
          <p:nvPr/>
        </p:nvSpPr>
        <p:spPr bwMode="auto">
          <a:xfrm>
            <a:off x="7639050" y="5984018"/>
            <a:ext cx="71278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solidFill>
                  <a:srgbClr val="FFFFFF"/>
                </a:solidFill>
                <a:latin typeface="+mj-lt"/>
              </a:rPr>
              <a:t>T</a:t>
            </a:r>
          </a:p>
        </p:txBody>
      </p:sp>
      <p:sp>
        <p:nvSpPr>
          <p:cNvPr id="47138" name="Rectangle 31"/>
          <p:cNvSpPr>
            <a:spLocks noChangeArrowheads="1"/>
          </p:cNvSpPr>
          <p:nvPr/>
        </p:nvSpPr>
        <p:spPr bwMode="auto">
          <a:xfrm>
            <a:off x="5187099" y="5849953"/>
            <a:ext cx="6639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07-Dec-19</a:t>
            </a:r>
            <a:endParaRPr lang="en-US" sz="900" b="0" dirty="0">
              <a:latin typeface="+mj-lt"/>
            </a:endParaRPr>
          </a:p>
        </p:txBody>
      </p:sp>
      <p:sp>
        <p:nvSpPr>
          <p:cNvPr id="47139" name="Rectangle 32"/>
          <p:cNvSpPr>
            <a:spLocks noChangeArrowheads="1"/>
          </p:cNvSpPr>
          <p:nvPr/>
        </p:nvSpPr>
        <p:spPr bwMode="auto">
          <a:xfrm>
            <a:off x="5877000" y="6381328"/>
            <a:ext cx="60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0" dirty="0">
                <a:latin typeface="+mj-lt"/>
              </a:rPr>
              <a:t>            </a:t>
            </a:r>
          </a:p>
        </p:txBody>
      </p:sp>
      <p:sp>
        <p:nvSpPr>
          <p:cNvPr id="47141" name="Rectangle 34"/>
          <p:cNvSpPr>
            <a:spLocks noChangeArrowheads="1"/>
          </p:cNvSpPr>
          <p:nvPr/>
        </p:nvSpPr>
        <p:spPr bwMode="auto">
          <a:xfrm>
            <a:off x="7893224" y="6381328"/>
            <a:ext cx="60364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0" dirty="0">
                <a:latin typeface="+mj-lt"/>
              </a:rPr>
              <a:t>      </a:t>
            </a:r>
          </a:p>
        </p:txBody>
      </p:sp>
      <p:sp>
        <p:nvSpPr>
          <p:cNvPr id="47142" name="Rectangle 35"/>
          <p:cNvSpPr>
            <a:spLocks noChangeArrowheads="1"/>
          </p:cNvSpPr>
          <p:nvPr/>
        </p:nvSpPr>
        <p:spPr bwMode="auto">
          <a:xfrm>
            <a:off x="178573" y="4162632"/>
            <a:ext cx="4191000" cy="6566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>
              <a:buFontTx/>
              <a:buChar char="•"/>
            </a:pPr>
            <a:r>
              <a:rPr lang="en-IE" sz="1100" b="0" dirty="0">
                <a:latin typeface="+mj-lt"/>
              </a:rPr>
              <a:t>Cost reduction from automation</a:t>
            </a: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Cost reduction from improved inventory management</a:t>
            </a:r>
            <a:endParaRPr lang="en-IE" sz="1100" b="0" dirty="0">
              <a:latin typeface="+mj-lt"/>
            </a:endParaRP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Expected growth from competitive pricing</a:t>
            </a:r>
          </a:p>
          <a:p>
            <a:pPr marL="88900" indent="-88900"/>
            <a:endParaRPr lang="en-US" sz="1100" b="0" dirty="0">
              <a:latin typeface="+mj-lt"/>
            </a:endParaRPr>
          </a:p>
        </p:txBody>
      </p:sp>
      <p:sp>
        <p:nvSpPr>
          <p:cNvPr id="47143" name="Text Box 36"/>
          <p:cNvSpPr txBox="1">
            <a:spLocks noChangeArrowheads="1"/>
          </p:cNvSpPr>
          <p:nvPr/>
        </p:nvSpPr>
        <p:spPr bwMode="auto">
          <a:xfrm>
            <a:off x="178573" y="3984492"/>
            <a:ext cx="1440160" cy="175923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Business Impact: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8541296" y="6381328"/>
            <a:ext cx="60270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0" dirty="0">
                <a:latin typeface="+mj-lt"/>
              </a:rPr>
              <a:t>      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>
          <a:xfrm>
            <a:off x="8172400" y="6492875"/>
            <a:ext cx="762000" cy="365125"/>
          </a:xfrm>
        </p:spPr>
        <p:txBody>
          <a:bodyPr/>
          <a:lstStyle/>
          <a:p>
            <a:pPr>
              <a:defRPr/>
            </a:pPr>
            <a:fld id="{6FF486E6-5EF5-4A95-837C-6242C91B7DB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 bwMode="auto">
          <a:xfrm>
            <a:off x="5796645" y="5837230"/>
            <a:ext cx="6367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15-Jan-20</a:t>
            </a:r>
            <a:endParaRPr lang="en-US" sz="900" b="0" dirty="0">
              <a:latin typeface="+mj-lt"/>
            </a:endParaRPr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7022208" y="5839697"/>
            <a:ext cx="6559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15-Feb-20</a:t>
            </a:r>
            <a:endParaRPr lang="en-US" sz="900" b="0" dirty="0">
              <a:latin typeface="+mj-lt"/>
            </a:endParaRP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7630580" y="5839697"/>
            <a:ext cx="66877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13-Mrs-20</a:t>
            </a:r>
            <a:endParaRPr lang="en-US" sz="900" b="0" dirty="0">
              <a:latin typeface="+mj-lt"/>
            </a:endParaRPr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6402949" y="5839697"/>
            <a:ext cx="6559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01-Feb-20</a:t>
            </a:r>
            <a:endParaRPr lang="en-US" sz="900" b="0" dirty="0">
              <a:latin typeface="+mj-lt"/>
            </a:endParaRPr>
          </a:p>
        </p:txBody>
      </p:sp>
      <p:sp>
        <p:nvSpPr>
          <p:cNvPr id="47125" name="Text Box 18"/>
          <p:cNvSpPr txBox="1">
            <a:spLocks noChangeArrowheads="1"/>
          </p:cNvSpPr>
          <p:nvPr/>
        </p:nvSpPr>
        <p:spPr bwMode="auto">
          <a:xfrm>
            <a:off x="4716016" y="3573792"/>
            <a:ext cx="1216448" cy="344374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Customers 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&amp; Stakeholders: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16342-3786-401E-8B69-4C1C59C59736}"/>
              </a:ext>
            </a:extLst>
          </p:cNvPr>
          <p:cNvSpPr/>
          <p:nvPr/>
        </p:nvSpPr>
        <p:spPr>
          <a:xfrm>
            <a:off x="6162503" y="5670779"/>
            <a:ext cx="3172467" cy="222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https://empathizeit.com/design-thinking-models-stanford-d-school/</a:t>
            </a:r>
            <a:endParaRPr lang="en-GB" sz="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18B447-2598-4778-BC73-532501C3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499" y="3561922"/>
            <a:ext cx="2594997" cy="1564922"/>
          </a:xfrm>
          <a:prstGeom prst="rect">
            <a:avLst/>
          </a:prstGeom>
        </p:spPr>
      </p:pic>
      <p:sp>
        <p:nvSpPr>
          <p:cNvPr id="53" name="Text Box 18">
            <a:extLst>
              <a:ext uri="{FF2B5EF4-FFF2-40B4-BE49-F238E27FC236}">
                <a16:creationId xmlns:a16="http://schemas.microsoft.com/office/drawing/2014/main" id="{8251EA4E-8312-462C-A359-94A64361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327" y="4932285"/>
            <a:ext cx="1184673" cy="170284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Deliverables:</a:t>
            </a:r>
          </a:p>
        </p:txBody>
      </p:sp>
      <p:sp>
        <p:nvSpPr>
          <p:cNvPr id="52" name="Titre 1">
            <a:extLst>
              <a:ext uri="{FF2B5EF4-FFF2-40B4-BE49-F238E27FC236}">
                <a16:creationId xmlns:a16="http://schemas.microsoft.com/office/drawing/2014/main" id="{A46A6DF1-8F24-4A11-B5AB-35AA5B5B523B}"/>
              </a:ext>
            </a:extLst>
          </p:cNvPr>
          <p:cNvSpPr txBox="1">
            <a:spLocks/>
          </p:cNvSpPr>
          <p:nvPr/>
        </p:nvSpPr>
        <p:spPr>
          <a:xfrm>
            <a:off x="0" y="-7355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Project Charter</a:t>
            </a:r>
          </a:p>
        </p:txBody>
      </p:sp>
      <p:sp>
        <p:nvSpPr>
          <p:cNvPr id="54" name="Espace réservé du pied de page 4">
            <a:extLst>
              <a:ext uri="{FF2B5EF4-FFF2-40B4-BE49-F238E27FC236}">
                <a16:creationId xmlns:a16="http://schemas.microsoft.com/office/drawing/2014/main" id="{9B271ADC-1168-4161-928A-7E803429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pl-PL" dirty="0"/>
              <a:t>E.Naef, www.envest.ch, 079 546 4319</a:t>
            </a:r>
            <a:endParaRPr lang="fr-CH" dirty="0"/>
          </a:p>
        </p:txBody>
      </p:sp>
      <p:sp>
        <p:nvSpPr>
          <p:cNvPr id="55" name="Espace réservé de la date 3">
            <a:extLst>
              <a:ext uri="{FF2B5EF4-FFF2-40B4-BE49-F238E27FC236}">
                <a16:creationId xmlns:a16="http://schemas.microsoft.com/office/drawing/2014/main" id="{B386EF32-BC0C-4B44-A780-15A39CF0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620E6AF-018F-462E-8297-A464ACFC782C}" type="datetime1">
              <a:rPr lang="de-CH" smtClean="0"/>
              <a:t>15.02.2020</a:t>
            </a:fld>
            <a:endParaRPr lang="fr-CH"/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178573" y="896941"/>
            <a:ext cx="4191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/>
            <a:r>
              <a:rPr lang="en-IE" sz="1100" b="1" dirty="0" err="1">
                <a:latin typeface="+mj-lt"/>
              </a:rPr>
              <a:t>LeShop</a:t>
            </a:r>
            <a:r>
              <a:rPr lang="en-IE" sz="1100" b="1" dirty="0">
                <a:latin typeface="+mj-lt"/>
              </a:rPr>
              <a:t> Dynamic Pricing</a:t>
            </a:r>
          </a:p>
          <a:p>
            <a:pPr marL="228600" indent="-228600">
              <a:buAutoNum type="arabicParenR"/>
            </a:pPr>
            <a:r>
              <a:rPr lang="en-IE" sz="1100" dirty="0">
                <a:latin typeface="+mj-lt"/>
              </a:rPr>
              <a:t>Increase revenues with time depended pricing</a:t>
            </a:r>
            <a:endParaRPr lang="en-IE" sz="1100" b="0" dirty="0">
              <a:latin typeface="+mj-lt"/>
            </a:endParaRPr>
          </a:p>
          <a:p>
            <a:pPr marL="228600" indent="-228600">
              <a:buAutoNum type="arabicParenR"/>
            </a:pPr>
            <a:r>
              <a:rPr lang="en-IE" sz="1100" b="0" dirty="0">
                <a:latin typeface="+mj-lt"/>
              </a:rPr>
              <a:t>Keep or improve </a:t>
            </a:r>
            <a:r>
              <a:rPr lang="en-IE" sz="1100" dirty="0">
                <a:latin typeface="+mj-lt"/>
              </a:rPr>
              <a:t>pricing</a:t>
            </a:r>
            <a:r>
              <a:rPr lang="en-IE" sz="1100" b="0" dirty="0">
                <a:latin typeface="+mj-lt"/>
              </a:rPr>
              <a:t> costs with automation</a:t>
            </a:r>
          </a:p>
          <a:p>
            <a:pPr marL="228600" indent="-228600">
              <a:buAutoNum type="arabicParenR"/>
            </a:pPr>
            <a:r>
              <a:rPr lang="en-IE" sz="1100" dirty="0" err="1"/>
              <a:t>Continously</a:t>
            </a:r>
            <a:r>
              <a:rPr lang="en-IE" sz="1100" dirty="0"/>
              <a:t> </a:t>
            </a:r>
            <a:r>
              <a:rPr lang="en-IE" sz="1100" dirty="0">
                <a:latin typeface="+mj-lt"/>
              </a:rPr>
              <a:t>review and optimize pricing considering new data </a:t>
            </a:r>
          </a:p>
        </p:txBody>
      </p:sp>
      <p:sp>
        <p:nvSpPr>
          <p:cNvPr id="47120" name="Rectangle 13"/>
          <p:cNvSpPr>
            <a:spLocks noChangeArrowheads="1"/>
          </p:cNvSpPr>
          <p:nvPr/>
        </p:nvSpPr>
        <p:spPr bwMode="auto">
          <a:xfrm>
            <a:off x="4716016" y="874910"/>
            <a:ext cx="4191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261938">
              <a:buFont typeface="Wingdings" pitchFamily="2" charset="2"/>
              <a:buChar char="§"/>
            </a:pPr>
            <a:r>
              <a:rPr lang="en-IE" sz="1100" dirty="0">
                <a:latin typeface="+mj-lt"/>
              </a:rPr>
              <a:t>Value for money ratings</a:t>
            </a:r>
          </a:p>
          <a:p>
            <a:pPr marL="261938" indent="-261938">
              <a:buFont typeface="Wingdings" pitchFamily="2" charset="2"/>
              <a:buChar char="§"/>
            </a:pPr>
            <a:r>
              <a:rPr lang="en-IE" sz="1100" dirty="0">
                <a:latin typeface="+mj-lt"/>
              </a:rPr>
              <a:t>Dynamic Pricing Metrics (Frequency, Magnitude)</a:t>
            </a:r>
          </a:p>
          <a:p>
            <a:pPr marL="261938" indent="-261938">
              <a:buFont typeface="Wingdings" pitchFamily="2" charset="2"/>
              <a:buChar char="§"/>
            </a:pPr>
            <a:r>
              <a:rPr lang="en-IE" sz="1100" dirty="0">
                <a:latin typeface="+mj-lt"/>
              </a:rPr>
              <a:t>Growth and Margins</a:t>
            </a:r>
            <a:endParaRPr lang="en-IE" sz="1100" b="0" dirty="0">
              <a:latin typeface="+mj-lt"/>
            </a:endParaRPr>
          </a:p>
        </p:txBody>
      </p:sp>
      <p:sp>
        <p:nvSpPr>
          <p:cNvPr id="47115" name="Text Box 8"/>
          <p:cNvSpPr txBox="1">
            <a:spLocks noChangeArrowheads="1"/>
          </p:cNvSpPr>
          <p:nvPr/>
        </p:nvSpPr>
        <p:spPr bwMode="auto">
          <a:xfrm>
            <a:off x="178573" y="724350"/>
            <a:ext cx="1368152" cy="169476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Goal Statement:</a:t>
            </a: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4716016" y="686731"/>
            <a:ext cx="792088" cy="204023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dirty="0">
                <a:solidFill>
                  <a:schemeClr val="bg1"/>
                </a:solidFill>
              </a:rPr>
              <a:t>CTQ’s: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4BD0FC92-C81E-49A2-8650-58E7EF8C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27" y="5095001"/>
            <a:ext cx="4191000" cy="615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Project report (Master), Kick-off PPT (Thesis), approved steps, Simulation model (GitHub)</a:t>
            </a:r>
            <a:endParaRPr lang="en-IE" sz="1100" b="0" dirty="0">
              <a:latin typeface="+mj-lt"/>
            </a:endParaRPr>
          </a:p>
          <a:p>
            <a:pPr marL="88900" indent="-88900">
              <a:buFontTx/>
              <a:buChar char="•"/>
            </a:pPr>
            <a:r>
              <a:rPr lang="en-IE" sz="1100" dirty="0">
                <a:latin typeface="+mj-lt"/>
              </a:rPr>
              <a:t>Detailed </a:t>
            </a:r>
            <a:r>
              <a:rPr lang="en-IE" sz="1100" dirty="0"/>
              <a:t>data and results </a:t>
            </a:r>
            <a:r>
              <a:rPr lang="en-IE" sz="1100" dirty="0">
                <a:latin typeface="+mj-lt"/>
              </a:rPr>
              <a:t>and all other docs </a:t>
            </a:r>
            <a:r>
              <a:rPr lang="en-IE" sz="1100" dirty="0"/>
              <a:t>(GitHub)</a:t>
            </a:r>
            <a:endParaRPr lang="en-US" sz="1100" b="0" dirty="0">
              <a:latin typeface="+mj-lt"/>
            </a:endParaRPr>
          </a:p>
        </p:txBody>
      </p:sp>
      <p:sp>
        <p:nvSpPr>
          <p:cNvPr id="47122" name="Rectangle 15"/>
          <p:cNvSpPr>
            <a:spLocks noChangeArrowheads="1"/>
          </p:cNvSpPr>
          <p:nvPr/>
        </p:nvSpPr>
        <p:spPr bwMode="auto">
          <a:xfrm>
            <a:off x="4720444" y="1673719"/>
            <a:ext cx="4191000" cy="1890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IE" sz="1100" dirty="0"/>
              <a:t>Project risks</a:t>
            </a:r>
          </a:p>
          <a:p>
            <a:pPr marL="88900" indent="-88900">
              <a:buFontTx/>
              <a:buChar char="•"/>
            </a:pPr>
            <a:r>
              <a:rPr lang="en-IE" sz="1100" dirty="0"/>
              <a:t>Data quality/ amount (Testing, Step by Step </a:t>
            </a:r>
            <a:r>
              <a:rPr lang="en-IE" sz="1100" dirty="0" err="1"/>
              <a:t>impl</a:t>
            </a:r>
            <a:r>
              <a:rPr lang="en-IE" sz="1100" dirty="0"/>
              <a:t>., focus on KVIs)</a:t>
            </a:r>
          </a:p>
          <a:p>
            <a:pPr marL="88900" indent="-88900">
              <a:buFontTx/>
              <a:buChar char="•"/>
            </a:pPr>
            <a:r>
              <a:rPr lang="en-IE" sz="1100" dirty="0"/>
              <a:t>Price discrimination (Time </a:t>
            </a:r>
            <a:r>
              <a:rPr lang="en-IE" sz="1100" dirty="0" err="1"/>
              <a:t>dependend</a:t>
            </a:r>
            <a:r>
              <a:rPr lang="en-IE" sz="1100" dirty="0"/>
              <a:t>-pricing for everyone)</a:t>
            </a:r>
          </a:p>
          <a:p>
            <a:pPr marL="88900" indent="-88900">
              <a:buFontTx/>
              <a:buChar char="•"/>
            </a:pPr>
            <a:r>
              <a:rPr lang="en-IE" sz="1100" dirty="0"/>
              <a:t>Losing trust (Hybrid Pricing: moderate freq. &amp; mag. (Surge Pricing))</a:t>
            </a:r>
          </a:p>
          <a:p>
            <a:r>
              <a:rPr lang="en-IE" sz="1100" dirty="0"/>
              <a:t>Defects</a:t>
            </a:r>
          </a:p>
          <a:p>
            <a:pPr marL="88900" indent="-88900">
              <a:buFontTx/>
              <a:buChar char="•"/>
            </a:pPr>
            <a:r>
              <a:rPr lang="en-IE" sz="1100" dirty="0"/>
              <a:t>Information/ Feedback -  weekly update (change to hourly)</a:t>
            </a:r>
          </a:p>
          <a:p>
            <a:pPr marL="88900" indent="-88900">
              <a:buFontTx/>
              <a:buChar char="•"/>
            </a:pPr>
            <a:r>
              <a:rPr lang="en-IE" sz="1100" dirty="0"/>
              <a:t>Quality – Improved forecast with better understanding pricing (learning) </a:t>
            </a:r>
          </a:p>
          <a:p>
            <a:pPr marL="88900" indent="-88900">
              <a:buFontTx/>
              <a:buChar char="•"/>
            </a:pPr>
            <a:r>
              <a:rPr lang="en-IE" sz="1100" dirty="0"/>
              <a:t>Growth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100" dirty="0"/>
              <a:t>Cust. </a:t>
            </a:r>
            <a:r>
              <a:rPr lang="en-IE" sz="1100" dirty="0" err="1"/>
              <a:t>loyality</a:t>
            </a:r>
            <a:r>
              <a:rPr lang="en-IE" sz="1100" dirty="0"/>
              <a:t> –  attract young </a:t>
            </a:r>
            <a:r>
              <a:rPr lang="en-IE" sz="1100" dirty="0" err="1"/>
              <a:t>cust</a:t>
            </a:r>
            <a:r>
              <a:rPr lang="en-IE" sz="1100" dirty="0"/>
              <a:t>. with competitive online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100" dirty="0"/>
              <a:t>Cust. Segment – improved offer to low price segment</a:t>
            </a:r>
            <a:r>
              <a:rPr lang="en-IE" sz="1100" dirty="0">
                <a:latin typeface="+mj-lt"/>
              </a:rPr>
              <a:t>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0E84394-8B79-49BA-BAD8-2AB2F78FE9BF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272-A4AC-45D7-BDF4-C5E9A7A3B61B}" type="datetime1">
              <a:rPr lang="de-CH" smtClean="0"/>
              <a:t>15.02.2020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9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New Process Flow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Ideate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2F709D8-4863-4F4B-9FFE-713105D3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15" y="785477"/>
            <a:ext cx="7141018" cy="469486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7EF35FA-367C-49A4-AD35-B40FCF5CC0F9}"/>
              </a:ext>
            </a:extLst>
          </p:cNvPr>
          <p:cNvSpPr txBox="1"/>
          <p:nvPr/>
        </p:nvSpPr>
        <p:spPr>
          <a:xfrm>
            <a:off x="216252" y="5695535"/>
            <a:ext cx="8711495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New Concept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defined</a:t>
            </a:r>
            <a:r>
              <a:rPr lang="fr-CH" dirty="0"/>
              <a:t> </a:t>
            </a:r>
            <a:r>
              <a:rPr lang="fr-CH" dirty="0" err="1"/>
              <a:t>responsibilities</a:t>
            </a:r>
            <a:r>
              <a:rPr lang="fr-CH" dirty="0"/>
              <a:t> and real time data </a:t>
            </a:r>
            <a:r>
              <a:rPr lang="fr-CH" dirty="0" err="1"/>
              <a:t>access</a:t>
            </a:r>
            <a:r>
              <a:rPr lang="fr-CH" dirty="0"/>
              <a:t> (open in the </a:t>
            </a:r>
            <a:r>
              <a:rPr lang="fr-CH" dirty="0" err="1"/>
              <a:t>begin-ning</a:t>
            </a:r>
            <a:r>
              <a:rPr lang="fr-CH" dirty="0"/>
              <a:t>). Fast and flexible </a:t>
            </a:r>
            <a:r>
              <a:rPr lang="fr-CH" dirty="0" err="1"/>
              <a:t>mnmgt</a:t>
            </a:r>
            <a:r>
              <a:rPr lang="fr-CH" dirty="0"/>
              <a:t>. </a:t>
            </a:r>
            <a:r>
              <a:rPr lang="fr-CH" dirty="0" err="1"/>
              <a:t>with</a:t>
            </a:r>
            <a:r>
              <a:rPr lang="fr-CH" dirty="0"/>
              <a:t> Machine Learning and full data process automation.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604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33869</TotalTime>
  <Words>2160</Words>
  <Application>Microsoft Office PowerPoint</Application>
  <PresentationFormat>Affichage à l'écran (4:3)</PresentationFormat>
  <Paragraphs>411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MAS study:   LeShop Dynamic Pricing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erich naef</dc:creator>
  <cp:lastModifiedBy>erich naef</cp:lastModifiedBy>
  <cp:revision>513</cp:revision>
  <cp:lastPrinted>2020-02-15T21:54:09Z</cp:lastPrinted>
  <dcterms:created xsi:type="dcterms:W3CDTF">2019-09-02T12:19:07Z</dcterms:created>
  <dcterms:modified xsi:type="dcterms:W3CDTF">2020-02-15T22:33:30Z</dcterms:modified>
</cp:coreProperties>
</file>