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56" r:id="rId3"/>
    <p:sldId id="369" r:id="rId4"/>
    <p:sldId id="391" r:id="rId5"/>
    <p:sldId id="392" r:id="rId6"/>
    <p:sldId id="385" r:id="rId7"/>
    <p:sldId id="381" r:id="rId8"/>
    <p:sldId id="393" r:id="rId9"/>
    <p:sldId id="390" r:id="rId10"/>
    <p:sldId id="382" r:id="rId11"/>
    <p:sldId id="383" r:id="rId12"/>
    <p:sldId id="265" r:id="rId13"/>
    <p:sldId id="397" r:id="rId14"/>
    <p:sldId id="396" r:id="rId15"/>
    <p:sldId id="389" r:id="rId16"/>
    <p:sldId id="362" r:id="rId17"/>
    <p:sldId id="366" r:id="rId18"/>
    <p:sldId id="367" r:id="rId19"/>
    <p:sldId id="363" r:id="rId20"/>
    <p:sldId id="386" r:id="rId21"/>
    <p:sldId id="387" r:id="rId22"/>
    <p:sldId id="395" r:id="rId23"/>
  </p:sldIdLst>
  <p:sldSz cx="9144000" cy="6858000" type="screen4x3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78A6DD1-A59F-43A2-B2D6-3916BDE070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975" cy="501650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AFCBF9-8F02-4F0F-B395-13B667BBAE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7789" y="0"/>
            <a:ext cx="2974975" cy="501650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2ADDB5C7-6E9B-4DA6-A7A9-E841D3D27278}" type="datetimeFigureOut">
              <a:rPr lang="fr-CH" smtClean="0"/>
              <a:t>30.11.2019</a:t>
            </a:fld>
            <a:endParaRPr lang="fr-CH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041EF2FA-3E58-4EDB-AC4E-E998D9EF2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fr-CH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75B0E728-C977-4EED-9926-6F10EE5DC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1" y="4810125"/>
            <a:ext cx="5492750" cy="3937000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73613-BDDF-4F96-ADF3-8CA17BD6E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494838"/>
            <a:ext cx="2974975" cy="501650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13E0CD-0F8F-49D7-BEC1-0F8C13F7D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7789" y="9494838"/>
            <a:ext cx="2974975" cy="501650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3E877B08-3658-47C6-86EF-C7254F5AADB3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F4A-C310-45A1-BF7B-F95506669F79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91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E9AD-C837-4ABD-8C8E-6323B13C6364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385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AB2C-2F8D-44B7-8FBB-118EA021D5C0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096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18BA-B3FD-4FFC-A01C-F5D89CD4C520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367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BC16-ABF3-4EB1-B484-B67ABCFEB526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780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D7C-CB5F-486B-B3BE-D7E839D047E1}" type="datetime1">
              <a:rPr lang="de-CH" smtClean="0"/>
              <a:t>30.11.2019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174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D822-9B1A-4AD3-9B04-FB7437E2D0C6}" type="datetime1">
              <a:rPr lang="de-CH" smtClean="0"/>
              <a:t>30.11.2019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97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0FF4-1D07-40CA-BE8D-B545DB2AA493}" type="datetime1">
              <a:rPr lang="de-CH" smtClean="0"/>
              <a:t>30.11.2019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662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8AD8-DA8C-4107-AD7B-875BEF0F3744}" type="datetime1">
              <a:rPr lang="de-CH" smtClean="0"/>
              <a:t>30.11.2019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6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A39B-7064-4C22-88BD-EBC58C7AF9F0}" type="datetime1">
              <a:rPr lang="de-CH" smtClean="0"/>
              <a:t>30.11.2019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15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4CC7-6A9F-4AD2-B3D5-6088AC31D1AE}" type="datetime1">
              <a:rPr lang="de-CH" smtClean="0"/>
              <a:t>30.11.2019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72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AEE0-F50A-4D58-A46F-887DF306CDB0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465E-A8B6-45E5-956C-AC3E1B9924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438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envest99/LeShop-Same-Day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hop.ch/files/help/en/legal/cgv/produits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arpathia.ch/2019/01/19/lebensmittel-online-leshop-coophome-farmy-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log.carpathia.ch/2016/11/13/onlineaneil-50-prozent/" TargetMode="External"/><Relationship Id="rId4" Type="http://schemas.openxmlformats.org/officeDocument/2006/relationships/hyperlink" Target="https://blog.appscrip.com/global-grocery-delivery-market-2019-projections-key-player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ingcharts.com/industries/cpg-and-fmcg-79612/attachment/gallup-share-us-adults-online-grocery-shopping-by-demo-aug20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log.carpathia.ch/2016/11/13/onlineaneil-50-prozent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arpathia.ch/2016/11/13/onlineaneil-50-proz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capgemini.com/wp-content/uploads/2019/01/Report-Digital-%E2%80%93-Last-Mile-Delivery-Challenge1.pdf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665E9-458C-4D0E-A540-2B00AF80D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Innovation Study Case: </a:t>
            </a:r>
            <a:r>
              <a:rPr lang="en-US" sz="4800" dirty="0" err="1"/>
              <a:t>LeShop</a:t>
            </a:r>
            <a:r>
              <a:rPr lang="en-US" sz="4800" dirty="0"/>
              <a:t> Same-Day Delivery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C38F4E-2C57-4596-8171-07FB43043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30.11.2019, Erich Naef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A3F9D-B817-4CF5-8FAE-0D141EB3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A835DDF-E0B3-47AF-B07E-FFD999763A06}" type="datetime1">
              <a:rPr lang="de-CH" smtClean="0"/>
              <a:t>30.11.2019</a:t>
            </a:fld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C559C-6F98-442F-974C-4982F79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pl-PL" dirty="0"/>
              <a:t>E.Naef, www.envest.ch, 079 546 4319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F75597-CB4E-44DB-8F6A-D056EDD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A68465E-A8B6-45E5-956C-AC3E1B99240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27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272-A4AC-45D7-BDF4-C5E9A7A3B61B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10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Process Flow </a:t>
            </a:r>
            <a:r>
              <a:rPr lang="fr-CH" b="1" dirty="0" err="1"/>
              <a:t>Analysis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Ideate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06278-E094-49F0-B623-79DF9E80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8742"/>
            <a:ext cx="9144000" cy="56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2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50DA-7EDB-45FE-BD77-256A9A57D075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11</a:t>
            </a:fld>
            <a:endParaRPr lang="fr-CH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20CF62-889C-4399-803E-722D5645B0FE}"/>
              </a:ext>
            </a:extLst>
          </p:cNvPr>
          <p:cNvSpPr txBox="1">
            <a:spLocks/>
          </p:cNvSpPr>
          <p:nvPr/>
        </p:nvSpPr>
        <p:spPr>
          <a:xfrm>
            <a:off x="127705" y="938628"/>
            <a:ext cx="8888590" cy="5100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Pro/ Con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/>
              <a:t>Comparison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Ideate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7B17DD4-20DD-4611-A358-0A628FB7B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90844"/>
              </p:ext>
            </p:extLst>
          </p:nvPr>
        </p:nvGraphicFramePr>
        <p:xfrm>
          <a:off x="432505" y="1397000"/>
          <a:ext cx="871149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39">
                  <a:extLst>
                    <a:ext uri="{9D8B030D-6E8A-4147-A177-3AD203B41FA5}">
                      <a16:colId xmlns:a16="http://schemas.microsoft.com/office/drawing/2014/main" val="2800608590"/>
                    </a:ext>
                  </a:extLst>
                </a:gridCol>
                <a:gridCol w="2586781">
                  <a:extLst>
                    <a:ext uri="{9D8B030D-6E8A-4147-A177-3AD203B41FA5}">
                      <a16:colId xmlns:a16="http://schemas.microsoft.com/office/drawing/2014/main" val="1616039776"/>
                    </a:ext>
                  </a:extLst>
                </a:gridCol>
                <a:gridCol w="2936819">
                  <a:extLst>
                    <a:ext uri="{9D8B030D-6E8A-4147-A177-3AD203B41FA5}">
                      <a16:colId xmlns:a16="http://schemas.microsoft.com/office/drawing/2014/main" val="3204399437"/>
                    </a:ext>
                  </a:extLst>
                </a:gridCol>
                <a:gridCol w="2535157">
                  <a:extLst>
                    <a:ext uri="{9D8B030D-6E8A-4147-A177-3AD203B41FA5}">
                      <a16:colId xmlns:a16="http://schemas.microsoft.com/office/drawing/2014/main" val="86127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Low Invest</a:t>
                      </a:r>
                      <a:endParaRPr lang="en-GB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Low </a:t>
                      </a:r>
                      <a:r>
                        <a:rPr lang="fr-CH" dirty="0" err="1"/>
                        <a:t>Cost</a:t>
                      </a:r>
                      <a:r>
                        <a:rPr lang="fr-CH" dirty="0"/>
                        <a:t>/ Distance</a:t>
                      </a:r>
                      <a:endParaRPr lang="en-GB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High Efficient</a:t>
                      </a:r>
                      <a:endParaRPr lang="en-GB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Pro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-High Synergies</a:t>
                      </a:r>
                    </a:p>
                    <a:p>
                      <a:r>
                        <a:rPr lang="fr-CH" sz="1400" dirty="0"/>
                        <a:t>-Little Investment</a:t>
                      </a:r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-Low </a:t>
                      </a:r>
                      <a:r>
                        <a:rPr lang="fr-CH" sz="1400" dirty="0" err="1"/>
                        <a:t>Cost</a:t>
                      </a:r>
                      <a:endParaRPr lang="fr-CH" sz="1400" dirty="0"/>
                    </a:p>
                    <a:p>
                      <a:r>
                        <a:rPr lang="fr-CH" sz="1400" dirty="0"/>
                        <a:t>-Outsourcing Potential (</a:t>
                      </a:r>
                      <a:r>
                        <a:rPr lang="fr-CH" sz="1400" dirty="0" err="1"/>
                        <a:t>Fixed</a:t>
                      </a:r>
                      <a:r>
                        <a:rPr lang="fr-CH" sz="1400" dirty="0"/>
                        <a:t> </a:t>
                      </a:r>
                      <a:r>
                        <a:rPr lang="fr-CH" sz="1400" dirty="0" err="1"/>
                        <a:t>cost</a:t>
                      </a:r>
                      <a:r>
                        <a:rPr lang="fr-CH" sz="1400" dirty="0"/>
                        <a:t> vs Control)</a:t>
                      </a:r>
                    </a:p>
                    <a:p>
                      <a:r>
                        <a:rPr lang="fr-CH" sz="1400" dirty="0"/>
                        <a:t>-Local Last Mile </a:t>
                      </a:r>
                      <a:r>
                        <a:rPr lang="fr-CH" sz="1400" dirty="0" err="1"/>
                        <a:t>Distributor</a:t>
                      </a:r>
                      <a:endParaRPr lang="fr-CH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-Flexible</a:t>
                      </a:r>
                    </a:p>
                    <a:p>
                      <a:r>
                        <a:rPr lang="fr-CH" sz="1400" dirty="0"/>
                        <a:t>-Low Distance </a:t>
                      </a:r>
                      <a:r>
                        <a:rPr lang="fr-CH" sz="800" dirty="0"/>
                        <a:t>(Fuel,CO2,potential EV)</a:t>
                      </a:r>
                    </a:p>
                    <a:p>
                      <a:r>
                        <a:rPr lang="fr-CH" sz="1400" dirty="0"/>
                        <a:t>-Local Last Mile </a:t>
                      </a:r>
                      <a:r>
                        <a:rPr lang="fr-CH" sz="1400" dirty="0" err="1"/>
                        <a:t>Distributor</a:t>
                      </a:r>
                      <a:endParaRPr lang="fr-CH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Con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-Inefficient cross </a:t>
                      </a:r>
                      <a:r>
                        <a:rPr lang="fr-CH" sz="1400" dirty="0" err="1"/>
                        <a:t>docking</a:t>
                      </a:r>
                      <a:endParaRPr lang="fr-CH" sz="1400" dirty="0"/>
                    </a:p>
                    <a:p>
                      <a:r>
                        <a:rPr lang="fr-CH" sz="1400" dirty="0"/>
                        <a:t>-Low </a:t>
                      </a:r>
                      <a:r>
                        <a:rPr lang="fr-CH" sz="1400" dirty="0" err="1"/>
                        <a:t>Flexibility</a:t>
                      </a:r>
                      <a:r>
                        <a:rPr lang="fr-CH" sz="1400" dirty="0"/>
                        <a:t> (Dispatch Risk)</a:t>
                      </a:r>
                    </a:p>
                    <a:p>
                      <a:r>
                        <a:rPr lang="fr-CH" sz="1400" dirty="0"/>
                        <a:t>-</a:t>
                      </a:r>
                      <a:r>
                        <a:rPr lang="fr-CH" sz="1400" dirty="0" err="1"/>
                        <a:t>Longest</a:t>
                      </a:r>
                      <a:r>
                        <a:rPr lang="fr-CH" sz="1400" dirty="0"/>
                        <a:t> Distance</a:t>
                      </a:r>
                    </a:p>
                    <a:p>
                      <a:r>
                        <a:rPr lang="fr-CH" sz="1400" dirty="0"/>
                        <a:t>-Long </a:t>
                      </a:r>
                      <a:r>
                        <a:rPr lang="fr-CH" sz="1400" dirty="0" err="1"/>
                        <a:t>Travel</a:t>
                      </a:r>
                      <a:r>
                        <a:rPr lang="fr-CH" sz="1400" dirty="0"/>
                        <a:t> Time</a:t>
                      </a:r>
                    </a:p>
                    <a:p>
                      <a:r>
                        <a:rPr lang="fr-CH" sz="1400" dirty="0"/>
                        <a:t>-High </a:t>
                      </a:r>
                      <a:r>
                        <a:rPr lang="fr-CH" sz="1400" dirty="0" err="1"/>
                        <a:t>Cost</a:t>
                      </a:r>
                      <a:endParaRPr lang="fr-CH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-</a:t>
                      </a:r>
                      <a:r>
                        <a:rPr lang="fr-CH" sz="1400" dirty="0" err="1"/>
                        <a:t>Additional</a:t>
                      </a:r>
                      <a:r>
                        <a:rPr lang="fr-CH" sz="1400" dirty="0"/>
                        <a:t> Container </a:t>
                      </a:r>
                      <a:r>
                        <a:rPr lang="fr-CH" sz="1400" dirty="0" err="1"/>
                        <a:t>Mnmgt</a:t>
                      </a:r>
                      <a:endParaRPr lang="fr-CH" sz="1400" dirty="0"/>
                    </a:p>
                    <a:p>
                      <a:r>
                        <a:rPr lang="fr-CH" sz="1400" dirty="0"/>
                        <a:t>-</a:t>
                      </a:r>
                      <a:r>
                        <a:rPr lang="fr-CH" sz="1400" dirty="0" err="1"/>
                        <a:t>Required</a:t>
                      </a:r>
                      <a:r>
                        <a:rPr lang="fr-CH" sz="1400" dirty="0"/>
                        <a:t> Parking </a:t>
                      </a:r>
                      <a:r>
                        <a:rPr lang="fr-CH" sz="1400" dirty="0" err="1"/>
                        <a:t>Spaces</a:t>
                      </a:r>
                      <a:r>
                        <a:rPr lang="fr-CH" sz="1400" dirty="0"/>
                        <a:t> </a:t>
                      </a:r>
                      <a:r>
                        <a:rPr lang="fr-CH" sz="800" dirty="0"/>
                        <a:t>(</a:t>
                      </a:r>
                      <a:r>
                        <a:rPr lang="fr-CH" sz="800" dirty="0" err="1"/>
                        <a:t>could</a:t>
                      </a:r>
                      <a:r>
                        <a:rPr lang="fr-CH" sz="800" dirty="0"/>
                        <a:t> be </a:t>
                      </a:r>
                      <a:r>
                        <a:rPr lang="fr-CH" sz="800" dirty="0" err="1"/>
                        <a:t>solved</a:t>
                      </a:r>
                      <a:r>
                        <a:rPr lang="fr-CH" sz="800" dirty="0"/>
                        <a:t> </a:t>
                      </a:r>
                      <a:r>
                        <a:rPr lang="fr-CH" sz="800" dirty="0" err="1"/>
                        <a:t>with</a:t>
                      </a:r>
                      <a:r>
                        <a:rPr lang="fr-CH" sz="800" dirty="0"/>
                        <a:t> M-</a:t>
                      </a:r>
                      <a:r>
                        <a:rPr lang="fr-CH" sz="800" dirty="0" err="1"/>
                        <a:t>Supermarkets</a:t>
                      </a:r>
                      <a:r>
                        <a:rPr lang="fr-CH" sz="800" dirty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-High Invest</a:t>
                      </a:r>
                    </a:p>
                    <a:p>
                      <a:r>
                        <a:rPr lang="fr-CH" sz="1400" dirty="0"/>
                        <a:t>-Only Fast if a lot of </a:t>
                      </a:r>
                      <a:r>
                        <a:rPr lang="fr-CH" sz="1400" dirty="0" err="1"/>
                        <a:t>manpower</a:t>
                      </a:r>
                      <a:r>
                        <a:rPr lang="fr-CH" sz="1400" dirty="0"/>
                        <a:t> for </a:t>
                      </a:r>
                      <a:r>
                        <a:rPr lang="fr-CH" sz="1400" dirty="0" err="1"/>
                        <a:t>mobilePick&amp;Pack</a:t>
                      </a:r>
                      <a:endParaRPr lang="fr-CH" sz="1400" dirty="0"/>
                    </a:p>
                    <a:p>
                      <a:r>
                        <a:rPr lang="fr-CH" sz="1400" dirty="0"/>
                        <a:t>-Low Truck utilisation</a:t>
                      </a:r>
                    </a:p>
                    <a:p>
                      <a:r>
                        <a:rPr lang="fr-CH" sz="1400" dirty="0"/>
                        <a:t>-High </a:t>
                      </a:r>
                      <a:r>
                        <a:rPr lang="fr-CH" sz="1400" dirty="0" err="1"/>
                        <a:t>Cost</a:t>
                      </a:r>
                      <a:r>
                        <a:rPr lang="fr-CH" sz="1400" dirty="0"/>
                        <a:t> </a:t>
                      </a:r>
                      <a:r>
                        <a:rPr lang="fr-CH" sz="800" dirty="0"/>
                        <a:t>(Truck </a:t>
                      </a:r>
                      <a:r>
                        <a:rPr lang="fr-CH" sz="800" dirty="0" err="1"/>
                        <a:t>Pick&amp;Pack</a:t>
                      </a:r>
                      <a:r>
                        <a:rPr lang="fr-CH" sz="800" dirty="0"/>
                        <a:t> </a:t>
                      </a:r>
                      <a:r>
                        <a:rPr lang="fr-CH" sz="800" dirty="0" err="1"/>
                        <a:t>Personnal</a:t>
                      </a:r>
                      <a:r>
                        <a:rPr lang="fr-CH" sz="800" dirty="0"/>
                        <a:t>)</a:t>
                      </a:r>
                    </a:p>
                    <a:p>
                      <a:r>
                        <a:rPr lang="fr-CH" sz="1400" dirty="0"/>
                        <a:t>-</a:t>
                      </a:r>
                      <a:r>
                        <a:rPr lang="fr-CH" sz="1400" dirty="0" err="1"/>
                        <a:t>Highest</a:t>
                      </a:r>
                      <a:r>
                        <a:rPr lang="fr-CH" sz="1400" dirty="0"/>
                        <a:t> </a:t>
                      </a:r>
                      <a:r>
                        <a:rPr lang="fr-CH" sz="1400" dirty="0" err="1"/>
                        <a:t>Fixed</a:t>
                      </a:r>
                      <a:r>
                        <a:rPr lang="fr-CH" sz="1400" dirty="0"/>
                        <a:t> </a:t>
                      </a:r>
                      <a:r>
                        <a:rPr lang="fr-CH" sz="1400" dirty="0" err="1"/>
                        <a:t>Cost</a:t>
                      </a:r>
                      <a:endParaRPr lang="fr-CH" sz="1400" dirty="0"/>
                    </a:p>
                    <a:p>
                      <a:r>
                        <a:rPr lang="fr-CH" sz="1400" dirty="0"/>
                        <a:t>-</a:t>
                      </a:r>
                      <a:r>
                        <a:rPr lang="fr-CH" sz="1400" dirty="0" err="1"/>
                        <a:t>Addtional</a:t>
                      </a:r>
                      <a:r>
                        <a:rPr lang="fr-CH" sz="1400" dirty="0"/>
                        <a:t> mobile </a:t>
                      </a:r>
                      <a:r>
                        <a:rPr lang="fr-CH" sz="1400" dirty="0" err="1"/>
                        <a:t>Pick&amp;Pack</a:t>
                      </a:r>
                      <a:endParaRPr lang="en-GB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0209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EDA87087-413F-499A-BFE1-F619A58EB2AE}"/>
              </a:ext>
            </a:extLst>
          </p:cNvPr>
          <p:cNvSpPr txBox="1"/>
          <p:nvPr/>
        </p:nvSpPr>
        <p:spPr>
          <a:xfrm>
            <a:off x="304799" y="4899378"/>
            <a:ext cx="8711495" cy="923330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All </a:t>
            </a:r>
            <a:r>
              <a:rPr lang="fr-CH" dirty="0" err="1"/>
              <a:t>three</a:t>
            </a:r>
            <a:r>
              <a:rPr lang="fr-CH" dirty="0"/>
              <a:t> solution are </a:t>
            </a:r>
            <a:r>
              <a:rPr lang="fr-CH" dirty="0" err="1"/>
              <a:t>feasible</a:t>
            </a:r>
            <a:r>
              <a:rPr lang="fr-CH" dirty="0"/>
              <a:t>. The </a:t>
            </a:r>
            <a:r>
              <a:rPr lang="fr-CH" dirty="0" err="1"/>
              <a:t>low</a:t>
            </a:r>
            <a:r>
              <a:rPr lang="fr-CH" dirty="0"/>
              <a:t> </a:t>
            </a:r>
            <a:r>
              <a:rPr lang="fr-CH" dirty="0" err="1"/>
              <a:t>Cost</a:t>
            </a:r>
            <a:r>
              <a:rPr lang="fr-CH" dirty="0"/>
              <a:t>/Distance solution has been chosen due to </a:t>
            </a:r>
            <a:r>
              <a:rPr lang="fr-CH" dirty="0" err="1"/>
              <a:t>low</a:t>
            </a:r>
            <a:r>
              <a:rPr lang="fr-CH" dirty="0"/>
              <a:t> </a:t>
            </a:r>
            <a:r>
              <a:rPr lang="fr-CH" dirty="0" err="1"/>
              <a:t>cost</a:t>
            </a:r>
            <a:r>
              <a:rPr lang="fr-CH" dirty="0"/>
              <a:t>, </a:t>
            </a:r>
            <a:r>
              <a:rPr lang="fr-CH" dirty="0" err="1"/>
              <a:t>modular</a:t>
            </a:r>
            <a:r>
              <a:rPr lang="fr-CH" dirty="0"/>
              <a:t> concept and expansion potential. </a:t>
            </a:r>
            <a:r>
              <a:rPr lang="fr-CH" dirty="0" err="1"/>
              <a:t>Depending</a:t>
            </a:r>
            <a:r>
              <a:rPr lang="fr-CH" dirty="0"/>
              <a:t> on the chosen Hub, the </a:t>
            </a:r>
            <a:r>
              <a:rPr lang="fr-CH" dirty="0" err="1"/>
              <a:t>investment</a:t>
            </a:r>
            <a:r>
              <a:rPr lang="fr-CH" dirty="0"/>
              <a:t> for containers </a:t>
            </a:r>
            <a:r>
              <a:rPr lang="fr-CH" dirty="0" err="1"/>
              <a:t>might</a:t>
            </a:r>
            <a:r>
              <a:rPr lang="fr-CH" dirty="0"/>
              <a:t> not be </a:t>
            </a:r>
            <a:r>
              <a:rPr lang="fr-CH" dirty="0" err="1"/>
              <a:t>needed</a:t>
            </a:r>
            <a:r>
              <a:rPr lang="fr-CH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16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au 87">
            <a:extLst>
              <a:ext uri="{FF2B5EF4-FFF2-40B4-BE49-F238E27FC236}">
                <a16:creationId xmlns:a16="http://schemas.microsoft.com/office/drawing/2014/main" id="{946B1A40-556F-4B34-B207-304996FBC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1133"/>
              </p:ext>
            </p:extLst>
          </p:nvPr>
        </p:nvGraphicFramePr>
        <p:xfrm>
          <a:off x="0" y="762367"/>
          <a:ext cx="9144000" cy="592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530"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Key Partners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Key Activities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Value Propositions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Customer Relationship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</a:rPr>
                        <a:t>Customer Segments</a:t>
                      </a:r>
                      <a:endParaRPr lang="de-CH" sz="1600" dirty="0"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rgbClr val="92D050">
                        <a:alpha val="9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478">
                <a:tc rowSpan="3">
                  <a:txBody>
                    <a:bodyPr/>
                    <a:lstStyle/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1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28391"/>
                  </a:ext>
                </a:extLst>
              </a:tr>
              <a:tr h="20803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4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14425"/>
                  </a:ext>
                </a:extLst>
              </a:tr>
              <a:tr h="36719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000" b="1" i="0" kern="1200" noProof="0" dirty="0">
                          <a:ln w="635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Structure</a:t>
                      </a:r>
                      <a:endParaRPr lang="fr-CH" sz="2000" noProof="0" dirty="0">
                        <a:ln w="635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chemeClr val="bg1">
                        <a:lumMod val="75000"/>
                        <a:alpha val="8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000" b="1" i="0" kern="1200" noProof="0" dirty="0">
                          <a:ln w="635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chemeClr val="tx1">
                                <a:lumMod val="65000"/>
                                <a:lumOff val="3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Revenue Stream</a:t>
                      </a:r>
                      <a:endParaRPr lang="fr-CH" sz="2000" noProof="0" dirty="0">
                        <a:ln w="635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chemeClr val="tx1">
                              <a:lumMod val="65000"/>
                              <a:lumOff val="35000"/>
                            </a:schemeClr>
                          </a:outerShdw>
                        </a:effectLst>
                      </a:endParaRPr>
                    </a:p>
                  </a:txBody>
                  <a:tcPr marL="78191" marR="78191" marT="39095" marB="39095">
                    <a:solidFill>
                      <a:schemeClr val="bg1">
                        <a:lumMod val="75000"/>
                        <a:alpha val="92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990">
                <a:tc gridSpan="2">
                  <a:txBody>
                    <a:bodyPr/>
                    <a:lstStyle/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fr-CH" sz="1500" dirty="0"/>
                    </a:p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CH" sz="1500" dirty="0"/>
                    </a:p>
                  </a:txBody>
                  <a:tcPr marL="78191" marR="78191" marT="39095" marB="39095">
                    <a:solidFill>
                      <a:schemeClr val="bg1">
                        <a:lumMod val="95000"/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104811" y="6400844"/>
            <a:ext cx="2632729" cy="365125"/>
          </a:xfrm>
        </p:spPr>
        <p:txBody>
          <a:bodyPr/>
          <a:lstStyle/>
          <a:p>
            <a:pPr>
              <a:defRPr/>
            </a:pPr>
            <a:r>
              <a:rPr lang="pl-PL" dirty="0"/>
              <a:t>E.Naef, www.envest.ch, 079 546 4319</a:t>
            </a:r>
            <a:endParaRPr lang="en-US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8882DF-3550-4B5D-ADA7-FCA95FAC3514}"/>
              </a:ext>
            </a:extLst>
          </p:cNvPr>
          <p:cNvSpPr txBox="1"/>
          <p:nvPr/>
        </p:nvSpPr>
        <p:spPr>
          <a:xfrm>
            <a:off x="14443" y="1342046"/>
            <a:ext cx="1800000" cy="722338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73394D5-BB3C-4DFC-9290-248982F21E38}"/>
              </a:ext>
            </a:extLst>
          </p:cNvPr>
          <p:cNvSpPr txBox="1"/>
          <p:nvPr/>
        </p:nvSpPr>
        <p:spPr>
          <a:xfrm>
            <a:off x="1991183" y="2103164"/>
            <a:ext cx="158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b="1" dirty="0">
                <a:solidFill>
                  <a:schemeClr val="bg1"/>
                </a:solidFill>
              </a:rPr>
              <a:t>Key Resources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A2D376D-EAFA-4F04-966F-4D99D486E265}"/>
              </a:ext>
            </a:extLst>
          </p:cNvPr>
          <p:cNvSpPr txBox="1"/>
          <p:nvPr/>
        </p:nvSpPr>
        <p:spPr>
          <a:xfrm>
            <a:off x="5471931" y="2896460"/>
            <a:ext cx="1836000" cy="619723"/>
          </a:xfrm>
          <a:prstGeom prst="rect">
            <a:avLst/>
          </a:prstGeom>
          <a:solidFill>
            <a:srgbClr val="92D050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41BB682-3901-425F-A6FE-94E0F8E83156}"/>
              </a:ext>
            </a:extLst>
          </p:cNvPr>
          <p:cNvSpPr txBox="1"/>
          <p:nvPr/>
        </p:nvSpPr>
        <p:spPr>
          <a:xfrm>
            <a:off x="10217" y="2097175"/>
            <a:ext cx="1800000" cy="728761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93781B2-D6CF-4945-A955-4DEEC0CF7FF4}"/>
              </a:ext>
            </a:extLst>
          </p:cNvPr>
          <p:cNvSpPr txBox="1"/>
          <p:nvPr/>
        </p:nvSpPr>
        <p:spPr>
          <a:xfrm>
            <a:off x="-60959" y="1270014"/>
            <a:ext cx="1759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Migros: </a:t>
            </a:r>
          </a:p>
          <a:p>
            <a:pPr algn="just"/>
            <a:r>
              <a:rPr lang="fr-CH" sz="1000" dirty="0"/>
              <a:t>&gt;100% </a:t>
            </a:r>
            <a:r>
              <a:rPr lang="fr-CH" sz="1000" dirty="0" err="1"/>
              <a:t>Owner</a:t>
            </a:r>
            <a:endParaRPr lang="fr-CH" sz="1000" dirty="0"/>
          </a:p>
          <a:p>
            <a:pPr algn="just"/>
            <a:r>
              <a:rPr lang="fr-CH" sz="1000" dirty="0"/>
              <a:t>&gt;Key Supplier  </a:t>
            </a:r>
          </a:p>
          <a:p>
            <a:pPr algn="just"/>
            <a:r>
              <a:rPr lang="fr-CH" sz="1000" dirty="0"/>
              <a:t>&gt;Office </a:t>
            </a:r>
            <a:r>
              <a:rPr lang="fr-CH" sz="1000" dirty="0" err="1"/>
              <a:t>renting</a:t>
            </a:r>
            <a:endParaRPr lang="en-GB" sz="10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2AF312D-9D82-4FAC-9123-8E98B65C0913}"/>
              </a:ext>
            </a:extLst>
          </p:cNvPr>
          <p:cNvSpPr txBox="1"/>
          <p:nvPr/>
        </p:nvSpPr>
        <p:spPr>
          <a:xfrm>
            <a:off x="-46052" y="2019259"/>
            <a:ext cx="158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Other</a:t>
            </a:r>
            <a:r>
              <a:rPr lang="fr-CH" sz="1400" dirty="0"/>
              <a:t> Suppliers</a:t>
            </a:r>
            <a:endParaRPr lang="en-GB" sz="14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979C18B-DD9E-4037-A1C0-964A4F9B66AB}"/>
              </a:ext>
            </a:extLst>
          </p:cNvPr>
          <p:cNvSpPr txBox="1"/>
          <p:nvPr/>
        </p:nvSpPr>
        <p:spPr>
          <a:xfrm>
            <a:off x="1839000" y="4061602"/>
            <a:ext cx="1800000" cy="251758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DDA0C1-61CE-48FF-960B-BD9877ACFBB5}"/>
              </a:ext>
            </a:extLst>
          </p:cNvPr>
          <p:cNvSpPr txBox="1"/>
          <p:nvPr/>
        </p:nvSpPr>
        <p:spPr>
          <a:xfrm>
            <a:off x="3667863" y="1352650"/>
            <a:ext cx="1807072" cy="1145753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763F3E5-9E20-4682-A39D-C30F4EE7F1A6}"/>
              </a:ext>
            </a:extLst>
          </p:cNvPr>
          <p:cNvSpPr txBox="1"/>
          <p:nvPr/>
        </p:nvSpPr>
        <p:spPr>
          <a:xfrm>
            <a:off x="5495139" y="3854595"/>
            <a:ext cx="1787491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746FB7B-B447-4BDE-B104-668DFC063BE6}"/>
              </a:ext>
            </a:extLst>
          </p:cNvPr>
          <p:cNvSpPr txBox="1"/>
          <p:nvPr/>
        </p:nvSpPr>
        <p:spPr>
          <a:xfrm>
            <a:off x="1844179" y="3473315"/>
            <a:ext cx="1800000" cy="251758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A368079-D46F-4A7A-A4D9-7FCE59CF79CF}"/>
              </a:ext>
            </a:extLst>
          </p:cNvPr>
          <p:cNvSpPr txBox="1"/>
          <p:nvPr/>
        </p:nvSpPr>
        <p:spPr>
          <a:xfrm>
            <a:off x="16512" y="2858766"/>
            <a:ext cx="1800000" cy="56592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7B3B812-B325-4466-A564-99748F034397}"/>
              </a:ext>
            </a:extLst>
          </p:cNvPr>
          <p:cNvSpPr txBox="1"/>
          <p:nvPr/>
        </p:nvSpPr>
        <p:spPr>
          <a:xfrm>
            <a:off x="-71880" y="2786965"/>
            <a:ext cx="17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PostLogistics</a:t>
            </a:r>
            <a:r>
              <a:rPr lang="fr-CH" sz="1400" dirty="0"/>
              <a:t>: </a:t>
            </a:r>
          </a:p>
          <a:p>
            <a:r>
              <a:rPr lang="fr-CH" sz="1000" dirty="0" err="1"/>
              <a:t>LastMile</a:t>
            </a:r>
            <a:r>
              <a:rPr lang="fr-CH" sz="1000" dirty="0"/>
              <a:t> </a:t>
            </a:r>
            <a:r>
              <a:rPr lang="fr-CH" sz="1000" dirty="0" err="1"/>
              <a:t>with</a:t>
            </a:r>
            <a:r>
              <a:rPr lang="fr-CH" sz="1000" dirty="0"/>
              <a:t> 34Centers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7FD2C89-1DC9-42FD-B3B6-68D80F1A4500}"/>
              </a:ext>
            </a:extLst>
          </p:cNvPr>
          <p:cNvSpPr txBox="1"/>
          <p:nvPr/>
        </p:nvSpPr>
        <p:spPr>
          <a:xfrm>
            <a:off x="1825435" y="1636993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4B4D78E-40E0-4BCC-A2DC-AF3FCDF54613}"/>
              </a:ext>
            </a:extLst>
          </p:cNvPr>
          <p:cNvSpPr txBox="1"/>
          <p:nvPr/>
        </p:nvSpPr>
        <p:spPr>
          <a:xfrm>
            <a:off x="3609668" y="1282464"/>
            <a:ext cx="20108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b="1" dirty="0" err="1"/>
              <a:t>Household</a:t>
            </a:r>
            <a:r>
              <a:rPr lang="fr-CH" sz="1400" b="1" dirty="0"/>
              <a:t> Assort.</a:t>
            </a:r>
            <a:r>
              <a:rPr lang="fr-CH" sz="1000" dirty="0"/>
              <a:t>(13’500)</a:t>
            </a:r>
          </a:p>
          <a:p>
            <a:pPr algn="just"/>
            <a:r>
              <a:rPr lang="fr-CH" sz="1000" dirty="0"/>
              <a:t>-</a:t>
            </a:r>
            <a:r>
              <a:rPr lang="fr-CH" sz="1000" dirty="0" err="1"/>
              <a:t>Fresh&amp;Frozen</a:t>
            </a:r>
            <a:r>
              <a:rPr lang="fr-CH" sz="1000" dirty="0"/>
              <a:t> Food &amp; </a:t>
            </a:r>
            <a:r>
              <a:rPr lang="fr-CH" sz="1000" dirty="0" err="1"/>
              <a:t>Liq</a:t>
            </a:r>
            <a:r>
              <a:rPr lang="fr-CH" sz="1000" dirty="0"/>
              <a:t>.</a:t>
            </a:r>
          </a:p>
          <a:p>
            <a:pPr algn="just"/>
            <a:r>
              <a:rPr lang="fr-CH" sz="1000" dirty="0"/>
              <a:t>-</a:t>
            </a:r>
            <a:r>
              <a:rPr lang="fr-CH" sz="1000" dirty="0" err="1"/>
              <a:t>Hygiene</a:t>
            </a:r>
            <a:r>
              <a:rPr lang="fr-CH" sz="1000" dirty="0"/>
              <a:t> &amp; beauty</a:t>
            </a:r>
          </a:p>
          <a:p>
            <a:pPr algn="just"/>
            <a:r>
              <a:rPr lang="fr-CH" sz="1000" dirty="0"/>
              <a:t>-</a:t>
            </a:r>
            <a:r>
              <a:rPr lang="fr-CH" sz="1000" dirty="0" err="1"/>
              <a:t>Cleaning</a:t>
            </a:r>
            <a:r>
              <a:rPr lang="fr-CH" sz="1000" dirty="0"/>
              <a:t>, maintenance &amp;</a:t>
            </a:r>
          </a:p>
          <a:p>
            <a:pPr algn="just"/>
            <a:r>
              <a:rPr lang="fr-CH" sz="1000" dirty="0" err="1"/>
              <a:t>some</a:t>
            </a:r>
            <a:r>
              <a:rPr lang="fr-CH" sz="1000" dirty="0"/>
              <a:t> </a:t>
            </a:r>
            <a:r>
              <a:rPr lang="fr-CH" sz="1000" dirty="0" err="1"/>
              <a:t>Gardening</a:t>
            </a:r>
            <a:endParaRPr lang="fr-CH" sz="1000" dirty="0"/>
          </a:p>
          <a:p>
            <a:pPr algn="just"/>
            <a:r>
              <a:rPr lang="fr-CH" sz="1000" dirty="0"/>
              <a:t>-</a:t>
            </a:r>
            <a:r>
              <a:rPr lang="fr-CH" sz="1000" dirty="0" err="1"/>
              <a:t>Some</a:t>
            </a:r>
            <a:r>
              <a:rPr lang="fr-CH" sz="1000" dirty="0"/>
              <a:t> Electronics</a:t>
            </a:r>
          </a:p>
          <a:p>
            <a:pPr algn="just"/>
            <a:r>
              <a:rPr lang="fr-CH" sz="1000" dirty="0"/>
              <a:t>-Pet </a:t>
            </a:r>
            <a:r>
              <a:rPr lang="fr-CH" sz="1000" dirty="0" err="1"/>
              <a:t>food</a:t>
            </a:r>
            <a:r>
              <a:rPr lang="fr-CH" sz="1000" dirty="0"/>
              <a:t> &amp; Babys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FE302945-072D-4BB2-8841-6D8456842431}"/>
              </a:ext>
            </a:extLst>
          </p:cNvPr>
          <p:cNvSpPr txBox="1"/>
          <p:nvPr/>
        </p:nvSpPr>
        <p:spPr>
          <a:xfrm>
            <a:off x="1831636" y="1355811"/>
            <a:ext cx="1787491" cy="25728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DDA802A-24CD-4DD6-8341-3AFB13F67A0C}"/>
              </a:ext>
            </a:extLst>
          </p:cNvPr>
          <p:cNvSpPr txBox="1"/>
          <p:nvPr/>
        </p:nvSpPr>
        <p:spPr>
          <a:xfrm>
            <a:off x="7334978" y="1349002"/>
            <a:ext cx="1787491" cy="1259306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B83741B-1293-4325-9E27-793D28BDB9E2}"/>
              </a:ext>
            </a:extLst>
          </p:cNvPr>
          <p:cNvSpPr txBox="1"/>
          <p:nvPr/>
        </p:nvSpPr>
        <p:spPr>
          <a:xfrm>
            <a:off x="7271076" y="1305318"/>
            <a:ext cx="166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Private Households: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FD5AF98-4A4B-44D4-AFCD-576DBE19ED2D}"/>
              </a:ext>
            </a:extLst>
          </p:cNvPr>
          <p:cNvSpPr txBox="1"/>
          <p:nvPr/>
        </p:nvSpPr>
        <p:spPr>
          <a:xfrm>
            <a:off x="3680932" y="5241953"/>
            <a:ext cx="5412914" cy="1228313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63B0FFA-2C75-4624-BEE0-95CF68F99031}"/>
              </a:ext>
            </a:extLst>
          </p:cNvPr>
          <p:cNvSpPr txBox="1"/>
          <p:nvPr/>
        </p:nvSpPr>
        <p:spPr>
          <a:xfrm>
            <a:off x="27576" y="5251170"/>
            <a:ext cx="3615151" cy="1220511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2E4126A-8A88-44D8-B5A0-837E56A49D0D}"/>
              </a:ext>
            </a:extLst>
          </p:cNvPr>
          <p:cNvSpPr txBox="1"/>
          <p:nvPr/>
        </p:nvSpPr>
        <p:spPr>
          <a:xfrm>
            <a:off x="-49761" y="5241953"/>
            <a:ext cx="257712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300" dirty="0"/>
              <a:t>Mainly variable </a:t>
            </a:r>
            <a:r>
              <a:rPr lang="fr-CH" sz="1300" dirty="0" err="1"/>
              <a:t>Costs</a:t>
            </a:r>
            <a:r>
              <a:rPr lang="fr-CH" sz="1300" dirty="0"/>
              <a:t>:</a:t>
            </a:r>
          </a:p>
          <a:p>
            <a:pPr algn="just"/>
            <a:r>
              <a:rPr lang="fr-CH" sz="1100" dirty="0"/>
              <a:t>&gt;Infrastructure </a:t>
            </a:r>
            <a:r>
              <a:rPr lang="fr-CH" sz="1100" dirty="0" err="1"/>
              <a:t>Renting</a:t>
            </a:r>
            <a:endParaRPr lang="fr-CH" sz="1100" dirty="0"/>
          </a:p>
          <a:p>
            <a:pPr algn="just"/>
            <a:r>
              <a:rPr lang="fr-CH" sz="1100" dirty="0"/>
              <a:t>&gt;Gerster FTL , </a:t>
            </a:r>
            <a:r>
              <a:rPr lang="fr-CH" sz="1100" dirty="0" err="1"/>
              <a:t>PostLogistics</a:t>
            </a:r>
            <a:r>
              <a:rPr lang="fr-CH" sz="1100" dirty="0"/>
              <a:t>, </a:t>
            </a:r>
            <a:r>
              <a:rPr lang="fr-CH" sz="1100" dirty="0" err="1"/>
              <a:t>Notime</a:t>
            </a:r>
            <a:endParaRPr lang="fr-CH" sz="1100" dirty="0"/>
          </a:p>
          <a:p>
            <a:pPr algn="just"/>
            <a:r>
              <a:rPr lang="fr-CH" sz="1100" dirty="0" err="1"/>
              <a:t>Fixed</a:t>
            </a:r>
            <a:r>
              <a:rPr lang="fr-CH" sz="1100" dirty="0"/>
              <a:t> </a:t>
            </a:r>
            <a:r>
              <a:rPr lang="fr-CH" sz="1100" dirty="0" err="1"/>
              <a:t>Costs</a:t>
            </a:r>
            <a:r>
              <a:rPr lang="fr-CH" sz="1100" dirty="0"/>
              <a:t>:</a:t>
            </a:r>
          </a:p>
          <a:p>
            <a:pPr algn="just"/>
            <a:r>
              <a:rPr lang="fr-CH" sz="1100" dirty="0"/>
              <a:t>&gt;HR, </a:t>
            </a:r>
            <a:r>
              <a:rPr lang="fr-CH" sz="1100" dirty="0" err="1"/>
              <a:t>Warehouses</a:t>
            </a:r>
            <a:r>
              <a:rPr lang="fr-CH" sz="1100" dirty="0"/>
              <a:t>, Equipment</a:t>
            </a:r>
            <a:endParaRPr lang="en-GB" sz="1100" dirty="0"/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064903D3-B48F-4E9F-8567-E47CE770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" y="2274596"/>
            <a:ext cx="1009941" cy="216768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0FC04315-4798-4251-BF40-A44205B8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" y="2521657"/>
            <a:ext cx="808897" cy="278696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496354C7-AAA5-450F-8CDF-5CE579C2A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46" y="2283765"/>
            <a:ext cx="699655" cy="174914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DAFF60F1-8A8F-4F5D-8494-D7673D40CCCD}"/>
              </a:ext>
            </a:extLst>
          </p:cNvPr>
          <p:cNvSpPr txBox="1"/>
          <p:nvPr/>
        </p:nvSpPr>
        <p:spPr>
          <a:xfrm>
            <a:off x="3667863" y="5186509"/>
            <a:ext cx="2120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100" dirty="0">
                <a:highlight>
                  <a:srgbClr val="FF0000"/>
                </a:highlight>
              </a:rPr>
              <a:t>&gt;Delivery </a:t>
            </a:r>
            <a:r>
              <a:rPr lang="fr-CH" sz="1100" dirty="0" err="1">
                <a:highlight>
                  <a:srgbClr val="FF0000"/>
                </a:highlight>
              </a:rPr>
              <a:t>fee</a:t>
            </a:r>
            <a:r>
              <a:rPr lang="fr-CH" sz="1100" dirty="0">
                <a:highlight>
                  <a:srgbClr val="FF0000"/>
                </a:highlight>
              </a:rPr>
              <a:t> </a:t>
            </a:r>
            <a:r>
              <a:rPr lang="fr-CH" sz="1100" dirty="0" err="1">
                <a:highlight>
                  <a:srgbClr val="FF0000"/>
                </a:highlight>
              </a:rPr>
              <a:t>Same</a:t>
            </a:r>
            <a:r>
              <a:rPr lang="fr-CH" sz="1100" dirty="0">
                <a:highlight>
                  <a:srgbClr val="FF0000"/>
                </a:highlight>
              </a:rPr>
              <a:t>-Day:</a:t>
            </a:r>
          </a:p>
          <a:p>
            <a:pPr algn="just"/>
            <a:r>
              <a:rPr lang="fr-CH" sz="1100" dirty="0"/>
              <a:t>&gt;Delivery </a:t>
            </a:r>
            <a:r>
              <a:rPr lang="fr-CH" sz="1100" dirty="0" err="1"/>
              <a:t>fee</a:t>
            </a:r>
            <a:r>
              <a:rPr lang="fr-CH" sz="1100" dirty="0"/>
              <a:t> Next-Day:</a:t>
            </a:r>
          </a:p>
          <a:p>
            <a:pPr algn="just"/>
            <a:r>
              <a:rPr lang="fr-CH" sz="1100" dirty="0"/>
              <a:t>&gt;Delivery </a:t>
            </a:r>
            <a:r>
              <a:rPr lang="fr-CH" sz="1100" dirty="0" err="1"/>
              <a:t>Subscription</a:t>
            </a:r>
            <a:r>
              <a:rPr lang="fr-CH" sz="1100" dirty="0"/>
              <a:t>:</a:t>
            </a:r>
          </a:p>
          <a:p>
            <a:pPr algn="just"/>
            <a:r>
              <a:rPr lang="fr-CH" sz="1100" dirty="0"/>
              <a:t>&gt;</a:t>
            </a:r>
            <a:r>
              <a:rPr lang="fr-CH" sz="1100" dirty="0" err="1"/>
              <a:t>Refundable</a:t>
            </a:r>
            <a:r>
              <a:rPr lang="fr-CH" sz="1100" dirty="0"/>
              <a:t> Package </a:t>
            </a:r>
            <a:r>
              <a:rPr lang="fr-CH" sz="1100" dirty="0" err="1"/>
              <a:t>fees</a:t>
            </a:r>
            <a:r>
              <a:rPr lang="fr-CH" sz="1100" dirty="0"/>
              <a:t>:</a:t>
            </a:r>
          </a:p>
          <a:p>
            <a:pPr algn="just"/>
            <a:r>
              <a:rPr lang="fr-CH" sz="1100" dirty="0"/>
              <a:t>&gt;</a:t>
            </a:r>
            <a:r>
              <a:rPr lang="fr-CH" sz="1100" dirty="0" err="1"/>
              <a:t>Average</a:t>
            </a:r>
            <a:r>
              <a:rPr lang="fr-CH" sz="1100" dirty="0"/>
              <a:t> Product Basket:</a:t>
            </a:r>
          </a:p>
          <a:p>
            <a:pPr algn="just"/>
            <a:r>
              <a:rPr lang="fr-CH" sz="1100" dirty="0"/>
              <a:t>&gt;</a:t>
            </a:r>
            <a:r>
              <a:rPr lang="fr-CH" sz="1100" dirty="0" err="1"/>
              <a:t>Fresh</a:t>
            </a:r>
            <a:r>
              <a:rPr lang="fr-CH" sz="1100" dirty="0"/>
              <a:t> Food Ops for Migros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6A12382-7CB2-4AFF-BA21-317F45EED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06" y="2871345"/>
            <a:ext cx="615308" cy="1792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E4D898-FDC2-4AFC-8250-B9C56B627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348" y="1350581"/>
            <a:ext cx="458278" cy="41275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558418" y="6426702"/>
            <a:ext cx="563247" cy="365125"/>
          </a:xfrm>
        </p:spPr>
        <p:txBody>
          <a:bodyPr/>
          <a:lstStyle/>
          <a:p>
            <a:pPr>
              <a:defRPr/>
            </a:pPr>
            <a:fld id="{B96BE5E9-9A56-4935-A75C-BE4E712C515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BB460-AD9A-4B64-B86B-3B8D87902E07}" type="datetime1">
              <a:rPr lang="de-CH" smtClean="0"/>
              <a:t>30.11.2019</a:t>
            </a:fld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5C4EF94-F084-412C-B218-4C7652653D65}"/>
              </a:ext>
            </a:extLst>
          </p:cNvPr>
          <p:cNvSpPr txBox="1"/>
          <p:nvPr/>
        </p:nvSpPr>
        <p:spPr>
          <a:xfrm>
            <a:off x="5392568" y="5180153"/>
            <a:ext cx="35427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100" dirty="0">
                <a:highlight>
                  <a:srgbClr val="FF0000"/>
                </a:highlight>
              </a:rPr>
              <a:t>18CHF/ 99 CHF …  10CHF &gt;200CHF/</a:t>
            </a:r>
          </a:p>
          <a:p>
            <a:pPr algn="just"/>
            <a:r>
              <a:rPr lang="fr-CH" sz="1100" dirty="0"/>
              <a:t>7.9CHF/ 99 CHF …  2.9CHF &gt;200CHF/</a:t>
            </a:r>
          </a:p>
          <a:p>
            <a:pPr algn="just"/>
            <a:r>
              <a:rPr lang="fr-CH" sz="1100" dirty="0"/>
              <a:t>11.9CHF/ 1 </a:t>
            </a:r>
            <a:r>
              <a:rPr lang="fr-CH" sz="1100" dirty="0" err="1"/>
              <a:t>Month</a:t>
            </a:r>
            <a:r>
              <a:rPr lang="fr-CH" sz="1100" dirty="0"/>
              <a:t> … 118.8CHF/ 12 </a:t>
            </a:r>
            <a:r>
              <a:rPr lang="fr-CH" sz="1100" dirty="0" err="1"/>
              <a:t>Month</a:t>
            </a:r>
            <a:endParaRPr lang="fr-CH" sz="1100" dirty="0"/>
          </a:p>
          <a:p>
            <a:pPr algn="just"/>
            <a:r>
              <a:rPr lang="fr-CH" sz="1100" dirty="0"/>
              <a:t>5CHF … 30CHF</a:t>
            </a:r>
          </a:p>
          <a:p>
            <a:pPr algn="just"/>
            <a:r>
              <a:rPr lang="fr-CH" sz="1100" dirty="0"/>
              <a:t>14/a x 250 CHF</a:t>
            </a:r>
          </a:p>
          <a:p>
            <a:pPr algn="just"/>
            <a:r>
              <a:rPr lang="fr-CH" sz="1100" dirty="0"/>
              <a:t>…CHF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EAD2DB0-5DD1-497A-A4D4-8BEA44083789}"/>
              </a:ext>
            </a:extLst>
          </p:cNvPr>
          <p:cNvSpPr txBox="1"/>
          <p:nvPr/>
        </p:nvSpPr>
        <p:spPr>
          <a:xfrm>
            <a:off x="1836336" y="4334022"/>
            <a:ext cx="1800000" cy="28233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83A50DE-EC69-4867-9E22-7D274CF9AE8C}"/>
              </a:ext>
            </a:extLst>
          </p:cNvPr>
          <p:cNvSpPr txBox="1"/>
          <p:nvPr/>
        </p:nvSpPr>
        <p:spPr>
          <a:xfrm>
            <a:off x="1763727" y="344037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2 </a:t>
            </a:r>
            <a:r>
              <a:rPr lang="fr-CH" sz="1400" dirty="0" err="1"/>
              <a:t>Freshfood</a:t>
            </a:r>
            <a:r>
              <a:rPr lang="fr-CH" sz="1400" dirty="0"/>
              <a:t> </a:t>
            </a:r>
            <a:r>
              <a:rPr lang="fr-CH" sz="1400" dirty="0" err="1"/>
              <a:t>Warehouses</a:t>
            </a:r>
            <a:endParaRPr lang="fr-CH" sz="14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BBC3626-1533-4756-98DC-D117A236CAA2}"/>
              </a:ext>
            </a:extLst>
          </p:cNvPr>
          <p:cNvSpPr txBox="1"/>
          <p:nvPr/>
        </p:nvSpPr>
        <p:spPr>
          <a:xfrm>
            <a:off x="10217" y="3462385"/>
            <a:ext cx="1800000" cy="56592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10E44F3-ED5F-4470-919D-71D7DA18CA3E}"/>
              </a:ext>
            </a:extLst>
          </p:cNvPr>
          <p:cNvSpPr txBox="1"/>
          <p:nvPr/>
        </p:nvSpPr>
        <p:spPr>
          <a:xfrm>
            <a:off x="-51934" y="3386298"/>
            <a:ext cx="15863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Gerster Transport: </a:t>
            </a:r>
          </a:p>
          <a:p>
            <a:r>
              <a:rPr lang="fr-CH" sz="1000" dirty="0"/>
              <a:t>FTL</a:t>
            </a:r>
          </a:p>
          <a:p>
            <a:r>
              <a:rPr lang="fr-CH" sz="1000" b="1" dirty="0" err="1">
                <a:highlight>
                  <a:srgbClr val="FF0000"/>
                </a:highlight>
              </a:rPr>
              <a:t>Same</a:t>
            </a:r>
            <a:r>
              <a:rPr lang="fr-CH" sz="1000" b="1" dirty="0">
                <a:highlight>
                  <a:srgbClr val="FF0000"/>
                </a:highlight>
              </a:rPr>
              <a:t>-Day Hub Delivery</a:t>
            </a:r>
            <a:endParaRPr lang="en-GB" sz="1000" b="1" dirty="0">
              <a:highlight>
                <a:srgbClr val="FF0000"/>
              </a:highlight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1963E4B-FE6F-4ABA-BB8E-27DF60A77162}"/>
              </a:ext>
            </a:extLst>
          </p:cNvPr>
          <p:cNvSpPr txBox="1"/>
          <p:nvPr/>
        </p:nvSpPr>
        <p:spPr>
          <a:xfrm>
            <a:off x="3678868" y="6224673"/>
            <a:ext cx="3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Profit </a:t>
            </a:r>
            <a:r>
              <a:rPr lang="fr-CH" sz="1400" dirty="0" err="1"/>
              <a:t>Margin</a:t>
            </a:r>
            <a:r>
              <a:rPr lang="fr-CH" sz="1400" dirty="0"/>
              <a:t>: Low to Medium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17CCDEF-C145-442F-9B4A-B08E7C10CFA6}"/>
              </a:ext>
            </a:extLst>
          </p:cNvPr>
          <p:cNvSpPr txBox="1"/>
          <p:nvPr/>
        </p:nvSpPr>
        <p:spPr>
          <a:xfrm>
            <a:off x="5534033" y="1341843"/>
            <a:ext cx="1764000" cy="27125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D0DD9C0-83F8-45F0-894C-107FF886F64F}"/>
              </a:ext>
            </a:extLst>
          </p:cNvPr>
          <p:cNvSpPr txBox="1"/>
          <p:nvPr/>
        </p:nvSpPr>
        <p:spPr>
          <a:xfrm>
            <a:off x="5527692" y="1641311"/>
            <a:ext cx="1764000" cy="457001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6CB9D37-0855-43F8-9622-5D2AE847A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641" y="3603605"/>
            <a:ext cx="735243" cy="216678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9BE89824-51AC-4577-B115-CD711F0BA867}"/>
              </a:ext>
            </a:extLst>
          </p:cNvPr>
          <p:cNvSpPr txBox="1"/>
          <p:nvPr/>
        </p:nvSpPr>
        <p:spPr>
          <a:xfrm>
            <a:off x="1839000" y="3775365"/>
            <a:ext cx="1800000" cy="251758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AD5762A-F060-4F8A-82DA-DFF0AB0BEFD1}"/>
              </a:ext>
            </a:extLst>
          </p:cNvPr>
          <p:cNvSpPr txBox="1"/>
          <p:nvPr/>
        </p:nvSpPr>
        <p:spPr>
          <a:xfrm>
            <a:off x="1763727" y="4013877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Logistic</a:t>
            </a:r>
            <a:r>
              <a:rPr lang="fr-CH" sz="1400" dirty="0"/>
              <a:t> &amp; HW </a:t>
            </a:r>
            <a:r>
              <a:rPr lang="fr-CH" sz="1400" dirty="0" err="1"/>
              <a:t>Equip</a:t>
            </a:r>
            <a:r>
              <a:rPr lang="fr-CH" sz="1400" dirty="0"/>
              <a:t>.</a:t>
            </a:r>
          </a:p>
        </p:txBody>
      </p:sp>
      <p:graphicFrame>
        <p:nvGraphicFramePr>
          <p:cNvPr id="15" name="Tableau 15">
            <a:extLst>
              <a:ext uri="{FF2B5EF4-FFF2-40B4-BE49-F238E27FC236}">
                <a16:creationId xmlns:a16="http://schemas.microsoft.com/office/drawing/2014/main" id="{B56E2F9F-21E0-4E9A-A0DA-78B6CC0AE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59940"/>
              </p:ext>
            </p:extLst>
          </p:nvPr>
        </p:nvGraphicFramePr>
        <p:xfrm>
          <a:off x="7302423" y="1537652"/>
          <a:ext cx="18943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77">
                  <a:extLst>
                    <a:ext uri="{9D8B030D-6E8A-4147-A177-3AD203B41FA5}">
                      <a16:colId xmlns:a16="http://schemas.microsoft.com/office/drawing/2014/main" val="30100836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68412811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369577531"/>
                    </a:ext>
                  </a:extLst>
                </a:gridCol>
                <a:gridCol w="386301">
                  <a:extLst>
                    <a:ext uri="{9D8B030D-6E8A-4147-A177-3AD203B41FA5}">
                      <a16:colId xmlns:a16="http://schemas.microsoft.com/office/drawing/2014/main" val="2989804239"/>
                    </a:ext>
                  </a:extLst>
                </a:gridCol>
              </a:tblGrid>
              <a:tr h="14569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831099"/>
                  </a:ext>
                </a:extLst>
              </a:tr>
              <a:tr h="145695">
                <a:tc>
                  <a:txBody>
                    <a:bodyPr/>
                    <a:lstStyle/>
                    <a:p>
                      <a:pPr algn="r"/>
                      <a:r>
                        <a:rPr lang="fr-CH" sz="1000" dirty="0"/>
                        <a:t>*Large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900" dirty="0"/>
                        <a:t>60%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15%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2%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53413"/>
                  </a:ext>
                </a:extLst>
              </a:tr>
              <a:tr h="145695">
                <a:tc>
                  <a:txBody>
                    <a:bodyPr/>
                    <a:lstStyle/>
                    <a:p>
                      <a:pPr algn="r"/>
                      <a:r>
                        <a:rPr lang="fr-CH" sz="1000" dirty="0"/>
                        <a:t>Singles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10%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5%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2%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56799"/>
                  </a:ext>
                </a:extLst>
              </a:tr>
              <a:tr h="145695">
                <a:tc>
                  <a:txBody>
                    <a:bodyPr/>
                    <a:lstStyle/>
                    <a:p>
                      <a:pPr algn="r"/>
                      <a:r>
                        <a:rPr lang="fr-CH" sz="1000" dirty="0" err="1"/>
                        <a:t>Wealthy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5%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1%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900" dirty="0"/>
                        <a:t>-%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91355"/>
                  </a:ext>
                </a:extLst>
              </a:tr>
            </a:tbl>
          </a:graphicData>
        </a:graphic>
      </p:graphicFrame>
      <p:sp>
        <p:nvSpPr>
          <p:cNvPr id="68" name="ZoneTexte 67">
            <a:extLst>
              <a:ext uri="{FF2B5EF4-FFF2-40B4-BE49-F238E27FC236}">
                <a16:creationId xmlns:a16="http://schemas.microsoft.com/office/drawing/2014/main" id="{57565909-FBED-4B0B-864E-6D14C5946671}"/>
              </a:ext>
            </a:extLst>
          </p:cNvPr>
          <p:cNvSpPr txBox="1"/>
          <p:nvPr/>
        </p:nvSpPr>
        <p:spPr>
          <a:xfrm>
            <a:off x="5429065" y="3850240"/>
            <a:ext cx="187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 err="1"/>
              <a:t>PickMup</a:t>
            </a:r>
            <a:r>
              <a:rPr lang="fr-CH" sz="1400" dirty="0"/>
              <a:t> Migros Stores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9BCFBA6-03D5-4F29-A4AB-398AFBB127F9}"/>
              </a:ext>
            </a:extLst>
          </p:cNvPr>
          <p:cNvSpPr txBox="1"/>
          <p:nvPr/>
        </p:nvSpPr>
        <p:spPr>
          <a:xfrm>
            <a:off x="5500344" y="3504806"/>
            <a:ext cx="1787491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F099144E-8456-430B-AC25-C4B6320C1E81}"/>
              </a:ext>
            </a:extLst>
          </p:cNvPr>
          <p:cNvSpPr txBox="1"/>
          <p:nvPr/>
        </p:nvSpPr>
        <p:spPr>
          <a:xfrm>
            <a:off x="5433072" y="3520937"/>
            <a:ext cx="193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Home </a:t>
            </a:r>
            <a:r>
              <a:rPr lang="fr-CH" sz="1400" dirty="0" err="1"/>
              <a:t>Deliveries</a:t>
            </a:r>
            <a:endParaRPr lang="fr-CH" sz="1400" dirty="0"/>
          </a:p>
        </p:txBody>
      </p:sp>
      <p:sp>
        <p:nvSpPr>
          <p:cNvPr id="71" name="Titre 1">
            <a:extLst>
              <a:ext uri="{FF2B5EF4-FFF2-40B4-BE49-F238E27FC236}">
                <a16:creationId xmlns:a16="http://schemas.microsoft.com/office/drawing/2014/main" id="{282CD517-5DC9-4821-9637-4138801D61AD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New Business Canvas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7A5A401-BEF9-44B9-9A93-D3305C388DBF}"/>
              </a:ext>
            </a:extLst>
          </p:cNvPr>
          <p:cNvSpPr txBox="1"/>
          <p:nvPr/>
        </p:nvSpPr>
        <p:spPr>
          <a:xfrm>
            <a:off x="7358874" y="187779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Prototype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EEFFE05-0338-42A3-91F5-19C3E022DEC3}"/>
              </a:ext>
            </a:extLst>
          </p:cNvPr>
          <p:cNvSpPr txBox="1"/>
          <p:nvPr/>
        </p:nvSpPr>
        <p:spPr>
          <a:xfrm>
            <a:off x="5476138" y="1312210"/>
            <a:ext cx="1610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Online Platform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10528D2-26F4-4B00-8BDB-E67EF4BD467E}"/>
              </a:ext>
            </a:extLst>
          </p:cNvPr>
          <p:cNvSpPr txBox="1"/>
          <p:nvPr/>
        </p:nvSpPr>
        <p:spPr>
          <a:xfrm>
            <a:off x="5490646" y="4197830"/>
            <a:ext cx="1787491" cy="738210"/>
          </a:xfrm>
          <a:prstGeom prst="rect">
            <a:avLst/>
          </a:prstGeom>
          <a:solidFill>
            <a:srgbClr val="CCFFCC">
              <a:alpha val="74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just"/>
            <a:r>
              <a:rPr lang="fr-CH" sz="1400" dirty="0" err="1"/>
              <a:t>Advertisements</a:t>
            </a:r>
            <a:r>
              <a:rPr lang="fr-CH" sz="1400" dirty="0"/>
              <a:t> via: </a:t>
            </a:r>
            <a:r>
              <a:rPr lang="fr-CH" sz="1400" dirty="0" err="1"/>
              <a:t>Website</a:t>
            </a:r>
            <a:r>
              <a:rPr lang="fr-CH" sz="1400" dirty="0"/>
              <a:t>, Facebook, Mobile App </a:t>
            </a:r>
            <a:endParaRPr lang="en-GB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B088C10-DAA7-4D0D-8764-A0CD6C294402}"/>
              </a:ext>
            </a:extLst>
          </p:cNvPr>
          <p:cNvSpPr txBox="1"/>
          <p:nvPr/>
        </p:nvSpPr>
        <p:spPr>
          <a:xfrm>
            <a:off x="5473220" y="1575092"/>
            <a:ext cx="184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Customer Service by Phone</a:t>
            </a:r>
            <a:endParaRPr lang="en-GB" sz="10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EF94D85-DC77-4387-8128-F4E1885FA6F0}"/>
              </a:ext>
            </a:extLst>
          </p:cNvPr>
          <p:cNvSpPr txBox="1"/>
          <p:nvPr/>
        </p:nvSpPr>
        <p:spPr>
          <a:xfrm>
            <a:off x="5515946" y="2136315"/>
            <a:ext cx="1787491" cy="705813"/>
          </a:xfrm>
          <a:prstGeom prst="rect">
            <a:avLst/>
          </a:prstGeom>
          <a:solidFill>
            <a:srgbClr val="CCFFCC">
              <a:alpha val="74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just"/>
            <a:r>
              <a:rPr lang="fr-CH" sz="1400" dirty="0"/>
              <a:t>More Assistance via: Website, Facebook, Mobile App </a:t>
            </a:r>
            <a:endParaRPr lang="en-GB" sz="1400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CF1DC85-91BC-4A49-B5ED-79F4F81CCD75}"/>
              </a:ext>
            </a:extLst>
          </p:cNvPr>
          <p:cNvSpPr txBox="1"/>
          <p:nvPr/>
        </p:nvSpPr>
        <p:spPr>
          <a:xfrm>
            <a:off x="5602382" y="2851162"/>
            <a:ext cx="1580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Distribution Channels</a:t>
            </a:r>
            <a:endParaRPr lang="en-GB" sz="1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65000"/>
                    <a:lumOff val="35000"/>
                  </a:schemeClr>
                </a:outerShdw>
              </a:effectLst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A1969B0-3D66-45D3-A11F-87F991308D8B}"/>
              </a:ext>
            </a:extLst>
          </p:cNvPr>
          <p:cNvSpPr txBox="1"/>
          <p:nvPr/>
        </p:nvSpPr>
        <p:spPr>
          <a:xfrm>
            <a:off x="7327495" y="2675707"/>
            <a:ext cx="121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000" dirty="0"/>
              <a:t>A: </a:t>
            </a:r>
            <a:r>
              <a:rPr lang="fr-CH" sz="1000" dirty="0">
                <a:highlight>
                  <a:srgbClr val="FF0000"/>
                </a:highlight>
              </a:rPr>
              <a:t>Big City Centers</a:t>
            </a:r>
          </a:p>
          <a:p>
            <a:pPr algn="just"/>
            <a:r>
              <a:rPr lang="fr-CH" sz="1000" dirty="0"/>
              <a:t>B: Populated Agglos</a:t>
            </a:r>
          </a:p>
          <a:p>
            <a:pPr algn="just"/>
            <a:r>
              <a:rPr lang="fr-CH" sz="1000" dirty="0"/>
              <a:t>C: Rural</a:t>
            </a:r>
          </a:p>
          <a:p>
            <a:pPr algn="just"/>
            <a:r>
              <a:rPr lang="fr-CH" sz="1000" dirty="0"/>
              <a:t>* Mainly Families</a:t>
            </a:r>
            <a:endParaRPr lang="en-GB" sz="1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CED8F0-A19E-44C5-A56B-AFB062C3DC20}"/>
              </a:ext>
            </a:extLst>
          </p:cNvPr>
          <p:cNvSpPr/>
          <p:nvPr/>
        </p:nvSpPr>
        <p:spPr>
          <a:xfrm rot="16200000">
            <a:off x="4687378" y="1735554"/>
            <a:ext cx="1161752" cy="382394"/>
          </a:xfrm>
          <a:prstGeom prst="rect">
            <a:avLst/>
          </a:prstGeom>
          <a:solidFill>
            <a:srgbClr val="00B050">
              <a:alpha val="4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F3D0F1BB-92E8-4658-9EBF-6E528BF135D3}"/>
              </a:ext>
            </a:extLst>
          </p:cNvPr>
          <p:cNvSpPr txBox="1"/>
          <p:nvPr/>
        </p:nvSpPr>
        <p:spPr>
          <a:xfrm>
            <a:off x="3685483" y="2544171"/>
            <a:ext cx="1764000" cy="70581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FB7D2B8-5D82-48AE-89FD-234134ED9796}"/>
              </a:ext>
            </a:extLst>
          </p:cNvPr>
          <p:cNvSpPr txBox="1"/>
          <p:nvPr/>
        </p:nvSpPr>
        <p:spPr>
          <a:xfrm>
            <a:off x="3617953" y="2460480"/>
            <a:ext cx="1805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b="1" dirty="0"/>
              <a:t>Home Delivery</a:t>
            </a:r>
          </a:p>
          <a:p>
            <a:pPr algn="just"/>
            <a:r>
              <a:rPr lang="fr-CH" sz="800" dirty="0"/>
              <a:t>Low </a:t>
            </a:r>
            <a:r>
              <a:rPr lang="fr-CH" sz="800" dirty="0" err="1"/>
              <a:t>Cost</a:t>
            </a:r>
            <a:endParaRPr lang="fr-CH" sz="800" dirty="0"/>
          </a:p>
          <a:p>
            <a:pPr algn="just"/>
            <a:r>
              <a:rPr lang="fr-CH" sz="800" dirty="0"/>
              <a:t>-Next Day 7 slots</a:t>
            </a:r>
          </a:p>
          <a:p>
            <a:pPr algn="just"/>
            <a:r>
              <a:rPr lang="fr-CH" sz="1000" b="1" dirty="0">
                <a:highlight>
                  <a:srgbClr val="FF0000"/>
                </a:highlight>
              </a:rPr>
              <a:t>-</a:t>
            </a:r>
            <a:r>
              <a:rPr lang="fr-CH" sz="1000" b="1" dirty="0" err="1">
                <a:highlight>
                  <a:srgbClr val="FF0000"/>
                </a:highlight>
              </a:rPr>
              <a:t>Same</a:t>
            </a:r>
            <a:r>
              <a:rPr lang="fr-CH" sz="1000" b="1" dirty="0">
                <a:highlight>
                  <a:srgbClr val="FF0000"/>
                </a:highlight>
              </a:rPr>
              <a:t>-Day</a:t>
            </a:r>
          </a:p>
          <a:p>
            <a:pPr algn="just"/>
            <a:r>
              <a:rPr lang="fr-CH" sz="800" dirty="0"/>
              <a:t>-</a:t>
            </a:r>
            <a:r>
              <a:rPr lang="fr-CH" sz="800" dirty="0" err="1"/>
              <a:t>Qual</a:t>
            </a:r>
            <a:r>
              <a:rPr lang="fr-CH" sz="800" dirty="0"/>
              <a:t>. (Money Back)</a:t>
            </a:r>
            <a:endParaRPr lang="en-GB" sz="1000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F1B48B98-C2CD-4B0E-A257-2F2DFEEEC00A}"/>
              </a:ext>
            </a:extLst>
          </p:cNvPr>
          <p:cNvSpPr txBox="1"/>
          <p:nvPr/>
        </p:nvSpPr>
        <p:spPr>
          <a:xfrm rot="16200000">
            <a:off x="4614591" y="1717145"/>
            <a:ext cx="128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b="1" dirty="0"/>
              <a:t>Mainly </a:t>
            </a:r>
            <a:r>
              <a:rPr lang="fr-CH" sz="1200" b="1" dirty="0" err="1"/>
              <a:t>Private</a:t>
            </a:r>
            <a:endParaRPr lang="fr-CH" sz="1200" b="1" dirty="0"/>
          </a:p>
          <a:p>
            <a:pPr algn="just"/>
            <a:r>
              <a:rPr lang="fr-CH" sz="1200" b="1" dirty="0"/>
              <a:t>Migros Labels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8D4EB217-A2B7-4D94-8E77-53DC2AFE9232}"/>
              </a:ext>
            </a:extLst>
          </p:cNvPr>
          <p:cNvSpPr txBox="1"/>
          <p:nvPr/>
        </p:nvSpPr>
        <p:spPr>
          <a:xfrm>
            <a:off x="3677844" y="3284003"/>
            <a:ext cx="1764000" cy="705814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3B6E4F9-D42A-4117-BCAC-3D03E4F0C2E9}"/>
              </a:ext>
            </a:extLst>
          </p:cNvPr>
          <p:cNvSpPr txBox="1"/>
          <p:nvPr/>
        </p:nvSpPr>
        <p:spPr>
          <a:xfrm>
            <a:off x="3612406" y="3210766"/>
            <a:ext cx="1805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b="1" dirty="0"/>
              <a:t>Pick-up</a:t>
            </a:r>
          </a:p>
          <a:p>
            <a:pPr algn="just"/>
            <a:r>
              <a:rPr lang="fr-CH" sz="800" dirty="0"/>
              <a:t>No </a:t>
            </a:r>
            <a:r>
              <a:rPr lang="fr-CH" sz="800" dirty="0" err="1"/>
              <a:t>Cost</a:t>
            </a:r>
            <a:endParaRPr lang="fr-CH" sz="800" dirty="0"/>
          </a:p>
          <a:p>
            <a:pPr algn="just"/>
            <a:r>
              <a:rPr lang="fr-CH" sz="800" dirty="0"/>
              <a:t>-Next Day 7 slots</a:t>
            </a:r>
          </a:p>
          <a:p>
            <a:pPr algn="just"/>
            <a:r>
              <a:rPr lang="fr-CH" sz="1000" b="1" dirty="0">
                <a:highlight>
                  <a:srgbClr val="FF0000"/>
                </a:highlight>
              </a:rPr>
              <a:t>-</a:t>
            </a:r>
            <a:r>
              <a:rPr lang="fr-CH" sz="1000" b="1" dirty="0" err="1">
                <a:highlight>
                  <a:srgbClr val="FF0000"/>
                </a:highlight>
              </a:rPr>
              <a:t>Same</a:t>
            </a:r>
            <a:r>
              <a:rPr lang="fr-CH" sz="1000" b="1" dirty="0">
                <a:highlight>
                  <a:srgbClr val="FF0000"/>
                </a:highlight>
              </a:rPr>
              <a:t>-Day</a:t>
            </a:r>
          </a:p>
          <a:p>
            <a:pPr algn="just"/>
            <a:r>
              <a:rPr lang="fr-CH" sz="800" dirty="0"/>
              <a:t>-</a:t>
            </a:r>
            <a:r>
              <a:rPr lang="fr-CH" sz="800" dirty="0" err="1"/>
              <a:t>Qual</a:t>
            </a:r>
            <a:r>
              <a:rPr lang="fr-CH" sz="800" dirty="0"/>
              <a:t>. (Money Back)</a:t>
            </a:r>
            <a:endParaRPr lang="en-GB" sz="1000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30746B3-F382-487F-A2B3-1062FEB419A1}"/>
              </a:ext>
            </a:extLst>
          </p:cNvPr>
          <p:cNvSpPr txBox="1"/>
          <p:nvPr/>
        </p:nvSpPr>
        <p:spPr>
          <a:xfrm>
            <a:off x="3662772" y="4013614"/>
            <a:ext cx="1787491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3A416B4-CA5B-4B37-B886-DEBD9BFAE97E}"/>
              </a:ext>
            </a:extLst>
          </p:cNvPr>
          <p:cNvSpPr txBox="1"/>
          <p:nvPr/>
        </p:nvSpPr>
        <p:spPr>
          <a:xfrm>
            <a:off x="3609668" y="4020061"/>
            <a:ext cx="180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b="1" dirty="0"/>
              <a:t>Migros Cumulus </a:t>
            </a:r>
            <a:r>
              <a:rPr lang="fr-CH" sz="1400" b="1" dirty="0" err="1"/>
              <a:t>Prgr</a:t>
            </a:r>
            <a:r>
              <a:rPr lang="fr-CH" sz="1400" dirty="0"/>
              <a:t>.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03E4D8B-F82A-4BA7-B77B-45D2AFB97833}"/>
              </a:ext>
            </a:extLst>
          </p:cNvPr>
          <p:cNvSpPr txBox="1"/>
          <p:nvPr/>
        </p:nvSpPr>
        <p:spPr>
          <a:xfrm>
            <a:off x="1828842" y="2913189"/>
            <a:ext cx="1836000" cy="565924"/>
          </a:xfrm>
          <a:prstGeom prst="rect">
            <a:avLst/>
          </a:prstGeom>
          <a:solidFill>
            <a:srgbClr val="92D050"/>
          </a:solidFill>
          <a:ln w="22225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DE67F9-A448-4BF2-B37B-2E323A608CB0}"/>
              </a:ext>
            </a:extLst>
          </p:cNvPr>
          <p:cNvSpPr txBox="1"/>
          <p:nvPr/>
        </p:nvSpPr>
        <p:spPr>
          <a:xfrm>
            <a:off x="1991183" y="2984742"/>
            <a:ext cx="158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Key Resources</a:t>
            </a:r>
            <a:endParaRPr lang="en-GB" sz="16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65000"/>
                    <a:lumOff val="35000"/>
                  </a:schemeClr>
                </a:outerShdw>
              </a:effectLst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1116F43E-EBD1-4DAA-B392-AB500B08AFD5}"/>
              </a:ext>
            </a:extLst>
          </p:cNvPr>
          <p:cNvSpPr txBox="1"/>
          <p:nvPr/>
        </p:nvSpPr>
        <p:spPr>
          <a:xfrm>
            <a:off x="1769162" y="1338969"/>
            <a:ext cx="19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dirty="0"/>
              <a:t>SCM </a:t>
            </a:r>
            <a:r>
              <a:rPr lang="fr-CH" sz="900" dirty="0"/>
              <a:t>(Logistics, Sourcing)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D21BEABA-57DA-485E-9932-FE3C7102AB86}"/>
              </a:ext>
            </a:extLst>
          </p:cNvPr>
          <p:cNvSpPr txBox="1"/>
          <p:nvPr/>
        </p:nvSpPr>
        <p:spPr>
          <a:xfrm>
            <a:off x="1829927" y="1890668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83DC8282-F92F-4887-B09C-5C424B47B15C}"/>
              </a:ext>
            </a:extLst>
          </p:cNvPr>
          <p:cNvSpPr txBox="1"/>
          <p:nvPr/>
        </p:nvSpPr>
        <p:spPr>
          <a:xfrm>
            <a:off x="1825508" y="2133728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EB02921D-E900-4CBA-8B8C-590A34C671A0}"/>
              </a:ext>
            </a:extLst>
          </p:cNvPr>
          <p:cNvSpPr txBox="1"/>
          <p:nvPr/>
        </p:nvSpPr>
        <p:spPr>
          <a:xfrm>
            <a:off x="1842728" y="2377452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1BAD28B2-89A0-4C3D-90A1-C9CCB3D746E0}"/>
              </a:ext>
            </a:extLst>
          </p:cNvPr>
          <p:cNvSpPr txBox="1"/>
          <p:nvPr/>
        </p:nvSpPr>
        <p:spPr>
          <a:xfrm>
            <a:off x="1751135" y="1616047"/>
            <a:ext cx="19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dirty="0"/>
              <a:t>Warehouse Operations</a:t>
            </a:r>
            <a:endParaRPr lang="fr-CH" sz="900" dirty="0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506F8287-C95F-4ACA-8658-B593D4BBC2F9}"/>
              </a:ext>
            </a:extLst>
          </p:cNvPr>
          <p:cNvSpPr txBox="1"/>
          <p:nvPr/>
        </p:nvSpPr>
        <p:spPr>
          <a:xfrm>
            <a:off x="1758832" y="2106680"/>
            <a:ext cx="19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dirty="0"/>
              <a:t>Platform, </a:t>
            </a:r>
            <a:r>
              <a:rPr lang="fr-CH" sz="1200" dirty="0" err="1"/>
              <a:t>IT-Infra</a:t>
            </a:r>
            <a:r>
              <a:rPr lang="fr-CH" sz="1200" dirty="0"/>
              <a:t>.&amp;Process</a:t>
            </a:r>
            <a:endParaRPr lang="fr-CH" sz="900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5D771D04-B9CD-4611-8E7B-615EC9CE7536}"/>
              </a:ext>
            </a:extLst>
          </p:cNvPr>
          <p:cNvSpPr txBox="1"/>
          <p:nvPr/>
        </p:nvSpPr>
        <p:spPr>
          <a:xfrm>
            <a:off x="1757609" y="1868910"/>
            <a:ext cx="19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dirty="0" err="1"/>
              <a:t>Order</a:t>
            </a:r>
            <a:r>
              <a:rPr lang="fr-CH" sz="1200" dirty="0"/>
              <a:t> </a:t>
            </a:r>
            <a:r>
              <a:rPr lang="fr-CH" sz="1200" dirty="0" err="1"/>
              <a:t>Mnmgt</a:t>
            </a:r>
            <a:endParaRPr lang="fr-CH" sz="900" dirty="0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EFC3B2B2-59E7-4948-83F6-05D7826903EC}"/>
              </a:ext>
            </a:extLst>
          </p:cNvPr>
          <p:cNvSpPr txBox="1"/>
          <p:nvPr/>
        </p:nvSpPr>
        <p:spPr>
          <a:xfrm>
            <a:off x="1837864" y="2621040"/>
            <a:ext cx="1799999" cy="210892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7D2A535D-9F7F-44A9-BF1E-E86272711D55}"/>
              </a:ext>
            </a:extLst>
          </p:cNvPr>
          <p:cNvSpPr txBox="1"/>
          <p:nvPr/>
        </p:nvSpPr>
        <p:spPr>
          <a:xfrm>
            <a:off x="1764063" y="2333848"/>
            <a:ext cx="198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 err="1"/>
              <a:t>Quality</a:t>
            </a:r>
            <a:r>
              <a:rPr lang="fr-CH" sz="1400" dirty="0"/>
              <a:t> Control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38942A48-7323-4946-BFC2-9C4DD9D98916}"/>
              </a:ext>
            </a:extLst>
          </p:cNvPr>
          <p:cNvSpPr txBox="1"/>
          <p:nvPr/>
        </p:nvSpPr>
        <p:spPr>
          <a:xfrm>
            <a:off x="1759466" y="2586605"/>
            <a:ext cx="198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400" dirty="0"/>
              <a:t>HR &amp; Finance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00DCACF-53EC-49E6-BD92-4B8182F7BD4B}"/>
              </a:ext>
            </a:extLst>
          </p:cNvPr>
          <p:cNvSpPr txBox="1"/>
          <p:nvPr/>
        </p:nvSpPr>
        <p:spPr>
          <a:xfrm>
            <a:off x="1780500" y="3734105"/>
            <a:ext cx="187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Employees</a:t>
            </a:r>
            <a:r>
              <a:rPr lang="fr-CH" sz="1400" dirty="0"/>
              <a:t>: ~ 330</a:t>
            </a:r>
            <a:endParaRPr lang="en-GB" sz="14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B13450C-B1B6-4CC9-8487-DEE079857DBD}"/>
              </a:ext>
            </a:extLst>
          </p:cNvPr>
          <p:cNvSpPr txBox="1"/>
          <p:nvPr/>
        </p:nvSpPr>
        <p:spPr>
          <a:xfrm>
            <a:off x="1763727" y="4317220"/>
            <a:ext cx="185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SW </a:t>
            </a:r>
            <a:r>
              <a:rPr lang="fr-CH" sz="1000" dirty="0"/>
              <a:t>(Platforms, DB, Algos, App)</a:t>
            </a:r>
            <a:endParaRPr lang="en-GB" sz="1000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AF37CD3-260D-4868-942B-9A52FA1CC94B}"/>
              </a:ext>
            </a:extLst>
          </p:cNvPr>
          <p:cNvSpPr txBox="1"/>
          <p:nvPr/>
        </p:nvSpPr>
        <p:spPr>
          <a:xfrm>
            <a:off x="1836336" y="4643127"/>
            <a:ext cx="1800000" cy="28233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DD6CE8FB-554A-4993-8BA8-96B71A4CC829}"/>
              </a:ext>
            </a:extLst>
          </p:cNvPr>
          <p:cNvSpPr txBox="1"/>
          <p:nvPr/>
        </p:nvSpPr>
        <p:spPr>
          <a:xfrm>
            <a:off x="1786049" y="4598394"/>
            <a:ext cx="180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Brand</a:t>
            </a:r>
            <a:endParaRPr lang="en-GB" sz="1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2D1E5B-2B3A-47E0-AA8F-AA71AE6F4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6944" y="4579231"/>
            <a:ext cx="637839" cy="46164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561B07B5-A59C-43CF-AA37-2E5D79C3BCE3}"/>
              </a:ext>
            </a:extLst>
          </p:cNvPr>
          <p:cNvSpPr txBox="1"/>
          <p:nvPr/>
        </p:nvSpPr>
        <p:spPr>
          <a:xfrm>
            <a:off x="27576" y="4066404"/>
            <a:ext cx="1800000" cy="341921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fr-CH" sz="1026" dirty="0"/>
          </a:p>
          <a:p>
            <a:pPr algn="ctr"/>
            <a:endParaRPr lang="fr-CH" sz="1026" dirty="0"/>
          </a:p>
          <a:p>
            <a:pPr algn="ctr"/>
            <a:endParaRPr lang="fr-CH" sz="1026" dirty="0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0738D0FD-7CFE-4436-9894-FCD631FF02C1}"/>
              </a:ext>
            </a:extLst>
          </p:cNvPr>
          <p:cNvSpPr txBox="1"/>
          <p:nvPr/>
        </p:nvSpPr>
        <p:spPr>
          <a:xfrm>
            <a:off x="-46052" y="4001616"/>
            <a:ext cx="2161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err="1">
                <a:highlight>
                  <a:srgbClr val="FF0000"/>
                </a:highlight>
              </a:rPr>
              <a:t>Notime</a:t>
            </a:r>
            <a:r>
              <a:rPr lang="fr-CH" sz="1400" b="1" dirty="0">
                <a:highlight>
                  <a:srgbClr val="FF0000"/>
                </a:highlight>
              </a:rPr>
              <a:t>:</a:t>
            </a:r>
          </a:p>
          <a:p>
            <a:r>
              <a:rPr lang="fr-CH" sz="800" b="1" dirty="0" err="1">
                <a:highlight>
                  <a:srgbClr val="FF0000"/>
                </a:highlight>
              </a:rPr>
              <a:t>Same</a:t>
            </a:r>
            <a:r>
              <a:rPr lang="fr-CH" sz="800" b="1" dirty="0">
                <a:highlight>
                  <a:srgbClr val="FF0000"/>
                </a:highlight>
              </a:rPr>
              <a:t>-Day </a:t>
            </a:r>
            <a:r>
              <a:rPr lang="fr-CH" sz="800" dirty="0" err="1">
                <a:highlight>
                  <a:srgbClr val="FF0000"/>
                </a:highlight>
              </a:rPr>
              <a:t>Optimization</a:t>
            </a:r>
            <a:r>
              <a:rPr lang="fr-CH" sz="800" dirty="0">
                <a:highlight>
                  <a:srgbClr val="FF0000"/>
                </a:highlight>
              </a:rPr>
              <a:t> </a:t>
            </a:r>
            <a:r>
              <a:rPr lang="en-GB" sz="800" dirty="0">
                <a:highlight>
                  <a:srgbClr val="FF0000"/>
                </a:highlight>
              </a:rPr>
              <a:t>&amp; </a:t>
            </a:r>
            <a:r>
              <a:rPr lang="en-GB" sz="800" dirty="0" err="1">
                <a:highlight>
                  <a:srgbClr val="FF0000"/>
                </a:highlight>
              </a:rPr>
              <a:t>Trsp</a:t>
            </a:r>
            <a:endParaRPr lang="fr-CH" sz="800" dirty="0">
              <a:highlight>
                <a:srgbClr val="FF0000"/>
              </a:highligh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47F3311-3CC8-43FB-B42C-6E55FE7510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489" y="4090835"/>
            <a:ext cx="668839" cy="1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6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50DA-7EDB-45FE-BD77-256A9A57D075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13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/>
              <a:t>Proposed</a:t>
            </a:r>
            <a:r>
              <a:rPr lang="fr-CH" b="1" dirty="0"/>
              <a:t> Solution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Prototype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1643F19-FC89-4273-85E5-4788922AB919}"/>
              </a:ext>
            </a:extLst>
          </p:cNvPr>
          <p:cNvSpPr txBox="1">
            <a:spLocks/>
          </p:cNvSpPr>
          <p:nvPr/>
        </p:nvSpPr>
        <p:spPr>
          <a:xfrm>
            <a:off x="0" y="732030"/>
            <a:ext cx="9144000" cy="37140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Delivery as per following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Same-day order deadline 12:00, delivery deadline 20:00, no deliveries on Saturdays or Half-days before Holidays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Max. Customers &lt;10 /tour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Distribution vehicles located in Lausanne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Hubs: </a:t>
            </a:r>
            <a:r>
              <a:rPr lang="en-US" sz="1400" dirty="0" err="1"/>
              <a:t>selecetd</a:t>
            </a:r>
            <a:r>
              <a:rPr lang="en-US" sz="1400" dirty="0"/>
              <a:t> </a:t>
            </a:r>
            <a:r>
              <a:rPr lang="en-US" sz="1400" dirty="0" err="1"/>
              <a:t>Migros</a:t>
            </a:r>
            <a:r>
              <a:rPr lang="en-US" sz="1400" dirty="0"/>
              <a:t> Supermarkets, </a:t>
            </a:r>
            <a:r>
              <a:rPr lang="en-US" sz="1400" dirty="0" err="1"/>
              <a:t>Notime</a:t>
            </a:r>
            <a:r>
              <a:rPr lang="en-US" sz="1400" dirty="0"/>
              <a:t> hubs, train-station </a:t>
            </a:r>
            <a:r>
              <a:rPr lang="en-US" sz="1400" dirty="0" err="1"/>
              <a:t>Renens</a:t>
            </a:r>
            <a:r>
              <a:rPr lang="en-US" sz="1400" dirty="0"/>
              <a:t> or Lausanne for large local deliveries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Delivery Chain: </a:t>
            </a:r>
            <a:r>
              <a:rPr lang="en-US" sz="1400" dirty="0" err="1"/>
              <a:t>Gerster</a:t>
            </a:r>
            <a:r>
              <a:rPr lang="en-US" sz="1400" dirty="0"/>
              <a:t> Truck to </a:t>
            </a:r>
            <a:r>
              <a:rPr lang="en-US" sz="1400" dirty="0" err="1"/>
              <a:t>Ecublens</a:t>
            </a:r>
            <a:r>
              <a:rPr lang="en-US" sz="1400" dirty="0"/>
              <a:t> (if no stocks), </a:t>
            </a:r>
            <a:r>
              <a:rPr lang="en-US" sz="1400" dirty="0" err="1"/>
              <a:t>Pick&amp;Pack</a:t>
            </a:r>
            <a:r>
              <a:rPr lang="en-US" sz="1400" dirty="0"/>
              <a:t>, 1 Truckload with </a:t>
            </a:r>
            <a:r>
              <a:rPr lang="en-US" sz="1400" dirty="0" err="1"/>
              <a:t>LeShop</a:t>
            </a:r>
            <a:r>
              <a:rPr lang="en-US" sz="1400" dirty="0"/>
              <a:t> boxes to Lausanne Hubs (</a:t>
            </a:r>
            <a:r>
              <a:rPr lang="en-US" sz="1400" dirty="0" err="1"/>
              <a:t>Migros</a:t>
            </a:r>
            <a:r>
              <a:rPr lang="en-US" sz="1400" dirty="0"/>
              <a:t>-Supermarkets, </a:t>
            </a:r>
            <a:r>
              <a:rPr lang="en-US" sz="1400" dirty="0" err="1"/>
              <a:t>Notime</a:t>
            </a:r>
            <a:r>
              <a:rPr lang="en-US" sz="1400" dirty="0"/>
              <a:t> Hubs or even train station </a:t>
            </a:r>
            <a:r>
              <a:rPr lang="en-US" sz="1400" dirty="0" err="1"/>
              <a:t>Renens</a:t>
            </a:r>
            <a:r>
              <a:rPr lang="en-US" sz="1400" dirty="0"/>
              <a:t>/Lausanne for large deliveries in the future) , Optimization &amp; Distribution with </a:t>
            </a:r>
            <a:r>
              <a:rPr lang="en-US" sz="1400" dirty="0" err="1"/>
              <a:t>Notime</a:t>
            </a:r>
            <a:r>
              <a:rPr lang="en-US" sz="1400" dirty="0"/>
              <a:t> vans (Normal or EV)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Feasibility of </a:t>
            </a:r>
            <a:r>
              <a:rPr lang="en-US" sz="2400" dirty="0" err="1"/>
              <a:t>Ecublens</a:t>
            </a:r>
            <a:r>
              <a:rPr lang="en-US" sz="2400" dirty="0"/>
              <a:t> Scheduling including Same-Day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C75F54-48AB-40C0-9E59-F0B0406E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3732"/>
            <a:ext cx="9144000" cy="20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9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50DA-7EDB-45FE-BD77-256A9A57D075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14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Simulation </a:t>
            </a:r>
            <a:r>
              <a:rPr lang="fr-CH" b="1" dirty="0" err="1"/>
              <a:t>Result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Test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1643F19-FC89-4273-85E5-4788922AB919}"/>
              </a:ext>
            </a:extLst>
          </p:cNvPr>
          <p:cNvSpPr txBox="1">
            <a:spLocks/>
          </p:cNvSpPr>
          <p:nvPr/>
        </p:nvSpPr>
        <p:spPr>
          <a:xfrm>
            <a:off x="0" y="732030"/>
            <a:ext cx="9144000" cy="31287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Delivery simulation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&gt; as per Prototype specification and Annex Models/ files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4FE48-71A4-4597-84E4-639245A54E4E}"/>
              </a:ext>
            </a:extLst>
          </p:cNvPr>
          <p:cNvSpPr/>
          <p:nvPr/>
        </p:nvSpPr>
        <p:spPr>
          <a:xfrm>
            <a:off x="226483" y="1411873"/>
            <a:ext cx="2861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2"/>
              </a:rPr>
              <a:t>https://github.com/envest99/LeShop-Same-Day</a:t>
            </a:r>
            <a:endParaRPr lang="en-GB" sz="1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0DE65B-9267-4F34-AFAA-8B2BD9080EF9}"/>
              </a:ext>
            </a:extLst>
          </p:cNvPr>
          <p:cNvSpPr txBox="1"/>
          <p:nvPr/>
        </p:nvSpPr>
        <p:spPr>
          <a:xfrm>
            <a:off x="304799" y="4899378"/>
            <a:ext cx="8711495" cy="646331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The simulations </a:t>
            </a:r>
            <a:r>
              <a:rPr lang="fr-CH" dirty="0" err="1"/>
              <a:t>confirmed</a:t>
            </a:r>
            <a:r>
              <a:rPr lang="fr-CH" dirty="0"/>
              <a:t> the </a:t>
            </a:r>
            <a:r>
              <a:rPr lang="fr-CH" dirty="0" err="1"/>
              <a:t>technical</a:t>
            </a:r>
            <a:r>
              <a:rPr lang="fr-CH" dirty="0"/>
              <a:t> </a:t>
            </a:r>
            <a:r>
              <a:rPr lang="fr-CH" dirty="0" err="1"/>
              <a:t>feasibility</a:t>
            </a:r>
            <a:r>
              <a:rPr lang="fr-CH" dirty="0"/>
              <a:t>. In </a:t>
            </a:r>
            <a:r>
              <a:rPr lang="fr-CH" dirty="0" err="1"/>
              <a:t>order</a:t>
            </a:r>
            <a:r>
              <a:rPr lang="fr-CH" dirty="0"/>
              <a:t> to </a:t>
            </a:r>
            <a:r>
              <a:rPr lang="fr-CH" dirty="0" err="1"/>
              <a:t>confirm</a:t>
            </a:r>
            <a:r>
              <a:rPr lang="fr-CH" dirty="0"/>
              <a:t> the </a:t>
            </a:r>
            <a:r>
              <a:rPr lang="fr-CH" dirty="0" err="1"/>
              <a:t>economic</a:t>
            </a:r>
            <a:r>
              <a:rPr lang="fr-CH" dirty="0"/>
              <a:t> </a:t>
            </a:r>
            <a:r>
              <a:rPr lang="fr-CH" dirty="0" err="1"/>
              <a:t>feasa-bility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more </a:t>
            </a:r>
            <a:r>
              <a:rPr lang="fr-CH" dirty="0" err="1"/>
              <a:t>detailed</a:t>
            </a:r>
            <a:r>
              <a:rPr lang="fr-CH" dirty="0"/>
              <a:t> </a:t>
            </a:r>
            <a:r>
              <a:rPr lang="fr-CH" dirty="0" err="1"/>
              <a:t>evaluation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no-time is </a:t>
            </a:r>
            <a:r>
              <a:rPr lang="fr-CH" dirty="0" err="1"/>
              <a:t>required</a:t>
            </a:r>
            <a:r>
              <a:rPr lang="fr-CH" dirty="0"/>
              <a:t>.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6EBA99-B998-4FE4-81E6-2630821B7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92" y="2296414"/>
            <a:ext cx="58578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1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272-A4AC-45D7-BDF4-C5E9A7A3B61B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15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Conclusion &amp; Outlook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C77FA82-1F7C-4187-BADF-A9AFE5B11D49}"/>
              </a:ext>
            </a:extLst>
          </p:cNvPr>
          <p:cNvSpPr txBox="1">
            <a:spLocks/>
          </p:cNvSpPr>
          <p:nvPr/>
        </p:nvSpPr>
        <p:spPr>
          <a:xfrm>
            <a:off x="33161" y="785477"/>
            <a:ext cx="8782756" cy="5553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Project Execution</a:t>
            </a:r>
          </a:p>
          <a:p>
            <a:pPr algn="just"/>
            <a:r>
              <a:rPr lang="en-GB" sz="1900" dirty="0"/>
              <a:t>Based on the case study of </a:t>
            </a:r>
            <a:r>
              <a:rPr lang="en-GB" sz="1900" dirty="0" err="1"/>
              <a:t>LeShop</a:t>
            </a:r>
            <a:r>
              <a:rPr lang="en-GB" sz="1900" dirty="0"/>
              <a:t>, the innovation of the elaborated change proposal is an incremental step. The proposed solution is realistically based on costs and data from public sources. </a:t>
            </a:r>
            <a:endParaRPr lang="en-US" sz="19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Simulation Results</a:t>
            </a:r>
          </a:p>
          <a:p>
            <a:pPr algn="just"/>
            <a:r>
              <a:rPr lang="en-US" sz="1900" dirty="0"/>
              <a:t>The model simulation confirmed the assumed distances. Therefore the proposed solution could be realized as per specification: low cost with low investments. The growth scenario wasn’t simulated and would have to be tested on a real case.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Expected Return</a:t>
            </a:r>
          </a:p>
          <a:p>
            <a:pPr algn="just"/>
            <a:r>
              <a:rPr lang="en-US" sz="1900" dirty="0"/>
              <a:t>The expected payback is 1.5 Y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Next Step</a:t>
            </a:r>
          </a:p>
          <a:p>
            <a:pPr algn="just"/>
            <a:r>
              <a:rPr lang="en-GB" sz="1900" dirty="0"/>
              <a:t>Contact </a:t>
            </a:r>
            <a:r>
              <a:rPr lang="en-GB" sz="1900" dirty="0" err="1"/>
              <a:t>LeShop</a:t>
            </a:r>
            <a:r>
              <a:rPr lang="en-GB" sz="1900" dirty="0"/>
              <a:t> regarding a possible follow-up project with refined specification and further detailed information.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4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8A3A-632A-420B-887D-FC259DCA24FE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16</a:t>
            </a:fld>
            <a:endParaRPr lang="fr-CH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270648-228D-4DEA-A3A3-1FA0932D07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02954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Annex1: </a:t>
            </a:r>
            <a:r>
              <a:rPr lang="fr-CH" dirty="0" err="1"/>
              <a:t>LeShop</a:t>
            </a:r>
            <a:r>
              <a:rPr lang="fr-CH" dirty="0"/>
              <a:t> Fact-</a:t>
            </a:r>
            <a:r>
              <a:rPr lang="fr-CH" dirty="0" err="1"/>
              <a:t>sheet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42019F8-6579-4C6E-95C7-EFCDD092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376"/>
            <a:ext cx="9144000" cy="2759794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04414BE-CC0C-4F1D-909B-4941E21727D4}"/>
              </a:ext>
            </a:extLst>
          </p:cNvPr>
          <p:cNvSpPr txBox="1">
            <a:spLocks/>
          </p:cNvSpPr>
          <p:nvPr/>
        </p:nvSpPr>
        <p:spPr>
          <a:xfrm>
            <a:off x="67734" y="682000"/>
            <a:ext cx="9076266" cy="402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Business Figures &amp; Growth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2400" dirty="0"/>
              <a:t>Operational Figures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347BD97-FD79-4B2E-B13A-DFDA8446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801895"/>
            <a:ext cx="2358862" cy="26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6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BFAB-384B-4BF9-A638-A6F67598D7C5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17</a:t>
            </a:fld>
            <a:endParaRPr lang="fr-CH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270648-228D-4DEA-A3A3-1FA0932D07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02954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Annex2: SLA&amp; Price </a:t>
            </a:r>
            <a:r>
              <a:rPr lang="fr-CH" dirty="0" err="1"/>
              <a:t>Comparison</a:t>
            </a:r>
            <a:endParaRPr lang="fr-CH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270F2E1-90D4-4799-94EB-58F16F57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59184"/>
            <a:ext cx="7889865" cy="215730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8389122-2894-48F9-9471-5F710C11BFEB}"/>
              </a:ext>
            </a:extLst>
          </p:cNvPr>
          <p:cNvSpPr txBox="1">
            <a:spLocks/>
          </p:cNvSpPr>
          <p:nvPr/>
        </p:nvSpPr>
        <p:spPr>
          <a:xfrm>
            <a:off x="67734" y="705150"/>
            <a:ext cx="9076266" cy="402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SLA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Most relevant Services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Other Propositions &amp; Constraints</a:t>
            </a:r>
          </a:p>
          <a:p>
            <a:pPr marL="0" indent="0" algn="just">
              <a:buNone/>
            </a:pPr>
            <a:r>
              <a:rPr lang="en-GB" sz="1200" dirty="0"/>
              <a:t>	https://www.leshop.ch/files/help/en/legal/cgv/produits.htm</a:t>
            </a:r>
            <a:r>
              <a:rPr lang="en-GB" sz="1200" dirty="0">
                <a:hlinkClick r:id="rId3"/>
              </a:rPr>
              <a:t>l</a:t>
            </a:r>
            <a:endParaRPr lang="en-US" sz="1200" dirty="0"/>
          </a:p>
          <a:p>
            <a:pPr marL="0" indent="0" algn="just">
              <a:buNone/>
            </a:pPr>
            <a:r>
              <a:rPr lang="en-US" sz="2000" dirty="0"/>
              <a:t>Price Comparison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45E8693-C4C3-45DF-804B-E84ADDB7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51" y="4425386"/>
            <a:ext cx="4041469" cy="20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7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958-868B-41C8-A26A-58FC6AABFFF3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18</a:t>
            </a:fld>
            <a:endParaRPr lang="fr-CH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270648-228D-4DEA-A3A3-1FA0932D07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02954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Annex3: </a:t>
            </a:r>
            <a:r>
              <a:rPr lang="fr-CH" dirty="0" err="1"/>
              <a:t>Regional</a:t>
            </a:r>
            <a:r>
              <a:rPr lang="fr-CH" dirty="0"/>
              <a:t> </a:t>
            </a:r>
            <a:r>
              <a:rPr lang="fr-CH" dirty="0" err="1"/>
              <a:t>Order</a:t>
            </a:r>
            <a:r>
              <a:rPr lang="fr-CH" dirty="0"/>
              <a:t> Distribution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CE99D5-277F-4BB1-9BD2-927F2D30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4" y="802954"/>
            <a:ext cx="7012505" cy="5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3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3EF41B0-6510-4738-B07A-35A9E2D05057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A68465E-A8B6-45E5-956C-AC3E1B992403}" type="slidenum">
              <a:rPr lang="fr-CH" smtClean="0"/>
              <a:t>19</a:t>
            </a:fld>
            <a:endParaRPr lang="fr-CH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270648-228D-4DEA-A3A3-1FA0932D07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02954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Annex4: </a:t>
            </a:r>
            <a:r>
              <a:rPr lang="fr-CH" dirty="0" err="1"/>
              <a:t>Demand</a:t>
            </a:r>
            <a:r>
              <a:rPr lang="fr-CH" dirty="0"/>
              <a:t> Model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8389122-2894-48F9-9471-5F710C11BFEB}"/>
              </a:ext>
            </a:extLst>
          </p:cNvPr>
          <p:cNvSpPr txBox="1">
            <a:spLocks/>
          </p:cNvSpPr>
          <p:nvPr/>
        </p:nvSpPr>
        <p:spPr>
          <a:xfrm>
            <a:off x="0" y="910200"/>
            <a:ext cx="8782756" cy="2098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Simple empirical Model based on yearly trend and seasonality structure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80A688-59AC-4279-9BEC-12715D4F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40" y="1431291"/>
            <a:ext cx="2544433" cy="13090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C99711-DF7D-4601-8A7D-68755AA8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80" y="1423885"/>
            <a:ext cx="2263351" cy="131095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5BD2C7B-8C14-49E2-A00A-19E72F49F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731" y="1448220"/>
            <a:ext cx="2148269" cy="130480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4CA517-82FD-44A0-A46D-663F53B7E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25107"/>
            <a:ext cx="2184747" cy="129844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9BA802B-B577-415C-92B1-4771BCB85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243" y="3008489"/>
            <a:ext cx="5915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7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5DDF-E0B3-47AF-B07E-FFD999763A06}" type="datetime1">
              <a:rPr lang="de-CH" smtClean="0"/>
              <a:t>30.11.2019</a:t>
            </a:fld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E.Naef, www.envest.ch, 079 546 4319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2</a:t>
            </a:fld>
            <a:endParaRPr lang="fr-CH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20CF62-889C-4399-803E-722D5645B0FE}"/>
              </a:ext>
            </a:extLst>
          </p:cNvPr>
          <p:cNvSpPr txBox="1">
            <a:spLocks/>
          </p:cNvSpPr>
          <p:nvPr/>
        </p:nvSpPr>
        <p:spPr>
          <a:xfrm>
            <a:off x="127705" y="880753"/>
            <a:ext cx="8888590" cy="5475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Executive Summary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1600" dirty="0"/>
              <a:t>Same-day delivery is a critical value proposition for online supermarkets.</a:t>
            </a:r>
            <a:r>
              <a:rPr lang="en-US" sz="1600" dirty="0"/>
              <a:t> </a:t>
            </a:r>
            <a:r>
              <a:rPr lang="en-GB" sz="1600" dirty="0"/>
              <a:t>In order to stabilize growth without compromising margins, the proposal is to introduce Same-day delivery to increase yearly growth by 2% to 4%. </a:t>
            </a:r>
            <a:endParaRPr lang="en-US" sz="1600" dirty="0"/>
          </a:p>
          <a:p>
            <a:r>
              <a:rPr lang="en-US" sz="2400" dirty="0"/>
              <a:t>Problem Statement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1600" dirty="0"/>
              <a:t>Although of its strong product base and a pioneer in online shopping, Le Shop has lost market share to Swiss competitors Coop and </a:t>
            </a:r>
            <a:r>
              <a:rPr lang="en-GB" sz="1600" dirty="0" err="1"/>
              <a:t>Farmy</a:t>
            </a:r>
            <a:r>
              <a:rPr lang="en-GB" sz="1600" dirty="0"/>
              <a:t> during the last three years. This is mainly due to limited services on fast delivery and limited fresh food initiatives. Especially younger and urban customers demand modern service solutions (same-day, broad product offering, reduced waste,….), which aren’t offered by </a:t>
            </a:r>
            <a:r>
              <a:rPr lang="en-GB" sz="1600" dirty="0" err="1"/>
              <a:t>LeShop</a:t>
            </a:r>
            <a:r>
              <a:rPr lang="en-GB" sz="1600" dirty="0"/>
              <a:t> at the moment.</a:t>
            </a:r>
            <a:endParaRPr lang="en-US" sz="1600" dirty="0"/>
          </a:p>
          <a:p>
            <a:r>
              <a:rPr lang="en-US" sz="2400" dirty="0"/>
              <a:t>Goal Statement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1600" dirty="0"/>
              <a:t>This project has been scoped to increase </a:t>
            </a:r>
            <a:r>
              <a:rPr lang="en-GB" sz="1600" dirty="0" err="1"/>
              <a:t>LeShop</a:t>
            </a:r>
            <a:r>
              <a:rPr lang="en-GB" sz="1600" dirty="0"/>
              <a:t> growth to match the expected overall online market growth with services for urban customers in 11 Swiss cities. Of the three main service values (fresh food, same-day delivery and transport fee), </a:t>
            </a:r>
            <a:r>
              <a:rPr lang="en-GB" sz="1600" dirty="0" err="1"/>
              <a:t>LeShop</a:t>
            </a:r>
            <a:r>
              <a:rPr lang="en-GB" sz="1600" dirty="0"/>
              <a:t> is a cost leader in Switzerland (Annex2). Therefore, the service must be offered at or below Coop’s Same-day offering (Annex2) in the Swiss Market. </a:t>
            </a:r>
            <a:endParaRPr lang="en-US" sz="1600" dirty="0"/>
          </a:p>
          <a:p>
            <a:r>
              <a:rPr lang="en-US" sz="2400" dirty="0"/>
              <a:t>Solution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/>
              <a:t>The root causes for the loss of market share is </a:t>
            </a:r>
            <a:r>
              <a:rPr lang="en-GB" sz="1600" dirty="0"/>
              <a:t>mainly due to limited delivery services. </a:t>
            </a:r>
            <a:r>
              <a:rPr lang="en-US" sz="1600" dirty="0"/>
              <a:t>Improvement action is the implementation of competitive cost Same-day delivery with the collaboration of notime.ch to offer delivery service with their time forecast &amp; routing optimization on state-of the art technology. With this, mainly customer sales growth, but also </a:t>
            </a:r>
            <a:r>
              <a:rPr lang="en-US" sz="1600" dirty="0" err="1"/>
              <a:t>trsp</a:t>
            </a:r>
            <a:r>
              <a:rPr lang="en-US" sz="1600" dirty="0"/>
              <a:t> efficiency are expected to improve. A real customer testing is required to proof this concept.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CH" sz="800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Project </a:t>
            </a:r>
            <a:r>
              <a:rPr lang="fr-CH" b="1" dirty="0" err="1"/>
              <a:t>Overview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Intro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84D2AD-85A7-4A57-B24F-08AF505F3624}"/>
              </a:ext>
            </a:extLst>
          </p:cNvPr>
          <p:cNvSpPr txBox="1"/>
          <p:nvPr/>
        </p:nvSpPr>
        <p:spPr>
          <a:xfrm>
            <a:off x="2280355" y="646899"/>
            <a:ext cx="4583290" cy="360000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fr-CH" sz="2000" b="1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Same-Day Delivery</a:t>
            </a:r>
          </a:p>
        </p:txBody>
      </p:sp>
    </p:spTree>
    <p:extLst>
      <p:ext uri="{BB962C8B-B14F-4D97-AF65-F5344CB8AC3E}">
        <p14:creationId xmlns:p14="http://schemas.microsoft.com/office/powerpoint/2010/main" val="428315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84E1-4963-4438-890D-63CA08AEA64B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20</a:t>
            </a:fld>
            <a:endParaRPr lang="fr-CH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270648-228D-4DEA-A3A3-1FA0932D07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02954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Annex5: </a:t>
            </a:r>
            <a:r>
              <a:rPr lang="fr-CH" dirty="0" err="1"/>
              <a:t>Travel</a:t>
            </a:r>
            <a:r>
              <a:rPr lang="fr-CH" dirty="0"/>
              <a:t> Time Model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0692E4-742F-4993-94E7-194415C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3" y="2286408"/>
            <a:ext cx="8782050" cy="26193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7E075C-55FB-4528-B7B8-A380D040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12" y="969938"/>
            <a:ext cx="2167183" cy="14512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1B5294-0E21-473C-8D6C-DA5DD4B7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94" y="1104339"/>
            <a:ext cx="2627311" cy="118248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8389122-2894-48F9-9471-5F710C11BFEB}"/>
              </a:ext>
            </a:extLst>
          </p:cNvPr>
          <p:cNvSpPr txBox="1">
            <a:spLocks/>
          </p:cNvSpPr>
          <p:nvPr/>
        </p:nvSpPr>
        <p:spPr>
          <a:xfrm>
            <a:off x="0" y="465005"/>
            <a:ext cx="8782756" cy="2098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Simple empirical Travel Time Model based on yearly trend and seasonality structure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0A3E25-113B-4A48-AEF2-97BEC50CDA2C}"/>
              </a:ext>
            </a:extLst>
          </p:cNvPr>
          <p:cNvSpPr txBox="1"/>
          <p:nvPr/>
        </p:nvSpPr>
        <p:spPr>
          <a:xfrm>
            <a:off x="1220601" y="2101186"/>
            <a:ext cx="1975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/>
              <a:t>Traffic: ASTRA,…</a:t>
            </a:r>
            <a:endParaRPr lang="en-GB" sz="12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94307B-90E1-4974-B18B-86882C3B2DFD}"/>
              </a:ext>
            </a:extLst>
          </p:cNvPr>
          <p:cNvSpPr txBox="1"/>
          <p:nvPr/>
        </p:nvSpPr>
        <p:spPr>
          <a:xfrm>
            <a:off x="4910171" y="951580"/>
            <a:ext cx="309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/>
              <a:t>Hist. </a:t>
            </a:r>
            <a:r>
              <a:rPr lang="fr-CH" sz="1200" b="1" dirty="0" err="1"/>
              <a:t>Travel</a:t>
            </a:r>
            <a:r>
              <a:rPr lang="fr-CH" sz="1200" b="1" dirty="0"/>
              <a:t> time: Google API</a:t>
            </a:r>
            <a:endParaRPr lang="en-GB" sz="12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4ADB860-5DFA-4FFA-A91F-4ECB22DA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061" y="4935326"/>
            <a:ext cx="2284616" cy="145766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CAAE6DE-2BA1-46F3-8CDD-2D46A2EF625E}"/>
              </a:ext>
            </a:extLst>
          </p:cNvPr>
          <p:cNvSpPr txBox="1"/>
          <p:nvPr/>
        </p:nvSpPr>
        <p:spPr>
          <a:xfrm>
            <a:off x="3028950" y="4991593"/>
            <a:ext cx="309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err="1"/>
              <a:t>Hourly</a:t>
            </a:r>
            <a:r>
              <a:rPr lang="fr-CH" sz="1200" b="1" dirty="0"/>
              <a:t> </a:t>
            </a:r>
            <a:r>
              <a:rPr lang="fr-CH" sz="1200" b="1" dirty="0" err="1"/>
              <a:t>Travel</a:t>
            </a:r>
            <a:r>
              <a:rPr lang="fr-CH" sz="1200" b="1" dirty="0"/>
              <a:t> time Matrix (8760 files/a)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66180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E0FC-D30B-4A89-99E5-B95039E34B35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21</a:t>
            </a:fld>
            <a:endParaRPr lang="fr-CH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270648-228D-4DEA-A3A3-1FA0932D07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02954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Annex6: Operations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51CC66-15BD-4907-B377-804CC7B0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3" y="1081623"/>
            <a:ext cx="8839586" cy="3340387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8389122-2894-48F9-9471-5F710C11BFEB}"/>
              </a:ext>
            </a:extLst>
          </p:cNvPr>
          <p:cNvSpPr txBox="1">
            <a:spLocks/>
          </p:cNvSpPr>
          <p:nvPr/>
        </p:nvSpPr>
        <p:spPr>
          <a:xfrm>
            <a:off x="0" y="515222"/>
            <a:ext cx="6874933" cy="38600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Key Operation Figures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6337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E0FC-D30B-4A89-99E5-B95039E34B35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22</a:t>
            </a:fld>
            <a:endParaRPr lang="fr-CH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5270648-228D-4DEA-A3A3-1FA0932D07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02954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Annex7: Lausanne </a:t>
            </a:r>
            <a:r>
              <a:rPr lang="fr-CH" dirty="0" err="1"/>
              <a:t>Map</a:t>
            </a:r>
            <a:endParaRPr lang="fr-CH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8389122-2894-48F9-9471-5F710C11BFEB}"/>
              </a:ext>
            </a:extLst>
          </p:cNvPr>
          <p:cNvSpPr txBox="1">
            <a:spLocks/>
          </p:cNvSpPr>
          <p:nvPr/>
        </p:nvSpPr>
        <p:spPr>
          <a:xfrm>
            <a:off x="0" y="594244"/>
            <a:ext cx="8782756" cy="38600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List of random addresses for Goggle API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43F50E-DC11-4000-AE04-6991712D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43012"/>
            <a:ext cx="79819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7210-2B7D-4358-A5A3-78840DEF45AE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3</a:t>
            </a:fld>
            <a:endParaRPr lang="fr-CH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20CF62-889C-4399-803E-722D5645B0FE}"/>
              </a:ext>
            </a:extLst>
          </p:cNvPr>
          <p:cNvSpPr txBox="1">
            <a:spLocks/>
          </p:cNvSpPr>
          <p:nvPr/>
        </p:nvSpPr>
        <p:spPr>
          <a:xfrm>
            <a:off x="127705" y="938627"/>
            <a:ext cx="8888590" cy="45545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Global Market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1600" dirty="0"/>
              <a:t>Online grocery growth is accelerating and expected between 8% (</a:t>
            </a:r>
            <a:r>
              <a:rPr lang="fr-CH" sz="1600" dirty="0" err="1"/>
              <a:t>UK,Japan</a:t>
            </a:r>
            <a:r>
              <a:rPr lang="fr-CH" sz="1600" dirty="0"/>
              <a:t>) and 30% (China) </a:t>
            </a:r>
          </a:p>
          <a:p>
            <a:pPr marL="0" indent="0">
              <a:buNone/>
            </a:pPr>
            <a:r>
              <a:rPr lang="en-US" sz="2400" dirty="0"/>
              <a:t>Le Shop &amp; Swiss Market</a:t>
            </a:r>
          </a:p>
          <a:p>
            <a:pPr marL="0" indent="0">
              <a:buNone/>
            </a:pPr>
            <a:r>
              <a:rPr lang="en-US" sz="2400" dirty="0"/>
              <a:t>&gt; </a:t>
            </a:r>
            <a:r>
              <a:rPr lang="fr-CH" sz="1600" dirty="0"/>
              <a:t>Swiss online grocery  gowth potential between 6% (current) and 20% (Germany)</a:t>
            </a:r>
          </a:p>
          <a:p>
            <a:pPr marL="0" indent="0">
              <a:buNone/>
            </a:pPr>
            <a:r>
              <a:rPr lang="fr-CH" sz="1600" dirty="0"/>
              <a:t>	- High growth phase timing due to young consumers: 2018-2020 </a:t>
            </a:r>
            <a:r>
              <a:rPr lang="fr-CH" sz="1000" dirty="0"/>
              <a:t>(no </a:t>
            </a:r>
            <a:r>
              <a:rPr lang="fr-CH" sz="1000" dirty="0" err="1"/>
              <a:t>unexpct</a:t>
            </a:r>
            <a:r>
              <a:rPr lang="fr-CH" sz="1000" dirty="0"/>
              <a:t>. </a:t>
            </a:r>
            <a:r>
              <a:rPr lang="fr-CH" sz="1000" dirty="0" err="1"/>
              <a:t>events</a:t>
            </a:r>
            <a:r>
              <a:rPr lang="fr-CH" sz="1000" dirty="0"/>
              <a:t>)</a:t>
            </a:r>
          </a:p>
          <a:p>
            <a:pPr marL="0" indent="0">
              <a:buNone/>
            </a:pPr>
            <a:r>
              <a:rPr lang="fr-CH" sz="1000" dirty="0"/>
              <a:t>	- </a:t>
            </a:r>
            <a:r>
              <a:rPr lang="fr-CH" sz="1600" dirty="0"/>
              <a:t>Online market share expected between 10% and 50%</a:t>
            </a:r>
          </a:p>
          <a:p>
            <a:pPr marL="0" indent="0">
              <a:buNone/>
            </a:pPr>
            <a:r>
              <a:rPr lang="en-US" sz="1600" dirty="0"/>
              <a:t>&gt; Problem: </a:t>
            </a:r>
            <a:r>
              <a:rPr lang="fr-CH" sz="1600" dirty="0"/>
              <a:t>LeShop lost market share</a:t>
            </a:r>
          </a:p>
          <a:p>
            <a:pPr marL="0" indent="0">
              <a:buNone/>
            </a:pPr>
            <a:endParaRPr lang="fr-CH" sz="1000" dirty="0"/>
          </a:p>
          <a:p>
            <a:pPr marL="0" indent="0">
              <a:buNone/>
            </a:pPr>
            <a:endParaRPr lang="fr-CH" sz="1000" dirty="0"/>
          </a:p>
          <a:p>
            <a:pPr marL="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Market </a:t>
            </a:r>
            <a:r>
              <a:rPr lang="fr-CH" b="1" dirty="0" err="1"/>
              <a:t>Analysis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Emphatize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FCD04-50EE-4C8D-B8C0-10DA4F7412E7}"/>
              </a:ext>
            </a:extLst>
          </p:cNvPr>
          <p:cNvSpPr txBox="1"/>
          <p:nvPr/>
        </p:nvSpPr>
        <p:spPr>
          <a:xfrm>
            <a:off x="304800" y="5710020"/>
            <a:ext cx="8711495" cy="646331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Globally, there is a strong growth in retail grocery e-commerce. Experience has shown, that once the 5% market share is reached, growth gains momentum.</a:t>
            </a:r>
            <a:endParaRPr lang="en-GB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B8064-B6FA-45CE-9E0F-71F3E4BB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855" y="3296356"/>
            <a:ext cx="4996389" cy="22683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9D3FBE-B558-472D-8B6F-0AA385F24B51}"/>
              </a:ext>
            </a:extLst>
          </p:cNvPr>
          <p:cNvSpPr txBox="1"/>
          <p:nvPr/>
        </p:nvSpPr>
        <p:spPr>
          <a:xfrm rot="16200000">
            <a:off x="2863511" y="4027225"/>
            <a:ext cx="178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200" dirty="0"/>
              <a:t>Revenue [MCHF]</a:t>
            </a:r>
            <a:endParaRPr lang="en-GB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CD5CF0-C4A9-40B2-A1AA-3F4C2BC9EC0F}"/>
              </a:ext>
            </a:extLst>
          </p:cNvPr>
          <p:cNvSpPr txBox="1"/>
          <p:nvPr/>
        </p:nvSpPr>
        <p:spPr>
          <a:xfrm rot="16200000">
            <a:off x="7859898" y="4047504"/>
            <a:ext cx="178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200" dirty="0"/>
              <a:t>Market  share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3E3F5-73BF-4419-A165-77C514436CED}"/>
              </a:ext>
            </a:extLst>
          </p:cNvPr>
          <p:cNvSpPr/>
          <p:nvPr/>
        </p:nvSpPr>
        <p:spPr>
          <a:xfrm>
            <a:off x="3546311" y="5538636"/>
            <a:ext cx="40188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u="sng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https://blog.carpathia.ch/2019/01/19/lebensmittel-online-leshop-coophome-farmy-2018/</a:t>
            </a:r>
            <a:r>
              <a:rPr lang="en-GB" sz="8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CFC01E-5D95-4603-8266-B547FFE1A274}"/>
              </a:ext>
            </a:extLst>
          </p:cNvPr>
          <p:cNvSpPr/>
          <p:nvPr/>
        </p:nvSpPr>
        <p:spPr>
          <a:xfrm>
            <a:off x="1929354" y="1010165"/>
            <a:ext cx="4941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https://blog.appscrip.com/global-grocery-delivery-market-2019-projections-key-players/</a:t>
            </a:r>
            <a:endParaRPr lang="en-GB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78A133-5B98-4613-965E-0659EEC90D93}"/>
              </a:ext>
            </a:extLst>
          </p:cNvPr>
          <p:cNvSpPr/>
          <p:nvPr/>
        </p:nvSpPr>
        <p:spPr>
          <a:xfrm>
            <a:off x="5555733" y="3032304"/>
            <a:ext cx="28647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5"/>
              </a:rPr>
              <a:t>https://blog.carpathia.ch/2016/11/13/onlineaneil-50-prozent/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7690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109A-DC39-4B4B-AF99-0F752568FA03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4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Customer Segmentation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Emphatize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F06B8-5FEA-413B-BE54-2AE05FA0139F}"/>
              </a:ext>
            </a:extLst>
          </p:cNvPr>
          <p:cNvSpPr/>
          <p:nvPr/>
        </p:nvSpPr>
        <p:spPr>
          <a:xfrm>
            <a:off x="1204181" y="4786801"/>
            <a:ext cx="7561863" cy="519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BCDFE8-25EA-45FC-A214-75D086F1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14" y="984198"/>
            <a:ext cx="5857875" cy="24860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2ACBB2A-72E6-46CD-A997-6F08BFA3B754}"/>
              </a:ext>
            </a:extLst>
          </p:cNvPr>
          <p:cNvSpPr/>
          <p:nvPr/>
        </p:nvSpPr>
        <p:spPr>
          <a:xfrm>
            <a:off x="1431218" y="2258682"/>
            <a:ext cx="5428264" cy="215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0D881-7D1A-4CDE-8B98-DFD709E9481F}"/>
              </a:ext>
            </a:extLst>
          </p:cNvPr>
          <p:cNvSpPr/>
          <p:nvPr/>
        </p:nvSpPr>
        <p:spPr>
          <a:xfrm>
            <a:off x="1457958" y="1144381"/>
            <a:ext cx="5428264" cy="277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D6C29-91AF-4709-A977-5B1FCE1521B4}"/>
              </a:ext>
            </a:extLst>
          </p:cNvPr>
          <p:cNvSpPr/>
          <p:nvPr/>
        </p:nvSpPr>
        <p:spPr>
          <a:xfrm>
            <a:off x="1382536" y="3349426"/>
            <a:ext cx="63789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3"/>
              </a:rPr>
              <a:t>https://www.marketingcharts.com/industries/cpg-and-fmcg-79612/attachment/gallup-share-us-adults-online-grocery-shopping-by-demo-aug2017</a:t>
            </a:r>
            <a:endParaRPr lang="en-GB" sz="8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CF7FC2C-FDDE-470C-887D-62995386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11" y="3601118"/>
            <a:ext cx="4518367" cy="2125417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9120989-08EF-406C-8EBC-F3AC1B71475A}"/>
              </a:ext>
            </a:extLst>
          </p:cNvPr>
          <p:cNvSpPr txBox="1">
            <a:spLocks/>
          </p:cNvSpPr>
          <p:nvPr/>
        </p:nvSpPr>
        <p:spPr>
          <a:xfrm>
            <a:off x="10523" y="699885"/>
            <a:ext cx="4004028" cy="45545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General E-Commerce Markets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en-US" sz="2400" dirty="0"/>
              <a:t>Timing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12F3F-9DEF-4B69-A72B-33CC646639D2}"/>
              </a:ext>
            </a:extLst>
          </p:cNvPr>
          <p:cNvSpPr/>
          <p:nvPr/>
        </p:nvSpPr>
        <p:spPr>
          <a:xfrm>
            <a:off x="1431218" y="5592577"/>
            <a:ext cx="38381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5"/>
              </a:rPr>
              <a:t>https://blog.carpathia.ch/2016/11/13/onlineaneil-50-prozent/</a:t>
            </a:r>
            <a:endParaRPr lang="en-GB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7994F4-F276-466E-B32C-690171561D9B}"/>
              </a:ext>
            </a:extLst>
          </p:cNvPr>
          <p:cNvSpPr txBox="1"/>
          <p:nvPr/>
        </p:nvSpPr>
        <p:spPr>
          <a:xfrm>
            <a:off x="146756" y="5805653"/>
            <a:ext cx="8969731" cy="646331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CH" dirty="0"/>
              <a:t>LeShop focuses mainly on families and big consumers. Globally, the main customer group are below 29 years old and living in ctities. Starting 2018/2019 a higher growth phase is expected.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1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109A-DC39-4B4B-AF99-0F752568FA03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5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Customer </a:t>
            </a:r>
            <a:r>
              <a:rPr lang="fr-CH" b="1" dirty="0" err="1"/>
              <a:t>Preference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Emphatize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74B489-FA26-4C80-B939-50EF39AE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8" y="785477"/>
            <a:ext cx="5238292" cy="2556034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9120989-08EF-406C-8EBC-F3AC1B71475A}"/>
              </a:ext>
            </a:extLst>
          </p:cNvPr>
          <p:cNvSpPr txBox="1">
            <a:spLocks/>
          </p:cNvSpPr>
          <p:nvPr/>
        </p:nvSpPr>
        <p:spPr>
          <a:xfrm>
            <a:off x="0" y="578163"/>
            <a:ext cx="3544288" cy="45545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Main Customer Motivation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en-US" sz="2400" dirty="0"/>
              <a:t>Revenue Driver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AE13C1-E1B6-4FB3-947F-A050EB9D01F6}"/>
              </a:ext>
            </a:extLst>
          </p:cNvPr>
          <p:cNvSpPr txBox="1"/>
          <p:nvPr/>
        </p:nvSpPr>
        <p:spPr>
          <a:xfrm>
            <a:off x="127705" y="5455206"/>
            <a:ext cx="8888589" cy="923330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CH" dirty="0"/>
              <a:t>Motivation are </a:t>
            </a:r>
            <a:r>
              <a:rPr lang="fr-CH" dirty="0" err="1"/>
              <a:t>clearly</a:t>
            </a:r>
            <a:r>
              <a:rPr lang="fr-CH" dirty="0"/>
              <a:t> </a:t>
            </a:r>
            <a:r>
              <a:rPr lang="fr-CH" dirty="0" err="1"/>
              <a:t>price</a:t>
            </a:r>
            <a:r>
              <a:rPr lang="fr-CH" dirty="0"/>
              <a:t>, </a:t>
            </a:r>
            <a:r>
              <a:rPr lang="fr-CH" dirty="0" err="1"/>
              <a:t>convenience</a:t>
            </a:r>
            <a:r>
              <a:rPr lang="fr-CH" dirty="0"/>
              <a:t> and </a:t>
            </a:r>
            <a:r>
              <a:rPr lang="fr-CH" dirty="0" err="1"/>
              <a:t>delivery</a:t>
            </a:r>
            <a:r>
              <a:rPr lang="fr-CH" dirty="0"/>
              <a:t>. </a:t>
            </a:r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experience</a:t>
            </a:r>
            <a:r>
              <a:rPr lang="fr-CH" dirty="0"/>
              <a:t> in </a:t>
            </a:r>
            <a:r>
              <a:rPr lang="fr-CH" dirty="0" err="1"/>
              <a:t>Switzerland</a:t>
            </a:r>
            <a:r>
              <a:rPr lang="fr-CH" dirty="0"/>
              <a:t> (</a:t>
            </a:r>
            <a:r>
              <a:rPr lang="fr-CH" dirty="0" err="1"/>
              <a:t>Farmy</a:t>
            </a:r>
            <a:r>
              <a:rPr lang="fr-CH" dirty="0"/>
              <a:t>) shows </a:t>
            </a:r>
            <a:r>
              <a:rPr lang="fr-CH" dirty="0" err="1"/>
              <a:t>also</a:t>
            </a:r>
            <a:r>
              <a:rPr lang="fr-CH" dirty="0"/>
              <a:t> </a:t>
            </a:r>
            <a:r>
              <a:rPr lang="fr-CH" dirty="0" err="1"/>
              <a:t>growing</a:t>
            </a:r>
            <a:r>
              <a:rPr lang="fr-CH" dirty="0"/>
              <a:t> </a:t>
            </a:r>
            <a:r>
              <a:rPr lang="fr-CH" dirty="0" err="1"/>
              <a:t>preference</a:t>
            </a:r>
            <a:r>
              <a:rPr lang="fr-CH" dirty="0"/>
              <a:t> for </a:t>
            </a:r>
            <a:r>
              <a:rPr lang="fr-CH" dirty="0" err="1"/>
              <a:t>fresh</a:t>
            </a:r>
            <a:r>
              <a:rPr lang="fr-CH" dirty="0"/>
              <a:t> </a:t>
            </a:r>
            <a:r>
              <a:rPr lang="fr-CH" dirty="0" err="1"/>
              <a:t>food</a:t>
            </a:r>
            <a:r>
              <a:rPr lang="fr-CH" dirty="0"/>
              <a:t> and </a:t>
            </a:r>
            <a:r>
              <a:rPr lang="fr-CH" dirty="0" err="1"/>
              <a:t>low</a:t>
            </a:r>
            <a:r>
              <a:rPr lang="fr-CH" dirty="0"/>
              <a:t> </a:t>
            </a:r>
            <a:r>
              <a:rPr lang="fr-CH" dirty="0" err="1"/>
              <a:t>waste</a:t>
            </a:r>
            <a:r>
              <a:rPr lang="fr-CH" dirty="0"/>
              <a:t> (green)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trustful</a:t>
            </a:r>
            <a:r>
              <a:rPr lang="fr-CH" dirty="0"/>
              <a:t> picking. </a:t>
            </a:r>
            <a:r>
              <a:rPr lang="fr-CH" dirty="0" err="1"/>
              <a:t>Although</a:t>
            </a:r>
            <a:r>
              <a:rPr lang="fr-CH" dirty="0"/>
              <a:t> a challenge (Migros &amp; young shoppers), loyality is key for revenue.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B58AE-410D-4D6A-A52D-E121B653B672}"/>
              </a:ext>
            </a:extLst>
          </p:cNvPr>
          <p:cNvSpPr/>
          <p:nvPr/>
        </p:nvSpPr>
        <p:spPr>
          <a:xfrm>
            <a:off x="6090720" y="3056805"/>
            <a:ext cx="28647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3"/>
              </a:rPr>
              <a:t>https://blog.carpathia.ch/2016/11/13/onlineaneil-50-prozent/</a:t>
            </a:r>
            <a:endParaRPr lang="en-GB" sz="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C27FFF7-3D10-4870-BE20-F8D2BD232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3296069"/>
            <a:ext cx="4448175" cy="2190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929E3D6-2436-4B6E-A903-F9E6ED02E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525" y="3567058"/>
            <a:ext cx="3581038" cy="18362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E24C60-B72C-4ED7-8598-C88CCD6A32B6}"/>
              </a:ext>
            </a:extLst>
          </p:cNvPr>
          <p:cNvSpPr txBox="1"/>
          <p:nvPr/>
        </p:nvSpPr>
        <p:spPr>
          <a:xfrm>
            <a:off x="2415277" y="943728"/>
            <a:ext cx="1004711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100" dirty="0"/>
              <a:t>Price</a:t>
            </a:r>
          </a:p>
          <a:p>
            <a:endParaRPr lang="fr-CH" sz="1100" dirty="0"/>
          </a:p>
          <a:p>
            <a:r>
              <a:rPr lang="fr-CH" sz="1100" dirty="0"/>
              <a:t>Online only</a:t>
            </a:r>
          </a:p>
          <a:p>
            <a:endParaRPr lang="fr-CH" sz="1100" dirty="0"/>
          </a:p>
          <a:p>
            <a:r>
              <a:rPr lang="fr-CH" sz="1100" dirty="0"/>
              <a:t>Convenience</a:t>
            </a:r>
          </a:p>
          <a:p>
            <a:endParaRPr lang="fr-CH" sz="1100" dirty="0"/>
          </a:p>
          <a:p>
            <a:r>
              <a:rPr lang="fr-CH" sz="1100" dirty="0"/>
              <a:t>Time</a:t>
            </a:r>
          </a:p>
          <a:p>
            <a:endParaRPr lang="fr-CH" sz="1100" dirty="0"/>
          </a:p>
          <a:p>
            <a:r>
              <a:rPr lang="fr-CH" sz="1100" dirty="0"/>
              <a:t>Large Assort.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D75DD-963D-473A-A311-622BBB472883}"/>
              </a:ext>
            </a:extLst>
          </p:cNvPr>
          <p:cNvSpPr/>
          <p:nvPr/>
        </p:nvSpPr>
        <p:spPr>
          <a:xfrm>
            <a:off x="2380898" y="964844"/>
            <a:ext cx="1163390" cy="1247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BBB9E-0B35-448F-8371-8BEEDE6FE15D}"/>
              </a:ext>
            </a:extLst>
          </p:cNvPr>
          <p:cNvSpPr txBox="1"/>
          <p:nvPr/>
        </p:nvSpPr>
        <p:spPr>
          <a:xfrm>
            <a:off x="6602575" y="811901"/>
            <a:ext cx="1004711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1100" dirty="0"/>
              <a:t>Convenience</a:t>
            </a:r>
          </a:p>
          <a:p>
            <a:endParaRPr lang="fr-CH" sz="1100" dirty="0"/>
          </a:p>
          <a:p>
            <a:r>
              <a:rPr lang="fr-CH" sz="1100" dirty="0"/>
              <a:t>Delivery</a:t>
            </a:r>
          </a:p>
          <a:p>
            <a:endParaRPr lang="fr-CH" sz="1100" dirty="0"/>
          </a:p>
          <a:p>
            <a:r>
              <a:rPr lang="fr-CH" sz="1100" dirty="0"/>
              <a:t>Price</a:t>
            </a:r>
          </a:p>
          <a:p>
            <a:endParaRPr lang="fr-CH" sz="1100" dirty="0"/>
          </a:p>
          <a:p>
            <a:r>
              <a:rPr lang="fr-CH" sz="1100" dirty="0"/>
              <a:t>Time</a:t>
            </a:r>
          </a:p>
          <a:p>
            <a:endParaRPr lang="fr-CH" sz="1100" dirty="0"/>
          </a:p>
          <a:p>
            <a:r>
              <a:rPr lang="fr-CH" sz="1100" dirty="0"/>
              <a:t>Online only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9B00AE-4FC4-4417-B515-5325F53B77D9}"/>
              </a:ext>
            </a:extLst>
          </p:cNvPr>
          <p:cNvSpPr/>
          <p:nvPr/>
        </p:nvSpPr>
        <p:spPr>
          <a:xfrm>
            <a:off x="6457950" y="870798"/>
            <a:ext cx="1004711" cy="1145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4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D0E6-1BAD-4CBF-B6A8-E67A3E5DA65A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6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/>
              <a:t>Porter’s</a:t>
            </a:r>
            <a:r>
              <a:rPr lang="fr-CH" b="1" dirty="0"/>
              <a:t> 5 Forces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Emphatize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C180544-77E6-416C-B853-0F361A88FC8E}"/>
              </a:ext>
            </a:extLst>
          </p:cNvPr>
          <p:cNvSpPr/>
          <p:nvPr/>
        </p:nvSpPr>
        <p:spPr>
          <a:xfrm>
            <a:off x="3554538" y="746857"/>
            <a:ext cx="1704622" cy="1561027"/>
          </a:xfrm>
          <a:prstGeom prst="ellipse">
            <a:avLst/>
          </a:prstGeom>
          <a:solidFill>
            <a:srgbClr val="00CC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A845EB2-84A1-49FB-9BAB-0A55CE152082}"/>
              </a:ext>
            </a:extLst>
          </p:cNvPr>
          <p:cNvSpPr/>
          <p:nvPr/>
        </p:nvSpPr>
        <p:spPr>
          <a:xfrm>
            <a:off x="3623687" y="3789256"/>
            <a:ext cx="1626667" cy="1646836"/>
          </a:xfrm>
          <a:prstGeom prst="ellipse">
            <a:avLst/>
          </a:prstGeom>
          <a:solidFill>
            <a:srgbClr val="00CC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7D0C4E7-F4FC-4636-B7A0-53586AE00EB8}"/>
              </a:ext>
            </a:extLst>
          </p:cNvPr>
          <p:cNvSpPr/>
          <p:nvPr/>
        </p:nvSpPr>
        <p:spPr>
          <a:xfrm>
            <a:off x="3692918" y="2371679"/>
            <a:ext cx="1467868" cy="1333694"/>
          </a:xfrm>
          <a:prstGeom prst="ellipse">
            <a:avLst/>
          </a:prstGeom>
          <a:solidFill>
            <a:srgbClr val="00CC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E7A5C6D-1F0A-48CB-9E2B-8F57A288B573}"/>
              </a:ext>
            </a:extLst>
          </p:cNvPr>
          <p:cNvSpPr/>
          <p:nvPr/>
        </p:nvSpPr>
        <p:spPr>
          <a:xfrm>
            <a:off x="1769360" y="2191859"/>
            <a:ext cx="1704622" cy="1693333"/>
          </a:xfrm>
          <a:prstGeom prst="ellipse">
            <a:avLst/>
          </a:prstGeom>
          <a:solidFill>
            <a:srgbClr val="00CC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28C25B0-BC2D-43C6-B597-12972407F1EE}"/>
              </a:ext>
            </a:extLst>
          </p:cNvPr>
          <p:cNvSpPr/>
          <p:nvPr/>
        </p:nvSpPr>
        <p:spPr>
          <a:xfrm>
            <a:off x="5339716" y="2177552"/>
            <a:ext cx="1704622" cy="1693333"/>
          </a:xfrm>
          <a:prstGeom prst="ellipse">
            <a:avLst/>
          </a:prstGeom>
          <a:solidFill>
            <a:srgbClr val="00CC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3EB19C1-343D-4FB9-99D8-DD5D8ECE8293}"/>
              </a:ext>
            </a:extLst>
          </p:cNvPr>
          <p:cNvSpPr txBox="1"/>
          <p:nvPr/>
        </p:nvSpPr>
        <p:spPr>
          <a:xfrm>
            <a:off x="3448506" y="872074"/>
            <a:ext cx="191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Threat of New Entrants (</a:t>
            </a:r>
            <a:r>
              <a:rPr lang="fr-CH" sz="1000" dirty="0"/>
              <a:t>ALDI/LIDL/</a:t>
            </a:r>
            <a:r>
              <a:rPr lang="fr-CH" sz="1000" dirty="0" err="1"/>
              <a:t>Farmy</a:t>
            </a:r>
            <a:r>
              <a:rPr lang="fr-CH" sz="1000" dirty="0"/>
              <a:t>/</a:t>
            </a:r>
            <a:r>
              <a:rPr lang="fr-CH" sz="1000" dirty="0" err="1"/>
              <a:t>Miacar</a:t>
            </a:r>
            <a:r>
              <a:rPr lang="fr-CH" sz="1000" dirty="0"/>
              <a:t>.</a:t>
            </a:r>
            <a:r>
              <a:rPr lang="fr-CH" dirty="0"/>
              <a:t>)</a:t>
            </a:r>
          </a:p>
          <a:p>
            <a:pPr algn="ctr"/>
            <a:r>
              <a:rPr lang="fr-CH" dirty="0"/>
              <a:t>- </a:t>
            </a:r>
            <a:r>
              <a:rPr lang="fr-CH" sz="1200" b="1" dirty="0"/>
              <a:t>Medium to High</a:t>
            </a:r>
            <a:endParaRPr lang="en-GB" sz="12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E557F0-AF18-4221-9153-D4D2DDE9654E}"/>
              </a:ext>
            </a:extLst>
          </p:cNvPr>
          <p:cNvSpPr txBox="1"/>
          <p:nvPr/>
        </p:nvSpPr>
        <p:spPr>
          <a:xfrm>
            <a:off x="5250354" y="2373979"/>
            <a:ext cx="2080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Bargaining Power of Suppliers</a:t>
            </a:r>
          </a:p>
          <a:p>
            <a:pPr algn="ctr"/>
            <a:r>
              <a:rPr lang="fr-CH" sz="1000" dirty="0"/>
              <a:t>(Migros </a:t>
            </a:r>
            <a:r>
              <a:rPr lang="fr-CH" sz="1000" dirty="0" err="1"/>
              <a:t>Congl</a:t>
            </a:r>
            <a:r>
              <a:rPr lang="fr-CH" sz="1000" dirty="0"/>
              <a:t>.)</a:t>
            </a:r>
          </a:p>
          <a:p>
            <a:pPr algn="ctr"/>
            <a:r>
              <a:rPr lang="fr-CH" dirty="0"/>
              <a:t>- </a:t>
            </a:r>
            <a:r>
              <a:rPr lang="fr-CH" sz="1400" b="1" dirty="0"/>
              <a:t>Medium to High</a:t>
            </a:r>
            <a:endParaRPr lang="en-GB" sz="1400" b="1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A950307-2976-42F1-8ED3-3AF1238B5B10}"/>
              </a:ext>
            </a:extLst>
          </p:cNvPr>
          <p:cNvSpPr txBox="1"/>
          <p:nvPr/>
        </p:nvSpPr>
        <p:spPr>
          <a:xfrm>
            <a:off x="1622554" y="2341080"/>
            <a:ext cx="199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Threat of Substitutes </a:t>
            </a:r>
          </a:p>
          <a:p>
            <a:pPr algn="ctr"/>
            <a:r>
              <a:rPr lang="fr-CH" sz="1000" dirty="0"/>
              <a:t>(Regular S-</a:t>
            </a:r>
            <a:r>
              <a:rPr lang="fr-CH" sz="1000" dirty="0" err="1"/>
              <a:t>Market</a:t>
            </a:r>
            <a:r>
              <a:rPr lang="fr-CH" sz="1000" dirty="0"/>
              <a:t>,..)</a:t>
            </a:r>
          </a:p>
          <a:p>
            <a:pPr algn="ctr"/>
            <a:r>
              <a:rPr lang="fr-CH" dirty="0"/>
              <a:t>- </a:t>
            </a:r>
            <a:r>
              <a:rPr lang="fr-CH" sz="1400" b="1" dirty="0"/>
              <a:t>Medium to High</a:t>
            </a:r>
            <a:endParaRPr lang="en-GB" sz="1400" b="1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10503AA-06C8-4661-88B5-0CE6774089E0}"/>
              </a:ext>
            </a:extLst>
          </p:cNvPr>
          <p:cNvSpPr txBox="1"/>
          <p:nvPr/>
        </p:nvSpPr>
        <p:spPr>
          <a:xfrm>
            <a:off x="3498165" y="3993620"/>
            <a:ext cx="192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Bargaining Power of </a:t>
            </a:r>
            <a:r>
              <a:rPr lang="fr-CH" dirty="0" err="1"/>
              <a:t>Buyers</a:t>
            </a:r>
            <a:r>
              <a:rPr lang="fr-CH" dirty="0"/>
              <a:t> </a:t>
            </a:r>
          </a:p>
          <a:p>
            <a:pPr algn="ctr"/>
            <a:r>
              <a:rPr lang="fr-CH" sz="1000" dirty="0"/>
              <a:t>(Simple change to </a:t>
            </a:r>
            <a:r>
              <a:rPr lang="fr-CH" sz="1000" dirty="0" err="1"/>
              <a:t>competitors</a:t>
            </a:r>
            <a:r>
              <a:rPr lang="fr-CH" sz="1000" dirty="0"/>
              <a:t>) </a:t>
            </a:r>
          </a:p>
          <a:p>
            <a:pPr algn="ctr"/>
            <a:r>
              <a:rPr lang="fr-CH" sz="1400" b="1" dirty="0"/>
              <a:t>- High</a:t>
            </a:r>
            <a:endParaRPr lang="en-GB" sz="1400" b="1" dirty="0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B496F20F-59B7-46C5-A63A-A8FC69005D23}"/>
              </a:ext>
            </a:extLst>
          </p:cNvPr>
          <p:cNvSpPr/>
          <p:nvPr/>
        </p:nvSpPr>
        <p:spPr>
          <a:xfrm>
            <a:off x="5074890" y="2728517"/>
            <a:ext cx="333248" cy="491229"/>
          </a:xfrm>
          <a:prstGeom prst="rightArrow">
            <a:avLst/>
          </a:prstGeom>
          <a:solidFill>
            <a:srgbClr val="00CC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F97A53E2-0A73-4A3C-BB7C-784687EE78FC}"/>
              </a:ext>
            </a:extLst>
          </p:cNvPr>
          <p:cNvSpPr/>
          <p:nvPr/>
        </p:nvSpPr>
        <p:spPr>
          <a:xfrm rot="10800000">
            <a:off x="3397965" y="2751579"/>
            <a:ext cx="333248" cy="491229"/>
          </a:xfrm>
          <a:prstGeom prst="rightArrow">
            <a:avLst/>
          </a:prstGeom>
          <a:solidFill>
            <a:srgbClr val="00CC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B6F4855B-D4EB-476E-AA4E-0243E095594D}"/>
              </a:ext>
            </a:extLst>
          </p:cNvPr>
          <p:cNvSpPr/>
          <p:nvPr/>
        </p:nvSpPr>
        <p:spPr>
          <a:xfrm rot="16200000">
            <a:off x="4240225" y="2062269"/>
            <a:ext cx="333248" cy="491229"/>
          </a:xfrm>
          <a:prstGeom prst="rightArrow">
            <a:avLst/>
          </a:prstGeom>
          <a:solidFill>
            <a:srgbClr val="00CC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CA238713-854F-4872-BE0A-E3F2EF7774F5}"/>
              </a:ext>
            </a:extLst>
          </p:cNvPr>
          <p:cNvSpPr/>
          <p:nvPr/>
        </p:nvSpPr>
        <p:spPr>
          <a:xfrm rot="5400000">
            <a:off x="4298360" y="3551942"/>
            <a:ext cx="333248" cy="491229"/>
          </a:xfrm>
          <a:prstGeom prst="rightArrow">
            <a:avLst/>
          </a:prstGeom>
          <a:solidFill>
            <a:srgbClr val="00CC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6A9683-664B-459C-AD75-3E1958073471}"/>
              </a:ext>
            </a:extLst>
          </p:cNvPr>
          <p:cNvSpPr txBox="1"/>
          <p:nvPr/>
        </p:nvSpPr>
        <p:spPr>
          <a:xfrm>
            <a:off x="3430716" y="2507605"/>
            <a:ext cx="19982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Competitive </a:t>
            </a:r>
            <a:r>
              <a:rPr lang="fr-CH" dirty="0" err="1"/>
              <a:t>Rivalry</a:t>
            </a:r>
            <a:r>
              <a:rPr lang="fr-CH" dirty="0"/>
              <a:t> </a:t>
            </a:r>
            <a:r>
              <a:rPr lang="fr-CH" sz="1000" dirty="0"/>
              <a:t>(Coop,…) </a:t>
            </a:r>
          </a:p>
          <a:p>
            <a:pPr algn="ctr"/>
            <a:r>
              <a:rPr lang="fr-CH" dirty="0"/>
              <a:t>- </a:t>
            </a:r>
            <a:r>
              <a:rPr lang="fr-CH" sz="1600" b="1" dirty="0"/>
              <a:t>High</a:t>
            </a:r>
            <a:endParaRPr lang="en-GB" sz="16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9E14A33-9E3F-4503-9677-47006BC58AF8}"/>
              </a:ext>
            </a:extLst>
          </p:cNvPr>
          <p:cNvSpPr txBox="1"/>
          <p:nvPr/>
        </p:nvSpPr>
        <p:spPr>
          <a:xfrm>
            <a:off x="127705" y="5546566"/>
            <a:ext cx="8888589" cy="646331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CH" dirty="0"/>
              <a:t>There are many initiatives, but the real threat is still the well established market players (Coop, ALDI, LIDL). Also, there must be a long-</a:t>
            </a:r>
            <a:r>
              <a:rPr lang="fr-CH" dirty="0" err="1"/>
              <a:t>term</a:t>
            </a:r>
            <a:r>
              <a:rPr lang="fr-CH" dirty="0"/>
              <a:t> strategy how to win consumer loyality.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65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14;p70">
            <a:extLst>
              <a:ext uri="{FF2B5EF4-FFF2-40B4-BE49-F238E27FC236}">
                <a16:creationId xmlns:a16="http://schemas.microsoft.com/office/drawing/2014/main" id="{B71E5BFB-14E4-47C7-BB94-5F8D324A55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094" y="855033"/>
            <a:ext cx="8312256" cy="5636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E6AF-018F-462E-8297-A464ACFC782C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7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SWOT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Emphatize</a:t>
            </a:r>
          </a:p>
        </p:txBody>
      </p:sp>
      <p:sp>
        <p:nvSpPr>
          <p:cNvPr id="10" name="Google Shape;319;p70">
            <a:extLst>
              <a:ext uri="{FF2B5EF4-FFF2-40B4-BE49-F238E27FC236}">
                <a16:creationId xmlns:a16="http://schemas.microsoft.com/office/drawing/2014/main" id="{1C18ACA7-D45B-402E-B3AF-D81151F3C6B2}"/>
              </a:ext>
            </a:extLst>
          </p:cNvPr>
          <p:cNvSpPr txBox="1"/>
          <p:nvPr/>
        </p:nvSpPr>
        <p:spPr>
          <a:xfrm>
            <a:off x="204256" y="1026028"/>
            <a:ext cx="382553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Central </a:t>
            </a:r>
            <a:r>
              <a:rPr lang="en-AU" sz="1600" dirty="0" err="1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Freshfood</a:t>
            </a:r>
            <a:r>
              <a:rPr lang="en-AU" sz="16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 Warehouse for </a:t>
            </a:r>
            <a:r>
              <a:rPr lang="en-AU" sz="1600" dirty="0" err="1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Migros</a:t>
            </a:r>
            <a:r>
              <a:rPr lang="en-AU" sz="16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endParaRPr lang="en-AU" sz="16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19;p70">
            <a:extLst>
              <a:ext uri="{FF2B5EF4-FFF2-40B4-BE49-F238E27FC236}">
                <a16:creationId xmlns:a16="http://schemas.microsoft.com/office/drawing/2014/main" id="{C63BA7C1-5405-4B1C-8A60-A44B583C76EE}"/>
              </a:ext>
            </a:extLst>
          </p:cNvPr>
          <p:cNvSpPr txBox="1"/>
          <p:nvPr/>
        </p:nvSpPr>
        <p:spPr>
          <a:xfrm>
            <a:off x="203094" y="1311162"/>
            <a:ext cx="320214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ea typeface="Calibri"/>
                <a:cs typeface="Calibri"/>
                <a:sym typeface="Calibri"/>
              </a:rPr>
              <a:t>Low Transport cost &amp; fee (CH)</a:t>
            </a:r>
            <a:endParaRPr lang="en-AU" sz="1600" dirty="0"/>
          </a:p>
        </p:txBody>
      </p:sp>
      <p:sp>
        <p:nvSpPr>
          <p:cNvPr id="13" name="Google Shape;319;p70">
            <a:extLst>
              <a:ext uri="{FF2B5EF4-FFF2-40B4-BE49-F238E27FC236}">
                <a16:creationId xmlns:a16="http://schemas.microsoft.com/office/drawing/2014/main" id="{6C16997B-F0A3-4000-812A-B3CA1B898598}"/>
              </a:ext>
            </a:extLst>
          </p:cNvPr>
          <p:cNvSpPr txBox="1"/>
          <p:nvPr/>
        </p:nvSpPr>
        <p:spPr>
          <a:xfrm>
            <a:off x="192471" y="1566707"/>
            <a:ext cx="243244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 err="1">
                <a:latin typeface="Calibri"/>
                <a:cs typeface="Calibri"/>
                <a:sym typeface="Calibri"/>
              </a:rPr>
              <a:t>Migros</a:t>
            </a:r>
            <a:r>
              <a:rPr lang="en-AU" sz="1600" dirty="0">
                <a:latin typeface="Calibri"/>
                <a:cs typeface="Calibri"/>
                <a:sym typeface="Calibri"/>
              </a:rPr>
              <a:t> Suppliers</a:t>
            </a:r>
            <a:endParaRPr lang="en-AU" sz="1600" dirty="0"/>
          </a:p>
        </p:txBody>
      </p:sp>
      <p:sp>
        <p:nvSpPr>
          <p:cNvPr id="15" name="Google Shape;319;p70">
            <a:extLst>
              <a:ext uri="{FF2B5EF4-FFF2-40B4-BE49-F238E27FC236}">
                <a16:creationId xmlns:a16="http://schemas.microsoft.com/office/drawing/2014/main" id="{975E34A5-463D-4193-8012-6FD2283C9439}"/>
              </a:ext>
            </a:extLst>
          </p:cNvPr>
          <p:cNvSpPr txBox="1"/>
          <p:nvPr/>
        </p:nvSpPr>
        <p:spPr>
          <a:xfrm>
            <a:off x="192471" y="1846383"/>
            <a:ext cx="266545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Eff. </a:t>
            </a:r>
            <a:r>
              <a:rPr lang="en-AU" sz="1600" dirty="0" err="1">
                <a:latin typeface="Calibri"/>
                <a:cs typeface="Calibri"/>
                <a:sym typeface="Calibri"/>
              </a:rPr>
              <a:t>Pick&amp;Pack</a:t>
            </a:r>
            <a:r>
              <a:rPr lang="en-AU" sz="1600" dirty="0">
                <a:latin typeface="Calibri"/>
                <a:cs typeface="Calibri"/>
                <a:sym typeface="Calibri"/>
              </a:rPr>
              <a:t> Operation</a:t>
            </a:r>
            <a:endParaRPr lang="en-AU" sz="1600" dirty="0"/>
          </a:p>
        </p:txBody>
      </p:sp>
      <p:sp>
        <p:nvSpPr>
          <p:cNvPr id="34" name="Google Shape;319;p70">
            <a:extLst>
              <a:ext uri="{FF2B5EF4-FFF2-40B4-BE49-F238E27FC236}">
                <a16:creationId xmlns:a16="http://schemas.microsoft.com/office/drawing/2014/main" id="{7318070A-CF10-4F52-8900-B37953A3FB19}"/>
              </a:ext>
            </a:extLst>
          </p:cNvPr>
          <p:cNvSpPr txBox="1"/>
          <p:nvPr/>
        </p:nvSpPr>
        <p:spPr>
          <a:xfrm>
            <a:off x="203094" y="2129409"/>
            <a:ext cx="256073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 err="1">
                <a:latin typeface="Calibri"/>
                <a:cs typeface="Calibri"/>
                <a:sym typeface="Calibri"/>
              </a:rPr>
              <a:t>TaxSaving</a:t>
            </a:r>
            <a:r>
              <a:rPr lang="en-AU" sz="1600" dirty="0">
                <a:latin typeface="Calibri"/>
                <a:cs typeface="Calibri"/>
                <a:sym typeface="Calibri"/>
              </a:rPr>
              <a:t>-Cooperative</a:t>
            </a:r>
            <a:endParaRPr lang="en-AU" sz="1600" dirty="0"/>
          </a:p>
        </p:txBody>
      </p:sp>
      <p:sp>
        <p:nvSpPr>
          <p:cNvPr id="36" name="Google Shape;319;p70">
            <a:extLst>
              <a:ext uri="{FF2B5EF4-FFF2-40B4-BE49-F238E27FC236}">
                <a16:creationId xmlns:a16="http://schemas.microsoft.com/office/drawing/2014/main" id="{0EAF8B17-4682-41D6-A0F1-A447FB0FDA6B}"/>
              </a:ext>
            </a:extLst>
          </p:cNvPr>
          <p:cNvSpPr txBox="1"/>
          <p:nvPr/>
        </p:nvSpPr>
        <p:spPr>
          <a:xfrm>
            <a:off x="4047056" y="1030222"/>
            <a:ext cx="3943922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Only one customer segment</a:t>
            </a:r>
            <a:endParaRPr lang="en-AU" sz="1600" dirty="0"/>
          </a:p>
        </p:txBody>
      </p:sp>
      <p:sp>
        <p:nvSpPr>
          <p:cNvPr id="37" name="Google Shape;319;p70">
            <a:extLst>
              <a:ext uri="{FF2B5EF4-FFF2-40B4-BE49-F238E27FC236}">
                <a16:creationId xmlns:a16="http://schemas.microsoft.com/office/drawing/2014/main" id="{7B9BD72E-0EF5-4A3E-9CFB-AA87F455C223}"/>
              </a:ext>
            </a:extLst>
          </p:cNvPr>
          <p:cNvSpPr txBox="1"/>
          <p:nvPr/>
        </p:nvSpPr>
        <p:spPr>
          <a:xfrm>
            <a:off x="4029794" y="1261066"/>
            <a:ext cx="3943922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Limited product assort. (13’500)</a:t>
            </a:r>
            <a:endParaRPr lang="en-AU" sz="1600" dirty="0"/>
          </a:p>
        </p:txBody>
      </p:sp>
      <p:sp>
        <p:nvSpPr>
          <p:cNvPr id="38" name="Google Shape;319;p70">
            <a:extLst>
              <a:ext uri="{FF2B5EF4-FFF2-40B4-BE49-F238E27FC236}">
                <a16:creationId xmlns:a16="http://schemas.microsoft.com/office/drawing/2014/main" id="{239913C2-A43F-4D0F-9AB4-6179581F4F8C}"/>
              </a:ext>
            </a:extLst>
          </p:cNvPr>
          <p:cNvSpPr txBox="1"/>
          <p:nvPr/>
        </p:nvSpPr>
        <p:spPr>
          <a:xfrm>
            <a:off x="4047056" y="1506303"/>
            <a:ext cx="256073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Low Control-Cooperative</a:t>
            </a:r>
            <a:endParaRPr lang="en-AU" sz="1600" dirty="0"/>
          </a:p>
        </p:txBody>
      </p:sp>
      <p:sp>
        <p:nvSpPr>
          <p:cNvPr id="39" name="Google Shape;319;p70">
            <a:extLst>
              <a:ext uri="{FF2B5EF4-FFF2-40B4-BE49-F238E27FC236}">
                <a16:creationId xmlns:a16="http://schemas.microsoft.com/office/drawing/2014/main" id="{9E956DA2-B23A-4F2C-9186-8D15CFE2034D}"/>
              </a:ext>
            </a:extLst>
          </p:cNvPr>
          <p:cNvSpPr txBox="1"/>
          <p:nvPr/>
        </p:nvSpPr>
        <p:spPr>
          <a:xfrm>
            <a:off x="4047056" y="1737147"/>
            <a:ext cx="256073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Broad Slots (1,5h – 3,5h)</a:t>
            </a:r>
            <a:endParaRPr lang="en-AU" sz="1600" dirty="0"/>
          </a:p>
        </p:txBody>
      </p:sp>
      <p:sp>
        <p:nvSpPr>
          <p:cNvPr id="40" name="Google Shape;319;p70">
            <a:extLst>
              <a:ext uri="{FF2B5EF4-FFF2-40B4-BE49-F238E27FC236}">
                <a16:creationId xmlns:a16="http://schemas.microsoft.com/office/drawing/2014/main" id="{F8BBE453-9300-4817-AEF0-5F8D9C29AD96}"/>
              </a:ext>
            </a:extLst>
          </p:cNvPr>
          <p:cNvSpPr txBox="1"/>
          <p:nvPr/>
        </p:nvSpPr>
        <p:spPr>
          <a:xfrm>
            <a:off x="4029794" y="1989740"/>
            <a:ext cx="256073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Long Deadlines (21h-32h)</a:t>
            </a:r>
            <a:endParaRPr lang="en-AU" sz="1600" dirty="0"/>
          </a:p>
        </p:txBody>
      </p:sp>
      <p:sp>
        <p:nvSpPr>
          <p:cNvPr id="41" name="Google Shape;319;p70">
            <a:extLst>
              <a:ext uri="{FF2B5EF4-FFF2-40B4-BE49-F238E27FC236}">
                <a16:creationId xmlns:a16="http://schemas.microsoft.com/office/drawing/2014/main" id="{AE944EB2-B643-4C7E-94F5-CBC9543BA39A}"/>
              </a:ext>
            </a:extLst>
          </p:cNvPr>
          <p:cNvSpPr txBox="1"/>
          <p:nvPr/>
        </p:nvSpPr>
        <p:spPr>
          <a:xfrm>
            <a:off x="4047056" y="2275791"/>
            <a:ext cx="256073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Market Share Growth=0</a:t>
            </a:r>
            <a:endParaRPr lang="en-AU" sz="1600" dirty="0"/>
          </a:p>
        </p:txBody>
      </p:sp>
      <p:sp>
        <p:nvSpPr>
          <p:cNvPr id="42" name="Google Shape;319;p70">
            <a:extLst>
              <a:ext uri="{FF2B5EF4-FFF2-40B4-BE49-F238E27FC236}">
                <a16:creationId xmlns:a16="http://schemas.microsoft.com/office/drawing/2014/main" id="{0E8BCA01-282F-48E1-B2BC-EE9EA34761DC}"/>
              </a:ext>
            </a:extLst>
          </p:cNvPr>
          <p:cNvSpPr txBox="1"/>
          <p:nvPr/>
        </p:nvSpPr>
        <p:spPr>
          <a:xfrm>
            <a:off x="4047056" y="2520924"/>
            <a:ext cx="256073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No Same-Day capability</a:t>
            </a:r>
            <a:endParaRPr lang="en-AU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B26ACC-2977-4FA7-A847-17D0F0C601E7}"/>
              </a:ext>
            </a:extLst>
          </p:cNvPr>
          <p:cNvSpPr txBox="1"/>
          <p:nvPr/>
        </p:nvSpPr>
        <p:spPr>
          <a:xfrm>
            <a:off x="3972706" y="3945775"/>
            <a:ext cx="455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Competitive </a:t>
            </a:r>
            <a:r>
              <a:rPr lang="fr-CH" dirty="0" err="1"/>
              <a:t>Rivalry</a:t>
            </a:r>
            <a:r>
              <a:rPr lang="fr-CH" dirty="0"/>
              <a:t> </a:t>
            </a:r>
            <a:r>
              <a:rPr lang="fr-CH" sz="1000" dirty="0"/>
              <a:t>(Coop)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2C1B2CF-E222-4699-A0C8-D4882B1F4725}"/>
              </a:ext>
            </a:extLst>
          </p:cNvPr>
          <p:cNvSpPr txBox="1"/>
          <p:nvPr/>
        </p:nvSpPr>
        <p:spPr>
          <a:xfrm>
            <a:off x="3987094" y="4236613"/>
            <a:ext cx="273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Bargaining Power of </a:t>
            </a:r>
            <a:r>
              <a:rPr lang="fr-CH" dirty="0" err="1"/>
              <a:t>Buyers</a:t>
            </a:r>
            <a:endParaRPr lang="en-GB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ABCE2D-6537-4B44-A70C-1E06BFD9DB8B}"/>
              </a:ext>
            </a:extLst>
          </p:cNvPr>
          <p:cNvSpPr txBox="1"/>
          <p:nvPr/>
        </p:nvSpPr>
        <p:spPr>
          <a:xfrm>
            <a:off x="3987094" y="4524588"/>
            <a:ext cx="256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Threat of Substitutes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6DF5AC1-DC7E-4A46-8FBC-C056861CF61E}"/>
              </a:ext>
            </a:extLst>
          </p:cNvPr>
          <p:cNvSpPr txBox="1"/>
          <p:nvPr/>
        </p:nvSpPr>
        <p:spPr>
          <a:xfrm>
            <a:off x="3972706" y="4832723"/>
            <a:ext cx="39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Threat of New Entrants </a:t>
            </a:r>
            <a:r>
              <a:rPr lang="fr-CH" sz="1000" dirty="0"/>
              <a:t>(</a:t>
            </a:r>
            <a:r>
              <a:rPr lang="fr-CH" sz="1000" dirty="0" err="1"/>
              <a:t>Adli</a:t>
            </a:r>
            <a:r>
              <a:rPr lang="fr-CH" sz="1000" dirty="0"/>
              <a:t>, Lidl, </a:t>
            </a:r>
            <a:r>
              <a:rPr lang="fr-CH" sz="1000" dirty="0" err="1"/>
              <a:t>Farmy</a:t>
            </a:r>
            <a:r>
              <a:rPr lang="fr-CH" sz="1000" dirty="0"/>
              <a:t>, </a:t>
            </a:r>
            <a:r>
              <a:rPr lang="fr-CH" sz="1000" dirty="0" err="1"/>
              <a:t>Miacar</a:t>
            </a:r>
            <a:r>
              <a:rPr lang="fr-CH" sz="1000" dirty="0"/>
              <a:t>)</a:t>
            </a:r>
            <a:endParaRPr lang="en-GB" sz="1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A17088F-1F01-4EF5-A101-A42DED3409CB}"/>
              </a:ext>
            </a:extLst>
          </p:cNvPr>
          <p:cNvSpPr txBox="1"/>
          <p:nvPr/>
        </p:nvSpPr>
        <p:spPr>
          <a:xfrm>
            <a:off x="3987094" y="5120231"/>
            <a:ext cx="347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Bargaining Power of Suppliers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4AF63FC-B3BB-4C42-A787-D8F2B6144A79}"/>
              </a:ext>
            </a:extLst>
          </p:cNvPr>
          <p:cNvSpPr txBox="1"/>
          <p:nvPr/>
        </p:nvSpPr>
        <p:spPr>
          <a:xfrm>
            <a:off x="203094" y="3903203"/>
            <a:ext cx="37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Migros Shop Network</a:t>
            </a:r>
          </a:p>
          <a:p>
            <a:r>
              <a:rPr lang="fr-CH" dirty="0"/>
              <a:t>Migros Cumulus </a:t>
            </a:r>
            <a:r>
              <a:rPr lang="fr-CH" dirty="0" err="1"/>
              <a:t>Database</a:t>
            </a:r>
            <a:r>
              <a:rPr lang="fr-CH" dirty="0"/>
              <a:t> &amp; Program</a:t>
            </a:r>
          </a:p>
        </p:txBody>
      </p:sp>
      <p:sp>
        <p:nvSpPr>
          <p:cNvPr id="30" name="Google Shape;319;p70">
            <a:extLst>
              <a:ext uri="{FF2B5EF4-FFF2-40B4-BE49-F238E27FC236}">
                <a16:creationId xmlns:a16="http://schemas.microsoft.com/office/drawing/2014/main" id="{4CB06313-85E9-4060-B84A-79D15DABED2C}"/>
              </a:ext>
            </a:extLst>
          </p:cNvPr>
          <p:cNvSpPr txBox="1"/>
          <p:nvPr/>
        </p:nvSpPr>
        <p:spPr>
          <a:xfrm>
            <a:off x="4047056" y="2728311"/>
            <a:ext cx="497873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 err="1">
                <a:latin typeface="Calibri"/>
                <a:cs typeface="Calibri"/>
                <a:sym typeface="Calibri"/>
              </a:rPr>
              <a:t>Migros</a:t>
            </a:r>
            <a:r>
              <a:rPr lang="en-AU" sz="1600" dirty="0">
                <a:latin typeface="Calibri"/>
                <a:cs typeface="Calibri"/>
                <a:sym typeface="Calibri"/>
              </a:rPr>
              <a:t> Owner fear cannibalization &amp; loss on fixed assets</a:t>
            </a:r>
            <a:endParaRPr lang="en-AU" sz="1600" dirty="0"/>
          </a:p>
        </p:txBody>
      </p:sp>
      <p:sp>
        <p:nvSpPr>
          <p:cNvPr id="31" name="Google Shape;319;p70">
            <a:extLst>
              <a:ext uri="{FF2B5EF4-FFF2-40B4-BE49-F238E27FC236}">
                <a16:creationId xmlns:a16="http://schemas.microsoft.com/office/drawing/2014/main" id="{DAC77C96-D3B2-4FDB-A4FD-76A2D9DE5C9A}"/>
              </a:ext>
            </a:extLst>
          </p:cNvPr>
          <p:cNvSpPr txBox="1"/>
          <p:nvPr/>
        </p:nvSpPr>
        <p:spPr>
          <a:xfrm>
            <a:off x="4047056" y="2968300"/>
            <a:ext cx="497873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Limited Fresh Product Initiatives</a:t>
            </a:r>
            <a:endParaRPr lang="en-AU" sz="1600" dirty="0"/>
          </a:p>
        </p:txBody>
      </p:sp>
      <p:sp>
        <p:nvSpPr>
          <p:cNvPr id="32" name="Google Shape;319;p70">
            <a:extLst>
              <a:ext uri="{FF2B5EF4-FFF2-40B4-BE49-F238E27FC236}">
                <a16:creationId xmlns:a16="http://schemas.microsoft.com/office/drawing/2014/main" id="{D163512F-8647-4525-B7CA-921A37E4C98D}"/>
              </a:ext>
            </a:extLst>
          </p:cNvPr>
          <p:cNvSpPr txBox="1"/>
          <p:nvPr/>
        </p:nvSpPr>
        <p:spPr>
          <a:xfrm>
            <a:off x="4058463" y="3211578"/>
            <a:ext cx="290108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600" dirty="0">
                <a:latin typeface="Calibri"/>
                <a:cs typeface="Calibri"/>
                <a:sym typeface="Calibri"/>
              </a:rPr>
              <a:t>Old Age of </a:t>
            </a:r>
            <a:r>
              <a:rPr lang="en-AU" sz="1600" dirty="0" err="1">
                <a:latin typeface="Calibri"/>
                <a:cs typeface="Calibri"/>
                <a:sym typeface="Calibri"/>
              </a:rPr>
              <a:t>Migros</a:t>
            </a:r>
            <a:r>
              <a:rPr lang="en-AU" sz="1600" dirty="0">
                <a:latin typeface="Calibri"/>
                <a:cs typeface="Calibri"/>
                <a:sym typeface="Calibri"/>
              </a:rPr>
              <a:t> Management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2091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E6AF-018F-462E-8297-A464ACFC782C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8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Project Case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B04CEB0-14A1-4510-99AB-2EC86C9C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0" y="1249132"/>
            <a:ext cx="3269848" cy="23187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00ABED5-46AF-41CF-B976-86613FCA6154}"/>
              </a:ext>
            </a:extLst>
          </p:cNvPr>
          <p:cNvSpPr/>
          <p:nvPr/>
        </p:nvSpPr>
        <p:spPr>
          <a:xfrm>
            <a:off x="0" y="3470852"/>
            <a:ext cx="5798533" cy="22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3"/>
              </a:rPr>
              <a:t>https://www.capgemini.com/wp-content/uploads/2019/01/Report-Digital-%E2%80%93-Last-Mile-Delivery-Challenge1.pdf</a:t>
            </a:r>
            <a:endParaRPr lang="en-GB" sz="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6CB80E-7B18-4348-83FB-908E1D6A2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1405345"/>
            <a:ext cx="2876550" cy="1905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4559F66-F226-4CA8-82C0-1480C6CD0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786" y="1573644"/>
            <a:ext cx="2333625" cy="1905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F8EB400-F956-488A-B29C-937671B64FB8}"/>
              </a:ext>
            </a:extLst>
          </p:cNvPr>
          <p:cNvSpPr txBox="1">
            <a:spLocks/>
          </p:cNvSpPr>
          <p:nvPr/>
        </p:nvSpPr>
        <p:spPr>
          <a:xfrm>
            <a:off x="-22641" y="699885"/>
            <a:ext cx="8537991" cy="56564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Customer Value Proposition &amp; Pricing </a:t>
            </a:r>
          </a:p>
          <a:p>
            <a:pPr marL="0" indent="0">
              <a:buNone/>
            </a:pPr>
            <a:r>
              <a:rPr lang="en-US" sz="1400" dirty="0"/>
              <a:t>&gt; Customers expect short Lead Time (LT) and would even pay for Same-day delivery (Coop reference price)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Proposed Solution &amp; Expected Impact</a:t>
            </a:r>
          </a:p>
          <a:p>
            <a:pPr marL="0" indent="0">
              <a:buNone/>
            </a:pPr>
            <a:r>
              <a:rPr lang="en-US" sz="1600" dirty="0"/>
              <a:t>&gt;Same-day delivery at lowest cost as a project proposition</a:t>
            </a:r>
          </a:p>
          <a:p>
            <a:pPr marL="0" indent="0">
              <a:buNone/>
            </a:pPr>
            <a:r>
              <a:rPr lang="en-US" sz="1600" dirty="0"/>
              <a:t>&gt;Expected Average daily Same-day order volume (Annex3) for Lausanne: 40</a:t>
            </a:r>
          </a:p>
          <a:p>
            <a:pPr marL="0" indent="0">
              <a:buNone/>
            </a:pPr>
            <a:r>
              <a:rPr lang="en-US" sz="1600" dirty="0"/>
              <a:t>&gt;Testing in Lausanne/ final applied to 11 cities: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&gt;At least achieve market growth (&gt;6% Annex1) and stabilize market share at least above 50%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E6A6F-7FD8-49C0-860C-274AAB812AD3}"/>
              </a:ext>
            </a:extLst>
          </p:cNvPr>
          <p:cNvSpPr/>
          <p:nvPr/>
        </p:nvSpPr>
        <p:spPr>
          <a:xfrm>
            <a:off x="65097" y="1372469"/>
            <a:ext cx="2215259" cy="2318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753C2D1-3369-4353-B37C-026059F07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36" y="5666261"/>
            <a:ext cx="5133975" cy="1714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81B196D-CCDB-4C66-9D81-321F9495F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620" y="5643121"/>
            <a:ext cx="457200" cy="1809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D34ECEF-EB5F-4CE0-9254-AEFB9B8A72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4685" y="1628882"/>
            <a:ext cx="3769869" cy="19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E80DE-26DC-4131-97CE-BDE41497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E6AF-018F-462E-8297-A464ACFC782C}" type="datetime1">
              <a:rPr lang="de-CH" smtClean="0"/>
              <a:t>30.11.2019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5E465-663E-41A4-8968-58C27AE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E.Naef, www.envest.ch, 079 546 4319</a:t>
            </a:r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4A422-FB6A-4667-BAD6-AB675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465E-A8B6-45E5-956C-AC3E1B992403}" type="slidenum">
              <a:rPr lang="fr-CH" smtClean="0"/>
              <a:t>9</a:t>
            </a:fld>
            <a:endParaRPr lang="fr-CH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DB2F729-554B-4A03-AD46-02A9CA60344E}"/>
              </a:ext>
            </a:extLst>
          </p:cNvPr>
          <p:cNvSpPr txBox="1">
            <a:spLocks/>
          </p:cNvSpPr>
          <p:nvPr/>
        </p:nvSpPr>
        <p:spPr>
          <a:xfrm>
            <a:off x="0" y="-17477"/>
            <a:ext cx="9144000" cy="802954"/>
          </a:xfrm>
          <a:prstGeom prst="rect">
            <a:avLst/>
          </a:prstGeom>
          <a:solidFill>
            <a:srgbClr val="00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/>
              <a:t>Project Charter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A2C93-0EB2-400D-9803-8939FF1DFBA8}"/>
              </a:ext>
            </a:extLst>
          </p:cNvPr>
          <p:cNvSpPr txBox="1"/>
          <p:nvPr/>
        </p:nvSpPr>
        <p:spPr>
          <a:xfrm>
            <a:off x="7349067" y="199334"/>
            <a:ext cx="1794933" cy="369332"/>
          </a:xfrm>
          <a:prstGeom prst="rect">
            <a:avLst/>
          </a:prstGeom>
          <a:gradFill flip="none" rotWithShape="1">
            <a:gsLst>
              <a:gs pos="0">
                <a:srgbClr val="00FF00"/>
              </a:gs>
              <a:gs pos="46000">
                <a:srgbClr val="00CC00"/>
              </a:gs>
              <a:gs pos="100000">
                <a:srgbClr val="00CC00"/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wrap="square" rtlCol="0">
            <a:spAutoFit/>
          </a:bodyPr>
          <a:lstStyle/>
          <a:p>
            <a:pPr algn="r"/>
            <a:r>
              <a:rPr lang="fr-CH" dirty="0" err="1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endParaRPr lang="fr-CH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7C3FBF-9881-4AC0-BF61-ACA77491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73" y="728662"/>
            <a:ext cx="7886700" cy="57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22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29603</TotalTime>
  <Words>2159</Words>
  <Application>Microsoft Office PowerPoint</Application>
  <PresentationFormat>Affichage à l'écran (4:3)</PresentationFormat>
  <Paragraphs>470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Thème Office</vt:lpstr>
      <vt:lpstr>Innovation Study Case: LeShop Same-Day Delivery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erich naef</dc:creator>
  <cp:lastModifiedBy>erich naef</cp:lastModifiedBy>
  <cp:revision>426</cp:revision>
  <cp:lastPrinted>2019-11-30T22:08:06Z</cp:lastPrinted>
  <dcterms:created xsi:type="dcterms:W3CDTF">2019-09-02T12:19:07Z</dcterms:created>
  <dcterms:modified xsi:type="dcterms:W3CDTF">2019-11-30T22:48:50Z</dcterms:modified>
</cp:coreProperties>
</file>