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>
        <p:scale>
          <a:sx n="73" d="100"/>
          <a:sy n="73" d="100"/>
        </p:scale>
        <p:origin x="1860" y="13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64EFD2-CCAE-44B1-827A-F0DE0789F6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238181E-1968-40E0-9A71-274FCC7DC6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E90D5EB-A5DE-46B9-887E-70E02B39E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5C5FA-E464-41F4-B1F3-4EED40F7C698}" type="datetimeFigureOut">
              <a:rPr lang="de-DE" smtClean="0"/>
              <a:t>30.05.2025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1B8FDA8-73E0-4E8E-BA02-81C7D6C34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67CDEB5-D70C-475A-BB8F-5E1A23B15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359DE-A02F-4AB0-B590-12564039556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058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0C0849-3651-4506-BCCE-F2D7B5E2A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B392768-0A05-4956-8ED4-739A29A049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AE2CF18-FBED-4494-9B3D-34258A55C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5C5FA-E464-41F4-B1F3-4EED40F7C698}" type="datetimeFigureOut">
              <a:rPr lang="de-DE" smtClean="0"/>
              <a:t>30.05.2025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879BB92-5B02-483A-B002-425B42931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4A54072-F524-44F5-A534-F2A0852EC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359DE-A02F-4AB0-B590-12564039556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817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49B3757-EE2E-4B3D-8372-6A03516048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7ECB6BD-487E-4915-AB71-7F707CD745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784373F-3201-4BD4-9D07-CB1B13B67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5C5FA-E464-41F4-B1F3-4EED40F7C698}" type="datetimeFigureOut">
              <a:rPr lang="de-DE" smtClean="0"/>
              <a:t>30.05.2025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8D855ED-DEEE-4C04-9AF4-8938639B4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4ED43FD-71D0-4340-97A1-3894F2A66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359DE-A02F-4AB0-B590-12564039556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5176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685DE0-436A-4991-B692-F1C453E3F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5528683-FDA0-494D-9DEC-DCAF051906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6BF75EA-03E2-45F2-922E-67711B473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5C5FA-E464-41F4-B1F3-4EED40F7C698}" type="datetimeFigureOut">
              <a:rPr lang="de-DE" smtClean="0"/>
              <a:t>30.05.2025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B049A3C-F529-4254-9EB0-7959D3596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ED60B53-DAD1-426C-B832-A4CA87367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359DE-A02F-4AB0-B590-12564039556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5996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3A4D83-2213-4FC6-B69A-2A0912A5D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FBCE4F3-A8C8-465E-9F63-A7C9B33603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7F9F114-3CE3-45AD-B8CF-61C0A483B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5C5FA-E464-41F4-B1F3-4EED40F7C698}" type="datetimeFigureOut">
              <a:rPr lang="de-DE" smtClean="0"/>
              <a:t>30.05.2025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2FF86DD-E5BD-4B34-AC67-C45FB5382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A66DFF5-26D4-409B-9A7C-598698361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359DE-A02F-4AB0-B590-12564039556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5045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81FD9E-7A63-4BF4-B086-0DDC6A2C8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0D3247-AF78-4D36-8815-D7C394C97B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3C04E01-9A15-4E5A-BE7D-1BC62CCEC5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897AED9-78F1-4990-8D9B-39FC14752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5C5FA-E464-41F4-B1F3-4EED40F7C698}" type="datetimeFigureOut">
              <a:rPr lang="de-DE" smtClean="0"/>
              <a:t>30.05.2025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091FD9F-E814-45AE-8A97-398977ED5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70EF095-D886-44F4-803C-861C8DF63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359DE-A02F-4AB0-B590-12564039556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5352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9381A7-A7D2-44E7-8C8E-976A16DE1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04731C1-9CB1-410C-AED3-3DC8AC5EC1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8B867CF-9BA1-4435-B966-00610B3A51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C59A34D-0991-4AEF-B7BC-61EE1B25AD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94D8582-E6E7-4BB4-A5D8-0C6AE411BE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C790E82-0698-4C3C-80D8-4E9CDDCBA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5C5FA-E464-41F4-B1F3-4EED40F7C698}" type="datetimeFigureOut">
              <a:rPr lang="de-DE" smtClean="0"/>
              <a:t>30.05.2025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270B634-3459-49E0-B371-BA1D07A0D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6E0FB80-1018-45B7-90C0-630C8D190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359DE-A02F-4AB0-B590-12564039556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0349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EB5755-66F0-4F82-AB5C-138DE0DEF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596A2A7-C08C-43E1-AD78-C3D33B925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5C5FA-E464-41F4-B1F3-4EED40F7C698}" type="datetimeFigureOut">
              <a:rPr lang="de-DE" smtClean="0"/>
              <a:t>30.05.2025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DD552CD-444B-450D-8EAB-A6B4419FB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7F9BBC7-84D5-4046-94D3-20C3669A0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359DE-A02F-4AB0-B590-12564039556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746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E3551D1-1FA5-404A-B232-94427E81A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5C5FA-E464-41F4-B1F3-4EED40F7C698}" type="datetimeFigureOut">
              <a:rPr lang="de-DE" smtClean="0"/>
              <a:t>30.05.2025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8889C44-232E-425C-9449-931754A5F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24198A9-419B-4CC4-A3EC-C32E36E39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359DE-A02F-4AB0-B590-12564039556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3996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9F12CA-C24C-423E-84AA-A06AA9BE2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E966329-65EB-486B-8586-CF99CFC482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FEF5C4C-93A1-49C6-A468-65D2DA7C90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F851C1E-203A-4322-9019-DCAEAF202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5C5FA-E464-41F4-B1F3-4EED40F7C698}" type="datetimeFigureOut">
              <a:rPr lang="de-DE" smtClean="0"/>
              <a:t>30.05.2025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9B66C73-6859-4BE0-BCC4-66585717D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CABA945-9219-4624-8213-8278D8438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359DE-A02F-4AB0-B590-12564039556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6998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A113B5-DB2A-4F21-AD81-FA1C0AD4D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A8BB467-B441-47B4-97C7-789AD2B832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CBBF9FB-3CC6-4226-BA18-53C8F55020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0CD85C7-6DF4-4D6A-AD52-EC8BBDF77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5C5FA-E464-41F4-B1F3-4EED40F7C698}" type="datetimeFigureOut">
              <a:rPr lang="de-DE" smtClean="0"/>
              <a:t>30.05.2025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CE7B9A2-6536-462A-A458-A28BA95B9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8102724-69DE-44B5-A0D2-5AB179842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359DE-A02F-4AB0-B590-12564039556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925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813CF71-29B6-4819-A1F1-CAA65FDF2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F6AF846-8E55-41C4-9232-115E9DD5FD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B01B36D-632F-492F-99C9-A31E161AA2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5C5FA-E464-41F4-B1F3-4EED40F7C698}" type="datetimeFigureOut">
              <a:rPr lang="de-DE" smtClean="0"/>
              <a:t>30.05.2025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EEFC99D-57CC-4E1F-B0FA-FC58CA0C4E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C033714-15CC-4B29-BBDD-AC21E09695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5359DE-A02F-4AB0-B590-12564039556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1058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D3B1EC-712E-491B-9917-4147EC5ABD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54626E8-2C41-4868-9513-7685063E4E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0744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5C2E2807-5414-4F7F-AA69-337A1A4F4914}"/>
              </a:ext>
            </a:extLst>
          </p:cNvPr>
          <p:cNvSpPr/>
          <p:nvPr/>
        </p:nvSpPr>
        <p:spPr>
          <a:xfrm>
            <a:off x="2253916" y="930442"/>
            <a:ext cx="7411452" cy="52297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8255D187-4E48-4AE7-B852-49D08ABD276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290" t="68538"/>
          <a:stretch/>
        </p:blipFill>
        <p:spPr>
          <a:xfrm>
            <a:off x="5430252" y="1564105"/>
            <a:ext cx="2411967" cy="2157663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7A8FFB0C-B9E9-499A-9121-B3F67FBD37D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304" r="65927"/>
          <a:stretch/>
        </p:blipFill>
        <p:spPr>
          <a:xfrm>
            <a:off x="3250895" y="1556085"/>
            <a:ext cx="2179357" cy="2173705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9B4B7D56-CE70-449D-9A37-069D908BAF15}"/>
              </a:ext>
            </a:extLst>
          </p:cNvPr>
          <p:cNvSpPr txBox="1"/>
          <p:nvPr/>
        </p:nvSpPr>
        <p:spPr>
          <a:xfrm>
            <a:off x="3650763" y="1421122"/>
            <a:ext cx="18929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AUC</a:t>
            </a:r>
            <a:r>
              <a:rPr lang="de-DE" sz="1400" baseline="-25000" dirty="0"/>
              <a:t>ROC</a:t>
            </a:r>
            <a:r>
              <a:rPr lang="de-DE" sz="1400" dirty="0"/>
              <a:t> on PA </a:t>
            </a:r>
            <a:r>
              <a:rPr lang="de-DE" sz="1400" dirty="0" err="1"/>
              <a:t>data</a:t>
            </a:r>
            <a:endParaRPr lang="de-DE" sz="1400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6AF439BF-6073-439C-9CB5-E49FCFC61C4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00" t="3625" r="39253" b="69474"/>
          <a:stretch/>
        </p:blipFill>
        <p:spPr>
          <a:xfrm>
            <a:off x="7009214" y="1720516"/>
            <a:ext cx="1666010" cy="1844840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14976AAF-5659-4EC1-838F-93BC9F205526}"/>
              </a:ext>
            </a:extLst>
          </p:cNvPr>
          <p:cNvSpPr txBox="1"/>
          <p:nvPr/>
        </p:nvSpPr>
        <p:spPr>
          <a:xfrm>
            <a:off x="5410657" y="1421123"/>
            <a:ext cx="18929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AUC</a:t>
            </a:r>
            <a:r>
              <a:rPr lang="de-DE" sz="1400" baseline="-25000" dirty="0"/>
              <a:t>ROC</a:t>
            </a:r>
            <a:r>
              <a:rPr lang="de-DE" sz="1400" dirty="0"/>
              <a:t> on PBG </a:t>
            </a:r>
            <a:r>
              <a:rPr lang="de-DE" sz="1400" dirty="0" err="1"/>
              <a:t>data</a:t>
            </a:r>
            <a:endParaRPr lang="de-DE" sz="1400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A192A7D7-BC0E-4531-94DE-BFD31F92B83F}"/>
              </a:ext>
            </a:extLst>
          </p:cNvPr>
          <p:cNvSpPr txBox="1"/>
          <p:nvPr/>
        </p:nvSpPr>
        <p:spPr>
          <a:xfrm>
            <a:off x="7009214" y="1432364"/>
            <a:ext cx="18929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Index on PAA </a:t>
            </a:r>
            <a:r>
              <a:rPr lang="de-DE" sz="1400" dirty="0" err="1"/>
              <a:t>data</a:t>
            </a:r>
            <a:endParaRPr lang="de-DE" sz="1400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BC55C61F-40BF-4874-B577-34772512C63E}"/>
              </a:ext>
            </a:extLst>
          </p:cNvPr>
          <p:cNvSpPr txBox="1"/>
          <p:nvPr/>
        </p:nvSpPr>
        <p:spPr>
          <a:xfrm>
            <a:off x="3650763" y="3422622"/>
            <a:ext cx="18929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RMSE: 0.19</a:t>
            </a:r>
          </a:p>
          <a:p>
            <a:r>
              <a:rPr lang="de-DE" sz="1100" dirty="0"/>
              <a:t>R</a:t>
            </a:r>
            <a:r>
              <a:rPr lang="de-DE" sz="1100" baseline="30000" dirty="0"/>
              <a:t>2</a:t>
            </a:r>
            <a:r>
              <a:rPr lang="de-DE" sz="1100" dirty="0"/>
              <a:t>: 0.53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F85CDD4D-1A15-4E76-9817-446AC3C060A7}"/>
              </a:ext>
            </a:extLst>
          </p:cNvPr>
          <p:cNvSpPr txBox="1"/>
          <p:nvPr/>
        </p:nvSpPr>
        <p:spPr>
          <a:xfrm>
            <a:off x="5507503" y="3433862"/>
            <a:ext cx="18929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RMSE: 0.2</a:t>
            </a:r>
          </a:p>
          <a:p>
            <a:r>
              <a:rPr lang="de-DE" sz="1100" dirty="0"/>
              <a:t>R</a:t>
            </a:r>
            <a:r>
              <a:rPr lang="de-DE" sz="1100" baseline="30000" dirty="0"/>
              <a:t>2</a:t>
            </a:r>
            <a:r>
              <a:rPr lang="de-DE" sz="1100" dirty="0"/>
              <a:t>: 0.28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188FCBF0-98CB-4012-9338-E8EF6B23EA0E}"/>
              </a:ext>
            </a:extLst>
          </p:cNvPr>
          <p:cNvSpPr txBox="1"/>
          <p:nvPr/>
        </p:nvSpPr>
        <p:spPr>
          <a:xfrm>
            <a:off x="7161614" y="3433863"/>
            <a:ext cx="18929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RMSE: 0.12</a:t>
            </a:r>
          </a:p>
          <a:p>
            <a:r>
              <a:rPr lang="de-DE" sz="1100" dirty="0"/>
              <a:t>R</a:t>
            </a:r>
            <a:r>
              <a:rPr lang="de-DE" sz="1100" baseline="30000" dirty="0"/>
              <a:t>2</a:t>
            </a:r>
            <a:r>
              <a:rPr lang="de-DE" sz="1100" dirty="0"/>
              <a:t>: 0.76</a:t>
            </a:r>
          </a:p>
        </p:txBody>
      </p:sp>
      <p:sp>
        <p:nvSpPr>
          <p:cNvPr id="12" name="Geschweifte Klammer rechts 11">
            <a:extLst>
              <a:ext uri="{FF2B5EF4-FFF2-40B4-BE49-F238E27FC236}">
                <a16:creationId xmlns:a16="http://schemas.microsoft.com/office/drawing/2014/main" id="{41768A2C-E051-4F88-9E41-827B0AE9D56F}"/>
              </a:ext>
            </a:extLst>
          </p:cNvPr>
          <p:cNvSpPr/>
          <p:nvPr/>
        </p:nvSpPr>
        <p:spPr>
          <a:xfrm rot="5400000">
            <a:off x="4243727" y="3047195"/>
            <a:ext cx="312821" cy="20602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5EA27630-5992-4779-BF6A-699EFC3EE5A8}"/>
              </a:ext>
            </a:extLst>
          </p:cNvPr>
          <p:cNvSpPr txBox="1"/>
          <p:nvPr/>
        </p:nvSpPr>
        <p:spPr>
          <a:xfrm>
            <a:off x="3537284" y="4328578"/>
            <a:ext cx="18929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Absence </a:t>
            </a:r>
            <a:r>
              <a:rPr lang="de-DE" sz="1400" dirty="0" err="1"/>
              <a:t>data</a:t>
            </a:r>
            <a:r>
              <a:rPr lang="de-DE" sz="1400" dirty="0"/>
              <a:t> </a:t>
            </a:r>
            <a:r>
              <a:rPr lang="de-DE" sz="1400" dirty="0" err="1"/>
              <a:t>needed</a:t>
            </a:r>
            <a:endParaRPr lang="de-DE" sz="1400" dirty="0"/>
          </a:p>
        </p:txBody>
      </p:sp>
      <p:sp>
        <p:nvSpPr>
          <p:cNvPr id="14" name="Geschweifte Klammer rechts 13">
            <a:extLst>
              <a:ext uri="{FF2B5EF4-FFF2-40B4-BE49-F238E27FC236}">
                <a16:creationId xmlns:a16="http://schemas.microsoft.com/office/drawing/2014/main" id="{0D7CE7A8-3E0C-47E5-A25C-FC67197E0C55}"/>
              </a:ext>
            </a:extLst>
          </p:cNvPr>
          <p:cNvSpPr/>
          <p:nvPr/>
        </p:nvSpPr>
        <p:spPr>
          <a:xfrm rot="5400000">
            <a:off x="6930188" y="2420961"/>
            <a:ext cx="312821" cy="331269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01E98EB3-6E3E-4CAF-B3D9-D17A2225EBE1}"/>
              </a:ext>
            </a:extLst>
          </p:cNvPr>
          <p:cNvSpPr txBox="1"/>
          <p:nvPr/>
        </p:nvSpPr>
        <p:spPr>
          <a:xfrm>
            <a:off x="5687518" y="4304701"/>
            <a:ext cx="27981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 err="1"/>
              <a:t>Calculated</a:t>
            </a:r>
            <a:r>
              <a:rPr lang="de-DE" sz="1400" dirty="0"/>
              <a:t> on Presence-</a:t>
            </a:r>
            <a:r>
              <a:rPr lang="de-DE" sz="1400" dirty="0" err="1"/>
              <a:t>Only</a:t>
            </a:r>
            <a:r>
              <a:rPr lang="de-DE" sz="1400" dirty="0"/>
              <a:t> </a:t>
            </a:r>
            <a:r>
              <a:rPr lang="de-DE" sz="1400" dirty="0" err="1"/>
              <a:t>data</a:t>
            </a:r>
            <a:r>
              <a:rPr lang="de-DE" sz="1400" dirty="0"/>
              <a:t> 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5ED6FC83-43D7-496B-BC7A-04A4521D1658}"/>
              </a:ext>
            </a:extLst>
          </p:cNvPr>
          <p:cNvSpPr txBox="1"/>
          <p:nvPr/>
        </p:nvSpPr>
        <p:spPr>
          <a:xfrm rot="16200000">
            <a:off x="2265786" y="2330332"/>
            <a:ext cx="1892967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50" dirty="0"/>
              <a:t>Pearson </a:t>
            </a:r>
            <a:r>
              <a:rPr lang="de-DE" sz="1050" dirty="0" err="1"/>
              <a:t>correlation</a:t>
            </a:r>
            <a:r>
              <a:rPr lang="de-DE" sz="1050" dirty="0"/>
              <a:t> </a:t>
            </a:r>
            <a:r>
              <a:rPr lang="de-DE" sz="1050" dirty="0" err="1"/>
              <a:t>between</a:t>
            </a:r>
            <a:r>
              <a:rPr lang="de-DE" sz="1050" dirty="0"/>
              <a:t> </a:t>
            </a:r>
            <a:r>
              <a:rPr lang="de-DE" sz="1050" dirty="0" err="1"/>
              <a:t>suitability</a:t>
            </a:r>
            <a:r>
              <a:rPr lang="de-DE" sz="1050" dirty="0"/>
              <a:t> </a:t>
            </a:r>
            <a:r>
              <a:rPr lang="de-DE" sz="1050" dirty="0" err="1"/>
              <a:t>raster</a:t>
            </a:r>
            <a:r>
              <a:rPr lang="de-DE" sz="1050" dirty="0"/>
              <a:t> and </a:t>
            </a:r>
            <a:r>
              <a:rPr lang="de-DE" sz="1050" dirty="0" err="1"/>
              <a:t>prediction</a:t>
            </a:r>
            <a:r>
              <a:rPr lang="de-DE" sz="1050" dirty="0"/>
              <a:t> </a:t>
            </a:r>
            <a:r>
              <a:rPr lang="de-DE" sz="1050" dirty="0" err="1"/>
              <a:t>raster</a:t>
            </a:r>
            <a:r>
              <a:rPr lang="de-DE" sz="1050" dirty="0"/>
              <a:t> </a:t>
            </a:r>
            <a:r>
              <a:rPr lang="de-DE" sz="1050" dirty="0" err="1"/>
              <a:t>of</a:t>
            </a:r>
            <a:r>
              <a:rPr lang="de-DE" sz="1050" dirty="0"/>
              <a:t> virtual </a:t>
            </a:r>
            <a:r>
              <a:rPr lang="de-DE" sz="1050" dirty="0" err="1"/>
              <a:t>species</a:t>
            </a:r>
            <a:endParaRPr lang="de-DE" sz="1050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F9115776-1047-4D6E-98CE-2CD752600436}"/>
              </a:ext>
            </a:extLst>
          </p:cNvPr>
          <p:cNvSpPr txBox="1"/>
          <p:nvPr/>
        </p:nvSpPr>
        <p:spPr>
          <a:xfrm>
            <a:off x="2938596" y="4885530"/>
            <a:ext cx="292308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b="1" dirty="0"/>
              <a:t>PA</a:t>
            </a:r>
            <a:r>
              <a:rPr lang="de-DE" sz="1100" dirty="0"/>
              <a:t> Presence-Absence</a:t>
            </a:r>
          </a:p>
          <a:p>
            <a:r>
              <a:rPr lang="de-DE" sz="1100" b="1" dirty="0"/>
              <a:t>PBG</a:t>
            </a:r>
            <a:r>
              <a:rPr lang="de-DE" sz="1100" dirty="0"/>
              <a:t> Presence-Background</a:t>
            </a:r>
          </a:p>
          <a:p>
            <a:r>
              <a:rPr lang="de-DE" sz="1100" b="1" dirty="0"/>
              <a:t>PAA</a:t>
            </a:r>
            <a:r>
              <a:rPr lang="de-DE" sz="1100" dirty="0"/>
              <a:t> Presence-</a:t>
            </a:r>
            <a:r>
              <a:rPr lang="de-DE" sz="1100" dirty="0" err="1"/>
              <a:t>Artificial</a:t>
            </a:r>
            <a:r>
              <a:rPr lang="de-DE" sz="1100" dirty="0"/>
              <a:t>-Absence</a:t>
            </a:r>
          </a:p>
        </p:txBody>
      </p:sp>
    </p:spTree>
    <p:extLst>
      <p:ext uri="{BB962C8B-B14F-4D97-AF65-F5344CB8AC3E}">
        <p14:creationId xmlns:p14="http://schemas.microsoft.com/office/powerpoint/2010/main" val="473424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5C2E2807-5414-4F7F-AA69-337A1A4F4914}"/>
              </a:ext>
            </a:extLst>
          </p:cNvPr>
          <p:cNvSpPr/>
          <p:nvPr/>
        </p:nvSpPr>
        <p:spPr>
          <a:xfrm>
            <a:off x="2253916" y="930442"/>
            <a:ext cx="7411452" cy="522972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9F10366A-5706-4CF8-A6F8-521BBD8BE47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63" t="70151" r="40591" b="-92"/>
          <a:stretch/>
        </p:blipFill>
        <p:spPr>
          <a:xfrm>
            <a:off x="7171734" y="2085776"/>
            <a:ext cx="1969897" cy="2053389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1A3848F5-12EA-4D79-98C5-E3986794E9B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912" t="3322" r="16505" b="69401"/>
          <a:stretch/>
        </p:blipFill>
        <p:spPr>
          <a:xfrm>
            <a:off x="5370258" y="2074535"/>
            <a:ext cx="1869743" cy="1870736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3D8D84A2-6242-4270-BEC8-48979DA859C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2" t="3322" r="66058" b="69401"/>
          <a:stretch/>
        </p:blipFill>
        <p:spPr>
          <a:xfrm>
            <a:off x="2661582" y="2050162"/>
            <a:ext cx="2708675" cy="1870736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9B4B7D56-CE70-449D-9A37-069D908BAF15}"/>
              </a:ext>
            </a:extLst>
          </p:cNvPr>
          <p:cNvSpPr txBox="1"/>
          <p:nvPr/>
        </p:nvSpPr>
        <p:spPr>
          <a:xfrm>
            <a:off x="3595247" y="1871881"/>
            <a:ext cx="18929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AUC</a:t>
            </a:r>
            <a:r>
              <a:rPr lang="de-DE" sz="1400" baseline="-25000" dirty="0"/>
              <a:t>ROC</a:t>
            </a:r>
            <a:r>
              <a:rPr lang="de-DE" sz="1400" dirty="0"/>
              <a:t> on PA </a:t>
            </a:r>
            <a:r>
              <a:rPr lang="de-DE" sz="1400" dirty="0" err="1"/>
              <a:t>data</a:t>
            </a:r>
            <a:endParaRPr lang="de-DE" sz="1400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14976AAF-5659-4EC1-838F-93BC9F205526}"/>
              </a:ext>
            </a:extLst>
          </p:cNvPr>
          <p:cNvSpPr txBox="1"/>
          <p:nvPr/>
        </p:nvSpPr>
        <p:spPr>
          <a:xfrm>
            <a:off x="5390457" y="1896397"/>
            <a:ext cx="18929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AUC</a:t>
            </a:r>
            <a:r>
              <a:rPr lang="de-DE" sz="1400" baseline="-25000" dirty="0"/>
              <a:t>ROC</a:t>
            </a:r>
            <a:r>
              <a:rPr lang="de-DE" sz="1400" dirty="0"/>
              <a:t> on PBG </a:t>
            </a:r>
            <a:r>
              <a:rPr lang="de-DE" sz="1400" dirty="0" err="1"/>
              <a:t>data</a:t>
            </a:r>
            <a:endParaRPr lang="de-DE" sz="1400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A192A7D7-BC0E-4531-94DE-BFD31F92B83F}"/>
              </a:ext>
            </a:extLst>
          </p:cNvPr>
          <p:cNvSpPr txBox="1"/>
          <p:nvPr/>
        </p:nvSpPr>
        <p:spPr>
          <a:xfrm>
            <a:off x="7303624" y="1865223"/>
            <a:ext cx="18929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Index on PAA </a:t>
            </a:r>
            <a:r>
              <a:rPr lang="de-DE" sz="1400" dirty="0" err="1"/>
              <a:t>data</a:t>
            </a:r>
            <a:endParaRPr lang="de-DE" sz="1400" dirty="0"/>
          </a:p>
        </p:txBody>
      </p:sp>
      <p:sp>
        <p:nvSpPr>
          <p:cNvPr id="12" name="Geschweifte Klammer rechts 11">
            <a:extLst>
              <a:ext uri="{FF2B5EF4-FFF2-40B4-BE49-F238E27FC236}">
                <a16:creationId xmlns:a16="http://schemas.microsoft.com/office/drawing/2014/main" id="{41768A2C-E051-4F88-9E41-827B0AE9D56F}"/>
              </a:ext>
            </a:extLst>
          </p:cNvPr>
          <p:cNvSpPr/>
          <p:nvPr/>
        </p:nvSpPr>
        <p:spPr>
          <a:xfrm rot="5400000">
            <a:off x="4243727" y="3000127"/>
            <a:ext cx="312821" cy="20602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5EA27630-5992-4779-BF6A-699EFC3EE5A8}"/>
              </a:ext>
            </a:extLst>
          </p:cNvPr>
          <p:cNvSpPr txBox="1"/>
          <p:nvPr/>
        </p:nvSpPr>
        <p:spPr>
          <a:xfrm>
            <a:off x="3537284" y="4328578"/>
            <a:ext cx="18929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Absence </a:t>
            </a:r>
            <a:r>
              <a:rPr lang="de-DE" sz="1400" dirty="0" err="1"/>
              <a:t>data</a:t>
            </a:r>
            <a:r>
              <a:rPr lang="de-DE" sz="1400" dirty="0"/>
              <a:t> </a:t>
            </a:r>
            <a:r>
              <a:rPr lang="de-DE" sz="1400" dirty="0" err="1"/>
              <a:t>needed</a:t>
            </a:r>
            <a:endParaRPr lang="de-DE" sz="1400" dirty="0"/>
          </a:p>
        </p:txBody>
      </p:sp>
      <p:sp>
        <p:nvSpPr>
          <p:cNvPr id="14" name="Geschweifte Klammer rechts 13">
            <a:extLst>
              <a:ext uri="{FF2B5EF4-FFF2-40B4-BE49-F238E27FC236}">
                <a16:creationId xmlns:a16="http://schemas.microsoft.com/office/drawing/2014/main" id="{0D7CE7A8-3E0C-47E5-A25C-FC67197E0C55}"/>
              </a:ext>
            </a:extLst>
          </p:cNvPr>
          <p:cNvSpPr/>
          <p:nvPr/>
        </p:nvSpPr>
        <p:spPr>
          <a:xfrm rot="5400000">
            <a:off x="7087714" y="2232260"/>
            <a:ext cx="276100" cy="359102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01E98EB3-6E3E-4CAF-B3D9-D17A2225EBE1}"/>
              </a:ext>
            </a:extLst>
          </p:cNvPr>
          <p:cNvSpPr txBox="1"/>
          <p:nvPr/>
        </p:nvSpPr>
        <p:spPr>
          <a:xfrm>
            <a:off x="5687518" y="4304701"/>
            <a:ext cx="27981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 err="1"/>
              <a:t>Calculated</a:t>
            </a:r>
            <a:r>
              <a:rPr lang="de-DE" sz="1400" dirty="0"/>
              <a:t> on Presence-</a:t>
            </a:r>
            <a:r>
              <a:rPr lang="de-DE" sz="1400" dirty="0" err="1"/>
              <a:t>Only</a:t>
            </a:r>
            <a:r>
              <a:rPr lang="de-DE" sz="1400" dirty="0"/>
              <a:t> </a:t>
            </a:r>
            <a:r>
              <a:rPr lang="de-DE" sz="1400" dirty="0" err="1"/>
              <a:t>data</a:t>
            </a:r>
            <a:r>
              <a:rPr lang="de-DE" sz="1400" dirty="0"/>
              <a:t> 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F9115776-1047-4D6E-98CE-2CD752600436}"/>
              </a:ext>
            </a:extLst>
          </p:cNvPr>
          <p:cNvSpPr txBox="1"/>
          <p:nvPr/>
        </p:nvSpPr>
        <p:spPr>
          <a:xfrm>
            <a:off x="2938596" y="4885530"/>
            <a:ext cx="292308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b="1" dirty="0"/>
              <a:t>PA</a:t>
            </a:r>
            <a:r>
              <a:rPr lang="de-DE" sz="1100" dirty="0"/>
              <a:t> Presence-Absence</a:t>
            </a:r>
          </a:p>
          <a:p>
            <a:r>
              <a:rPr lang="de-DE" sz="1100" b="1" dirty="0"/>
              <a:t>PBG</a:t>
            </a:r>
            <a:r>
              <a:rPr lang="de-DE" sz="1100" dirty="0"/>
              <a:t> Presence-Background</a:t>
            </a:r>
          </a:p>
          <a:p>
            <a:r>
              <a:rPr lang="de-DE" sz="1100" b="1" dirty="0"/>
              <a:t>PAA</a:t>
            </a:r>
            <a:r>
              <a:rPr lang="de-DE" sz="1100" dirty="0"/>
              <a:t> Presence-</a:t>
            </a:r>
            <a:r>
              <a:rPr lang="de-DE" sz="1100" dirty="0" err="1"/>
              <a:t>Artificial</a:t>
            </a:r>
            <a:r>
              <a:rPr lang="de-DE" sz="1100" dirty="0"/>
              <a:t>-Absence</a:t>
            </a:r>
          </a:p>
        </p:txBody>
      </p:sp>
      <p:pic>
        <p:nvPicPr>
          <p:cNvPr id="22" name="Grafik 21">
            <a:extLst>
              <a:ext uri="{FF2B5EF4-FFF2-40B4-BE49-F238E27FC236}">
                <a16:creationId xmlns:a16="http://schemas.microsoft.com/office/drawing/2014/main" id="{172F119A-EDB5-4293-BB3C-8021080DE6E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909" t="3322" r="289" b="69401"/>
          <a:stretch/>
        </p:blipFill>
        <p:spPr>
          <a:xfrm>
            <a:off x="9041477" y="2019113"/>
            <a:ext cx="1332091" cy="1870736"/>
          </a:xfrm>
          <a:prstGeom prst="rect">
            <a:avLst/>
          </a:prstGeom>
        </p:spPr>
      </p:pic>
      <p:sp>
        <p:nvSpPr>
          <p:cNvPr id="23" name="Textfeld 22">
            <a:extLst>
              <a:ext uri="{FF2B5EF4-FFF2-40B4-BE49-F238E27FC236}">
                <a16:creationId xmlns:a16="http://schemas.microsoft.com/office/drawing/2014/main" id="{50C5FDB0-D992-445D-A7FA-7A12700507D5}"/>
              </a:ext>
            </a:extLst>
          </p:cNvPr>
          <p:cNvSpPr txBox="1"/>
          <p:nvPr/>
        </p:nvSpPr>
        <p:spPr>
          <a:xfrm>
            <a:off x="4767782" y="3684797"/>
            <a:ext cx="6024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AUC</a:t>
            </a:r>
            <a:r>
              <a:rPr lang="de-DE" sz="1000" baseline="-25000" dirty="0"/>
              <a:t>ROC</a:t>
            </a:r>
            <a:endParaRPr lang="de-DE" sz="1000" dirty="0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1CF02513-0822-4D16-9108-A712538C57E7}"/>
              </a:ext>
            </a:extLst>
          </p:cNvPr>
          <p:cNvSpPr txBox="1"/>
          <p:nvPr/>
        </p:nvSpPr>
        <p:spPr>
          <a:xfrm>
            <a:off x="6719017" y="3687583"/>
            <a:ext cx="602476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000" dirty="0"/>
              <a:t>AUC</a:t>
            </a:r>
            <a:r>
              <a:rPr lang="de-DE" sz="1000" baseline="-25000" dirty="0"/>
              <a:t>ROC</a:t>
            </a:r>
            <a:endParaRPr lang="de-DE" sz="1000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0561287A-590F-4852-A369-6934124D8AEE}"/>
              </a:ext>
            </a:extLst>
          </p:cNvPr>
          <p:cNvSpPr txBox="1"/>
          <p:nvPr/>
        </p:nvSpPr>
        <p:spPr>
          <a:xfrm>
            <a:off x="8559354" y="3684960"/>
            <a:ext cx="602476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000" dirty="0"/>
              <a:t>Index</a:t>
            </a:r>
          </a:p>
        </p:txBody>
      </p:sp>
    </p:spTree>
    <p:extLst>
      <p:ext uri="{BB962C8B-B14F-4D97-AF65-F5344CB8AC3E}">
        <p14:creationId xmlns:p14="http://schemas.microsoft.com/office/powerpoint/2010/main" val="7854141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</Words>
  <Application>Microsoft Office PowerPoint</Application>
  <PresentationFormat>Breitbild</PresentationFormat>
  <Paragraphs>26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Lisa Bald</dc:creator>
  <cp:lastModifiedBy>Lisa Bald</cp:lastModifiedBy>
  <cp:revision>4</cp:revision>
  <dcterms:created xsi:type="dcterms:W3CDTF">2025-05-21T12:40:44Z</dcterms:created>
  <dcterms:modified xsi:type="dcterms:W3CDTF">2025-05-30T09:03:12Z</dcterms:modified>
</cp:coreProperties>
</file>