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CF33-7599-E17E-0386-9D599EAE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12EA3-0EA3-E1E7-1B60-55CB95C3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189C-F2F0-EBEA-9B1A-706B206B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3C6B-7BBD-6997-FB95-81826270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8FD8-8615-CA42-A769-D505DCEC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7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DD14-E7B4-A20E-9295-E7DE564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C969-79E0-051C-C9DF-56A37B84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871B-0F12-617D-0F2C-8F4B6CEC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0E30-BA0C-89E1-51EE-37D70274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9FA7-5196-DBFE-D978-61C55826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13983-CC61-BFEF-85C0-A14DF43F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9A30C-12A8-7EFD-BBD8-8660F3EE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6ED4-9CD2-775A-9B5F-32B62B28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F9E2-E363-327D-12EF-8B5B8395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4AC8-BA2C-8FB2-D9F5-C3683EA5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9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5CFF-8925-EF94-84CD-0346E002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3F2C-F561-14AD-45A8-8BDE97F3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E669-16C4-EED4-F96E-48C3CEAF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4880-FFA2-B0E0-E717-2D8A2CA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B17-705F-C8C5-2AB2-21AFDB7D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978-AC04-6D59-B82D-AE20AA2E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8F02-B55A-6980-3824-7DC2B147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8023-AE02-F7AB-C14F-2B2E077A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ADE0-833F-6941-12E4-5377665D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A403-E841-66FA-88A5-50B93340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C8DB-6947-FEC7-55EC-2658FCE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9E6F-D8A8-6CE4-C00C-207D1372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9860-98DE-EF44-17FB-F586DB5B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9DFE-CC8D-8A92-56D7-05F60D2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A3A4-8529-1636-02D2-3C876B4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2F18-31FC-3121-D9EF-21E698DF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C207-6464-A945-4333-B810577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1CE2-A4AE-5D78-E860-68ABC522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F162-E8CD-640C-DAE2-7A89AF36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316C5-B996-BD48-7DF4-055856A87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A6CE5-F818-B4FC-0BF6-64DB46566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DDFF-7768-C204-0281-E5D82740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316B0-8346-9C78-D963-1532D09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4C458-2D0D-1406-B45A-2B2D4C70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AB56-7444-852C-F7C7-E72B9A9D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E04AF-38B9-ADAA-2E57-6DF97E0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A20C-5F4A-C7F8-07B9-21982394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8A0F1-7D2E-F63C-6DB4-69DE8469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7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F1511-50E9-8F57-E129-77566121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1BD7D-E37E-8362-5F91-39B930B7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47C99-A8EB-E1BB-AC72-BDEBE7F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44DC-ED37-AF3B-8979-A90AA9C1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F295-DDA2-14E4-7553-42778849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E793-B580-C928-88C0-440FA283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0FA3-1082-2A3E-1509-78F19F00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FB9B-5E69-6AC5-53E7-8076121D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8CA8-2080-FBE5-EDFB-03B1C042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9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71F6-A0E5-7F38-844F-90F37943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86DC-6409-9BBE-B464-3F9408B18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AEFCF-B662-FBA2-3FE5-528DC71D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4EB3-32D5-F4AE-0ADD-2B8635B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AA62-23E2-7D76-BF73-5891F0F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0688F-32A8-9BD4-C34D-3FD975A0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D521F-A366-11F3-8123-DA0E2068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10A4-76DD-1532-54E4-C8BBE85C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C8E9-8979-D95B-1B54-2C79D2F9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EBC3-0F94-475F-8CAC-CF69D0749C5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07AB-AF69-A01F-71AF-E0FD9E403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EA84-C386-6FE4-28CA-D0E99E17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BA8B-98D3-44AD-B54F-8727313441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3786C-3040-32C3-5C74-AFC15A61A4F0}"/>
              </a:ext>
            </a:extLst>
          </p:cNvPr>
          <p:cNvSpPr txBox="1"/>
          <p:nvPr/>
        </p:nvSpPr>
        <p:spPr>
          <a:xfrm>
            <a:off x="171451" y="185738"/>
            <a:ext cx="478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POSSIBILIDADES DE DISPLAY – </a:t>
            </a:r>
            <a:r>
              <a:rPr lang="en-US" b="1" dirty="0"/>
              <a:t>CARBON ANALYTIC</a:t>
            </a:r>
            <a:endParaRPr lang="pt-B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BBE44-1F96-C1F8-84E2-CEAD0935BECE}"/>
              </a:ext>
            </a:extLst>
          </p:cNvPr>
          <p:cNvSpPr txBox="1"/>
          <p:nvPr/>
        </p:nvSpPr>
        <p:spPr>
          <a:xfrm>
            <a:off x="457200" y="2135981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ESTOQUE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CA64-1823-C7BF-00EA-0062443B34A2}"/>
              </a:ext>
            </a:extLst>
          </p:cNvPr>
          <p:cNvSpPr txBox="1"/>
          <p:nvPr/>
        </p:nvSpPr>
        <p:spPr>
          <a:xfrm>
            <a:off x="457200" y="4781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</a:t>
            </a:r>
            <a:endParaRPr lang="pt-B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A7818-96E5-52DE-734F-46248EC31656}"/>
              </a:ext>
            </a:extLst>
          </p:cNvPr>
          <p:cNvCxnSpPr>
            <a:stCxn id="5" idx="3"/>
          </p:cNvCxnSpPr>
          <p:nvPr/>
        </p:nvCxnSpPr>
        <p:spPr>
          <a:xfrm flipV="1">
            <a:off x="1529160" y="1800225"/>
            <a:ext cx="1028303" cy="52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879A1-1057-C9C9-9A03-C43F304EEAF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29160" y="2320647"/>
            <a:ext cx="971153" cy="65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A74F1-4B18-8EE1-B235-CE1AFD04CC51}"/>
              </a:ext>
            </a:extLst>
          </p:cNvPr>
          <p:cNvSpPr txBox="1"/>
          <p:nvPr/>
        </p:nvSpPr>
        <p:spPr>
          <a:xfrm>
            <a:off x="2601120" y="1414105"/>
            <a:ext cx="218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Série temporal de </a:t>
            </a:r>
          </a:p>
          <a:p>
            <a:r>
              <a:rPr lang="en-US" dirty="0" err="1"/>
              <a:t>biomassa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carbono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B30C6-6657-F80B-07F6-F76095FD4866}"/>
              </a:ext>
            </a:extLst>
          </p:cNvPr>
          <p:cNvSpPr txBox="1"/>
          <p:nvPr/>
        </p:nvSpPr>
        <p:spPr>
          <a:xfrm>
            <a:off x="2601120" y="2648634"/>
            <a:ext cx="218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 </a:t>
            </a:r>
            <a:r>
              <a:rPr lang="en-US" dirty="0" err="1"/>
              <a:t>momento</a:t>
            </a:r>
            <a:r>
              <a:rPr lang="en-US" dirty="0"/>
              <a:t> de </a:t>
            </a:r>
          </a:p>
          <a:p>
            <a:r>
              <a:rPr lang="en-US" dirty="0" err="1"/>
              <a:t>biomassa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carbono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8E99B-A6FB-B0F3-4908-AA08EF8E1F81}"/>
              </a:ext>
            </a:extLst>
          </p:cNvPr>
          <p:cNvSpPr txBox="1"/>
          <p:nvPr/>
        </p:nvSpPr>
        <p:spPr>
          <a:xfrm>
            <a:off x="4916768" y="1435178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2 </a:t>
            </a:r>
            <a:r>
              <a:rPr lang="en-US" dirty="0" err="1"/>
              <a:t>ou</a:t>
            </a:r>
            <a:r>
              <a:rPr lang="en-US" dirty="0"/>
              <a:t> 3 </a:t>
            </a:r>
          </a:p>
          <a:p>
            <a:r>
              <a:rPr lang="en-US" dirty="0"/>
              <a:t>(</a:t>
            </a:r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7E6D7FE-A9A1-5B9A-4F13-4C314B748A6A}"/>
              </a:ext>
            </a:extLst>
          </p:cNvPr>
          <p:cNvSpPr/>
          <p:nvPr/>
        </p:nvSpPr>
        <p:spPr>
          <a:xfrm>
            <a:off x="4794394" y="1406961"/>
            <a:ext cx="85725" cy="795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98730-E25C-D754-FC97-9A6F985FDA3F}"/>
              </a:ext>
            </a:extLst>
          </p:cNvPr>
          <p:cNvSpPr txBox="1"/>
          <p:nvPr/>
        </p:nvSpPr>
        <p:spPr>
          <a:xfrm>
            <a:off x="4916768" y="2648634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4</a:t>
            </a:r>
          </a:p>
          <a:p>
            <a:r>
              <a:rPr lang="en-US" dirty="0"/>
              <a:t>(</a:t>
            </a:r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8994958-B1F5-C228-0F18-8ED440E9A4B0}"/>
              </a:ext>
            </a:extLst>
          </p:cNvPr>
          <p:cNvSpPr/>
          <p:nvPr/>
        </p:nvSpPr>
        <p:spPr>
          <a:xfrm>
            <a:off x="4794394" y="2620417"/>
            <a:ext cx="85725" cy="795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35C7A-4591-79E1-BF71-D8D7DAF7BFDC}"/>
              </a:ext>
            </a:extLst>
          </p:cNvPr>
          <p:cNvCxnSpPr>
            <a:cxnSpLocks/>
          </p:cNvCxnSpPr>
          <p:nvPr/>
        </p:nvCxnSpPr>
        <p:spPr>
          <a:xfrm>
            <a:off x="1529159" y="4966215"/>
            <a:ext cx="10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C33A4A-9314-8D91-8565-84D20F42EC3A}"/>
              </a:ext>
            </a:extLst>
          </p:cNvPr>
          <p:cNvSpPr txBox="1"/>
          <p:nvPr/>
        </p:nvSpPr>
        <p:spPr>
          <a:xfrm>
            <a:off x="2940330" y="464304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ED89B65-4339-D4AE-49C0-F118DCAAD33F}"/>
              </a:ext>
            </a:extLst>
          </p:cNvPr>
          <p:cNvSpPr/>
          <p:nvPr/>
        </p:nvSpPr>
        <p:spPr>
          <a:xfrm>
            <a:off x="2817956" y="4614832"/>
            <a:ext cx="85725" cy="795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B87B56-D09A-A389-BCD9-C32EDD2C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88" y="41341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B4556-D469-82AF-9945-223B73638A83}"/>
              </a:ext>
            </a:extLst>
          </p:cNvPr>
          <p:cNvSpPr/>
          <p:nvPr/>
        </p:nvSpPr>
        <p:spPr>
          <a:xfrm>
            <a:off x="411173" y="490950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631FD5-5A03-0F26-914B-99F33E06A261}"/>
              </a:ext>
            </a:extLst>
          </p:cNvPr>
          <p:cNvSpPr/>
          <p:nvPr/>
        </p:nvSpPr>
        <p:spPr>
          <a:xfrm rot="10800000">
            <a:off x="1528092" y="536976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732F2-C86B-58DE-9E60-5FBB52B7D881}"/>
              </a:ext>
            </a:extLst>
          </p:cNvPr>
          <p:cNvSpPr txBox="1"/>
          <p:nvPr/>
        </p:nvSpPr>
        <p:spPr>
          <a:xfrm>
            <a:off x="649288" y="441016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  <a:endParaRPr lang="pt-B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28550-A8AB-F908-4464-D21D3EF0FD4B}"/>
              </a:ext>
            </a:extLst>
          </p:cNvPr>
          <p:cNvSpPr/>
          <p:nvPr/>
        </p:nvSpPr>
        <p:spPr>
          <a:xfrm>
            <a:off x="2011683" y="469469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91B3A64-8042-D222-2A9D-F4593EE4395C}"/>
              </a:ext>
            </a:extLst>
          </p:cNvPr>
          <p:cNvSpPr/>
          <p:nvPr/>
        </p:nvSpPr>
        <p:spPr>
          <a:xfrm rot="10800000">
            <a:off x="3128602" y="515495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706AE-099E-C90E-BF19-FBA6C8E42DE9}"/>
              </a:ext>
            </a:extLst>
          </p:cNvPr>
          <p:cNvSpPr txBox="1"/>
          <p:nvPr/>
        </p:nvSpPr>
        <p:spPr>
          <a:xfrm>
            <a:off x="2249798" y="419535"/>
            <a:ext cx="59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Metric</a:t>
            </a:r>
            <a:endParaRPr lang="pt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57D5-A5BA-616B-CEC3-B73D3295C1A8}"/>
              </a:ext>
            </a:extLst>
          </p:cNvPr>
          <p:cNvSpPr txBox="1"/>
          <p:nvPr/>
        </p:nvSpPr>
        <p:spPr>
          <a:xfrm>
            <a:off x="698132" y="671988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Estoque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Change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9A691-91EA-7D03-0AE1-2F6C27471978}"/>
              </a:ext>
            </a:extLst>
          </p:cNvPr>
          <p:cNvSpPr txBox="1"/>
          <p:nvPr/>
        </p:nvSpPr>
        <p:spPr>
          <a:xfrm>
            <a:off x="2270686" y="682493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Biomassa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err="1">
                <a:solidFill>
                  <a:srgbClr val="FF0000"/>
                </a:solidFill>
              </a:rPr>
              <a:t>Carbono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4196-8E46-CF51-F7DA-DABD083A150E}"/>
              </a:ext>
            </a:extLst>
          </p:cNvPr>
          <p:cNvSpPr txBox="1"/>
          <p:nvPr/>
        </p:nvSpPr>
        <p:spPr>
          <a:xfrm>
            <a:off x="363423" y="1283913"/>
            <a:ext cx="5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Period</a:t>
            </a:r>
            <a:endParaRPr lang="pt-B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16661-A0F3-34C5-5FF6-972C99340F40}"/>
              </a:ext>
            </a:extLst>
          </p:cNvPr>
          <p:cNvSpPr/>
          <p:nvPr/>
        </p:nvSpPr>
        <p:spPr>
          <a:xfrm>
            <a:off x="368215" y="1628417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95E232-44F4-3E8D-3C96-176ABDFE0ED3}"/>
              </a:ext>
            </a:extLst>
          </p:cNvPr>
          <p:cNvSpPr/>
          <p:nvPr/>
        </p:nvSpPr>
        <p:spPr>
          <a:xfrm>
            <a:off x="1939904" y="1628416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9CAC8-D175-7D5D-48AA-75054AE24E6A}"/>
              </a:ext>
            </a:extLst>
          </p:cNvPr>
          <p:cNvSpPr txBox="1"/>
          <p:nvPr/>
        </p:nvSpPr>
        <p:spPr>
          <a:xfrm>
            <a:off x="649287" y="156091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pt-B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55434-7D9F-C37B-27D6-68F530E8E683}"/>
              </a:ext>
            </a:extLst>
          </p:cNvPr>
          <p:cNvSpPr txBox="1"/>
          <p:nvPr/>
        </p:nvSpPr>
        <p:spPr>
          <a:xfrm>
            <a:off x="2379817" y="16034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pt-B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29801-D019-30D0-E695-8948D251212E}"/>
              </a:ext>
            </a:extLst>
          </p:cNvPr>
          <p:cNvSpPr txBox="1"/>
          <p:nvPr/>
        </p:nvSpPr>
        <p:spPr>
          <a:xfrm>
            <a:off x="263887" y="2286648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29575-6BD9-4639-CE5C-4CFF8F6C1468}"/>
              </a:ext>
            </a:extLst>
          </p:cNvPr>
          <p:cNvSpPr/>
          <p:nvPr/>
        </p:nvSpPr>
        <p:spPr>
          <a:xfrm>
            <a:off x="411173" y="2792292"/>
            <a:ext cx="720682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EE679-BD65-F23C-8E32-FC9DA55941E6}"/>
              </a:ext>
            </a:extLst>
          </p:cNvPr>
          <p:cNvSpPr txBox="1"/>
          <p:nvPr/>
        </p:nvSpPr>
        <p:spPr>
          <a:xfrm>
            <a:off x="363424" y="2792292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Rectangle</a:t>
            </a:r>
            <a:endParaRPr lang="pt-B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26777-EECF-FD85-9467-E2FEDCDD68EF}"/>
              </a:ext>
            </a:extLst>
          </p:cNvPr>
          <p:cNvSpPr/>
          <p:nvPr/>
        </p:nvSpPr>
        <p:spPr>
          <a:xfrm>
            <a:off x="1222547" y="2792292"/>
            <a:ext cx="672434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BEA8D-52C8-C063-B82F-75A74DB320BD}"/>
              </a:ext>
            </a:extLst>
          </p:cNvPr>
          <p:cNvSpPr txBox="1"/>
          <p:nvPr/>
        </p:nvSpPr>
        <p:spPr>
          <a:xfrm>
            <a:off x="1224793" y="2792292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Polygon</a:t>
            </a:r>
            <a:endParaRPr lang="pt-BR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AA1CD9-E2FD-E8B2-655B-6CEF58797142}"/>
              </a:ext>
            </a:extLst>
          </p:cNvPr>
          <p:cNvSpPr/>
          <p:nvPr/>
        </p:nvSpPr>
        <p:spPr>
          <a:xfrm>
            <a:off x="1999437" y="2786994"/>
            <a:ext cx="537599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B19D2-B29C-9D67-7199-9BC2E615D2BB}"/>
              </a:ext>
            </a:extLst>
          </p:cNvPr>
          <p:cNvSpPr txBox="1"/>
          <p:nvPr/>
        </p:nvSpPr>
        <p:spPr>
          <a:xfrm>
            <a:off x="2044642" y="2786994"/>
            <a:ext cx="50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</a:t>
            </a:r>
            <a:endParaRPr lang="pt-BR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190C8C-5E09-FC7D-F807-917016DEF45F}"/>
              </a:ext>
            </a:extLst>
          </p:cNvPr>
          <p:cNvSpPr/>
          <p:nvPr/>
        </p:nvSpPr>
        <p:spPr>
          <a:xfrm>
            <a:off x="2597242" y="2784628"/>
            <a:ext cx="680315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A9545-F411-D095-EACD-3236AAE07638}"/>
              </a:ext>
            </a:extLst>
          </p:cNvPr>
          <p:cNvSpPr txBox="1"/>
          <p:nvPr/>
        </p:nvSpPr>
        <p:spPr>
          <a:xfrm>
            <a:off x="2593351" y="278462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  <a:endParaRPr lang="pt-B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FEF6A9-BE76-9538-F0D5-8C9D6EAE6A25}"/>
              </a:ext>
            </a:extLst>
          </p:cNvPr>
          <p:cNvSpPr/>
          <p:nvPr/>
        </p:nvSpPr>
        <p:spPr>
          <a:xfrm>
            <a:off x="411171" y="3309839"/>
            <a:ext cx="1528733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1AF4A-8DAC-B911-E41E-AE0446C67B30}"/>
              </a:ext>
            </a:extLst>
          </p:cNvPr>
          <p:cNvSpPr txBox="1"/>
          <p:nvPr/>
        </p:nvSpPr>
        <p:spPr>
          <a:xfrm>
            <a:off x="387297" y="3302120"/>
            <a:ext cx="1410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Administrative Areas</a:t>
            </a:r>
            <a:endParaRPr lang="pt-BR" sz="11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71C9E57-AC4B-BB44-29B3-6E1B522D6940}"/>
              </a:ext>
            </a:extLst>
          </p:cNvPr>
          <p:cNvSpPr/>
          <p:nvPr/>
        </p:nvSpPr>
        <p:spPr>
          <a:xfrm rot="10800000">
            <a:off x="1672309" y="3389760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72D4E-55CB-C16B-DAE4-F2C565ADDD34}"/>
              </a:ext>
            </a:extLst>
          </p:cNvPr>
          <p:cNvSpPr txBox="1"/>
          <p:nvPr/>
        </p:nvSpPr>
        <p:spPr>
          <a:xfrm>
            <a:off x="326121" y="3665779"/>
            <a:ext cx="82426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Country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Biome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Watershed</a:t>
            </a:r>
          </a:p>
          <a:p>
            <a:r>
              <a:rPr lang="en-US" sz="1050" dirty="0">
                <a:solidFill>
                  <a:srgbClr val="FF0000"/>
                </a:solidFill>
              </a:rPr>
              <a:t>State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City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Forest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3CDC3D-C41B-835C-EF61-C931422DFBFF}"/>
              </a:ext>
            </a:extLst>
          </p:cNvPr>
          <p:cNvSpPr/>
          <p:nvPr/>
        </p:nvSpPr>
        <p:spPr>
          <a:xfrm>
            <a:off x="346094" y="4830963"/>
            <a:ext cx="1102217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3D37217-10D9-28EC-985E-AFCE6723CB62}"/>
              </a:ext>
            </a:extLst>
          </p:cNvPr>
          <p:cNvSpPr/>
          <p:nvPr/>
        </p:nvSpPr>
        <p:spPr>
          <a:xfrm rot="10800000">
            <a:off x="1222547" y="491088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03640-0C46-C925-7489-9408D3CEBC9A}"/>
              </a:ext>
            </a:extLst>
          </p:cNvPr>
          <p:cNvSpPr txBox="1"/>
          <p:nvPr/>
        </p:nvSpPr>
        <p:spPr>
          <a:xfrm>
            <a:off x="361619" y="4828123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  <a:endParaRPr lang="pt-B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B8F461-5C95-408D-52C1-7FF72646BF7F}"/>
              </a:ext>
            </a:extLst>
          </p:cNvPr>
          <p:cNvSpPr/>
          <p:nvPr/>
        </p:nvSpPr>
        <p:spPr>
          <a:xfrm>
            <a:off x="73320" y="300705"/>
            <a:ext cx="3547459" cy="49770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50927D-8C4D-B649-019C-69C8A9CAF6E8}"/>
              </a:ext>
            </a:extLst>
          </p:cNvPr>
          <p:cNvSpPr txBox="1"/>
          <p:nvPr/>
        </p:nvSpPr>
        <p:spPr>
          <a:xfrm>
            <a:off x="110742" y="530805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2D7DE5-3209-B1BB-C42D-5968DE477BF9}"/>
              </a:ext>
            </a:extLst>
          </p:cNvPr>
          <p:cNvSpPr txBox="1"/>
          <p:nvPr/>
        </p:nvSpPr>
        <p:spPr>
          <a:xfrm>
            <a:off x="287537" y="5580124"/>
            <a:ext cx="257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999999 Mg Biomass</a:t>
            </a:r>
          </a:p>
          <a:p>
            <a:r>
              <a:rPr lang="en-US" dirty="0">
                <a:solidFill>
                  <a:srgbClr val="FF0000"/>
                </a:solidFill>
              </a:rPr>
              <a:t>or Mg Carbon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CF4F0D-449F-B118-EBC6-8A92123007DD}"/>
              </a:ext>
            </a:extLst>
          </p:cNvPr>
          <p:cNvSpPr/>
          <p:nvPr/>
        </p:nvSpPr>
        <p:spPr>
          <a:xfrm>
            <a:off x="73320" y="5277742"/>
            <a:ext cx="3547459" cy="132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A410E-1A9F-64E9-0FDD-CFF92AB41FDF}"/>
              </a:ext>
            </a:extLst>
          </p:cNvPr>
          <p:cNvSpPr/>
          <p:nvPr/>
        </p:nvSpPr>
        <p:spPr>
          <a:xfrm>
            <a:off x="3773429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62E489B-C397-BC83-AAD2-4150B3950169}"/>
              </a:ext>
            </a:extLst>
          </p:cNvPr>
          <p:cNvSpPr/>
          <p:nvPr/>
        </p:nvSpPr>
        <p:spPr>
          <a:xfrm rot="10800000">
            <a:off x="4448620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129DCF-9D12-E830-A251-5BC84E990D9F}"/>
              </a:ext>
            </a:extLst>
          </p:cNvPr>
          <p:cNvSpPr txBox="1"/>
          <p:nvPr/>
        </p:nvSpPr>
        <p:spPr>
          <a:xfrm>
            <a:off x="3790748" y="284764"/>
            <a:ext cx="6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  <a:endParaRPr lang="pt-BR" sz="12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FEA956-22F9-9F91-854D-CEBEE533AB1D}"/>
              </a:ext>
            </a:extLst>
          </p:cNvPr>
          <p:cNvSpPr/>
          <p:nvPr/>
        </p:nvSpPr>
        <p:spPr>
          <a:xfrm rot="16200000">
            <a:off x="6302609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3C94E-53D8-DB88-64AD-1B52CC003FB0}"/>
              </a:ext>
            </a:extLst>
          </p:cNvPr>
          <p:cNvSpPr txBox="1"/>
          <p:nvPr/>
        </p:nvSpPr>
        <p:spPr>
          <a:xfrm>
            <a:off x="6324549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F17DEB-68F3-50F7-5EE5-05AA3A631853}"/>
              </a:ext>
            </a:extLst>
          </p:cNvPr>
          <p:cNvSpPr txBox="1"/>
          <p:nvPr/>
        </p:nvSpPr>
        <p:spPr>
          <a:xfrm>
            <a:off x="6027930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B6070-9A7A-D422-A7D2-287226689B9B}"/>
              </a:ext>
            </a:extLst>
          </p:cNvPr>
          <p:cNvSpPr/>
          <p:nvPr/>
        </p:nvSpPr>
        <p:spPr>
          <a:xfrm>
            <a:off x="5725740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6E6505-679E-EBD1-1A26-7297109DCA41}"/>
              </a:ext>
            </a:extLst>
          </p:cNvPr>
          <p:cNvSpPr/>
          <p:nvPr/>
        </p:nvSpPr>
        <p:spPr>
          <a:xfrm>
            <a:off x="3620779" y="303175"/>
            <a:ext cx="3197331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18F3A6-1267-79C6-8546-914693DD2583}"/>
              </a:ext>
            </a:extLst>
          </p:cNvPr>
          <p:cNvSpPr/>
          <p:nvPr/>
        </p:nvSpPr>
        <p:spPr>
          <a:xfrm>
            <a:off x="6970117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ADB0B01-4EE3-38CC-C9F6-CD24834EF649}"/>
              </a:ext>
            </a:extLst>
          </p:cNvPr>
          <p:cNvSpPr/>
          <p:nvPr/>
        </p:nvSpPr>
        <p:spPr>
          <a:xfrm rot="10800000">
            <a:off x="7645308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A4802-096B-C258-2E6B-CAC515FFBE4D}"/>
              </a:ext>
            </a:extLst>
          </p:cNvPr>
          <p:cNvSpPr txBox="1"/>
          <p:nvPr/>
        </p:nvSpPr>
        <p:spPr>
          <a:xfrm>
            <a:off x="6987436" y="284764"/>
            <a:ext cx="6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  <a:endParaRPr lang="pt-BR" sz="12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6A441C2-3FC2-A179-89DF-964910DA9331}"/>
              </a:ext>
            </a:extLst>
          </p:cNvPr>
          <p:cNvSpPr/>
          <p:nvPr/>
        </p:nvSpPr>
        <p:spPr>
          <a:xfrm rot="16200000">
            <a:off x="9499297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AD32A-5E61-54AA-B6E9-AF698BDB3EC5}"/>
              </a:ext>
            </a:extLst>
          </p:cNvPr>
          <p:cNvSpPr txBox="1"/>
          <p:nvPr/>
        </p:nvSpPr>
        <p:spPr>
          <a:xfrm>
            <a:off x="9521237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26A52-FF65-04D3-E049-BDD3A15EEE65}"/>
              </a:ext>
            </a:extLst>
          </p:cNvPr>
          <p:cNvSpPr txBox="1"/>
          <p:nvPr/>
        </p:nvSpPr>
        <p:spPr>
          <a:xfrm>
            <a:off x="9224618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D7C058-6BCA-321F-D118-40B9AF3FA001}"/>
              </a:ext>
            </a:extLst>
          </p:cNvPr>
          <p:cNvSpPr/>
          <p:nvPr/>
        </p:nvSpPr>
        <p:spPr>
          <a:xfrm>
            <a:off x="8922428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8C4DD-2F91-1125-C35C-D25FA2340702}"/>
              </a:ext>
            </a:extLst>
          </p:cNvPr>
          <p:cNvSpPr/>
          <p:nvPr/>
        </p:nvSpPr>
        <p:spPr>
          <a:xfrm>
            <a:off x="6817467" y="303175"/>
            <a:ext cx="3197331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7DBAD0-ADA1-4FE5-EAFC-DED5C450336F}"/>
              </a:ext>
            </a:extLst>
          </p:cNvPr>
          <p:cNvSpPr/>
          <p:nvPr/>
        </p:nvSpPr>
        <p:spPr>
          <a:xfrm rot="5400000">
            <a:off x="9440883" y="2083076"/>
            <a:ext cx="742566" cy="60308"/>
          </a:xfrm>
          <a:prstGeom prst="rect">
            <a:avLst/>
          </a:prstGeom>
          <a:gradFill>
            <a:gsLst>
              <a:gs pos="0">
                <a:srgbClr val="E1E9F5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  <a:gs pos="100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0493D9-6918-6287-73A8-7E1B857D1028}"/>
              </a:ext>
            </a:extLst>
          </p:cNvPr>
          <p:cNvSpPr txBox="1"/>
          <p:nvPr/>
        </p:nvSpPr>
        <p:spPr>
          <a:xfrm rot="16200000">
            <a:off x="9263441" y="194098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 bar</a:t>
            </a:r>
            <a:endParaRPr lang="pt-BR" sz="1200" dirty="0"/>
          </a:p>
        </p:txBody>
      </p:sp>
      <p:pic>
        <p:nvPicPr>
          <p:cNvPr id="1026" name="Picture 2" descr="Meu primeiro pacote R: aplicação para série temporal do varejo · Paixão por  Dados">
            <a:extLst>
              <a:ext uri="{FF2B5EF4-FFF2-40B4-BE49-F238E27FC236}">
                <a16:creationId xmlns:a16="http://schemas.microsoft.com/office/drawing/2014/main" id="{516E4082-6467-1428-7545-12BEF3546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5675" r="6843" b="9160"/>
          <a:stretch/>
        </p:blipFill>
        <p:spPr bwMode="auto">
          <a:xfrm>
            <a:off x="4364831" y="3424183"/>
            <a:ext cx="4450556" cy="15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DD57877-1586-2C7A-254F-E383F90DEC39}"/>
              </a:ext>
            </a:extLst>
          </p:cNvPr>
          <p:cNvSpPr txBox="1"/>
          <p:nvPr/>
        </p:nvSpPr>
        <p:spPr>
          <a:xfrm rot="16200000">
            <a:off x="3736680" y="4232993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Biomass/Carbon</a:t>
            </a:r>
            <a:endParaRPr lang="pt-B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EEBDF1-F1B6-E1D9-4781-47C2D66222A1}"/>
              </a:ext>
            </a:extLst>
          </p:cNvPr>
          <p:cNvSpPr txBox="1"/>
          <p:nvPr/>
        </p:nvSpPr>
        <p:spPr>
          <a:xfrm>
            <a:off x="6181758" y="496662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</a:t>
            </a:r>
            <a:endParaRPr lang="pt-B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9C35EA-A554-9C37-D85C-B35F2A5F2F09}"/>
              </a:ext>
            </a:extLst>
          </p:cNvPr>
          <p:cNvSpPr/>
          <p:nvPr/>
        </p:nvSpPr>
        <p:spPr>
          <a:xfrm>
            <a:off x="3745922" y="3399670"/>
            <a:ext cx="1039397" cy="227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C168C0A-EF80-C193-B5CA-5FE3DE3E14BB}"/>
              </a:ext>
            </a:extLst>
          </p:cNvPr>
          <p:cNvSpPr/>
          <p:nvPr/>
        </p:nvSpPr>
        <p:spPr>
          <a:xfrm rot="10800000">
            <a:off x="4542559" y="3448722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953965-B81F-B8B0-25CD-2BD531D9CC44}"/>
              </a:ext>
            </a:extLst>
          </p:cNvPr>
          <p:cNvSpPr txBox="1"/>
          <p:nvPr/>
        </p:nvSpPr>
        <p:spPr>
          <a:xfrm>
            <a:off x="3727521" y="335276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Graph Type</a:t>
            </a:r>
            <a:endParaRPr lang="pt-BR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B89A9D-27AB-4F1F-C5AD-723FCBFE82CC}"/>
              </a:ext>
            </a:extLst>
          </p:cNvPr>
          <p:cNvSpPr/>
          <p:nvPr/>
        </p:nvSpPr>
        <p:spPr>
          <a:xfrm>
            <a:off x="9024876" y="336154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4" name="Isosceles Triangle 1023">
            <a:extLst>
              <a:ext uri="{FF2B5EF4-FFF2-40B4-BE49-F238E27FC236}">
                <a16:creationId xmlns:a16="http://schemas.microsoft.com/office/drawing/2014/main" id="{507975E6-8B21-DAED-89C2-0BA2B1EA124C}"/>
              </a:ext>
            </a:extLst>
          </p:cNvPr>
          <p:cNvSpPr/>
          <p:nvPr/>
        </p:nvSpPr>
        <p:spPr>
          <a:xfrm rot="10800000">
            <a:off x="9700067" y="341917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99CC638-C902-AA0A-0B02-B72EB05BFB92}"/>
              </a:ext>
            </a:extLst>
          </p:cNvPr>
          <p:cNvSpPr txBox="1"/>
          <p:nvPr/>
        </p:nvSpPr>
        <p:spPr>
          <a:xfrm>
            <a:off x="9042195" y="3323214"/>
            <a:ext cx="50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Filter</a:t>
            </a:r>
            <a:endParaRPr lang="pt-BR" sz="1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DFF3D6D-9B3A-C5B7-FE72-C4C8ACFD8A55}"/>
              </a:ext>
            </a:extLst>
          </p:cNvPr>
          <p:cNvSpPr txBox="1"/>
          <p:nvPr/>
        </p:nvSpPr>
        <p:spPr>
          <a:xfrm>
            <a:off x="11039472" y="3597390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523E30AB-B6F8-6640-906E-123DCAB59BB5}"/>
              </a:ext>
            </a:extLst>
          </p:cNvPr>
          <p:cNvSpPr/>
          <p:nvPr/>
        </p:nvSpPr>
        <p:spPr>
          <a:xfrm>
            <a:off x="3620779" y="3338474"/>
            <a:ext cx="6394019" cy="1927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EDE46A5F-281A-BE40-8CCE-FF11A6A696D7}"/>
              </a:ext>
            </a:extLst>
          </p:cNvPr>
          <p:cNvSpPr/>
          <p:nvPr/>
        </p:nvSpPr>
        <p:spPr>
          <a:xfrm rot="10800000">
            <a:off x="10338430" y="3630318"/>
            <a:ext cx="590553" cy="336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680545A8-074F-DD9E-A562-46F1D32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68909"/>
              </p:ext>
            </p:extLst>
          </p:nvPr>
        </p:nvGraphicFramePr>
        <p:xfrm>
          <a:off x="4975545" y="5522119"/>
          <a:ext cx="3365500" cy="917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9901732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856353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1309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9795601"/>
                    </a:ext>
                  </a:extLst>
                </a:gridCol>
              </a:tblGrid>
              <a:tr h="18081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Year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Estoque Biomass/Carbon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65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xxx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847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709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640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29159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4DBECE-18D1-E9CE-B0DA-35CFB70CBCCA}"/>
              </a:ext>
            </a:extLst>
          </p:cNvPr>
          <p:cNvSpPr/>
          <p:nvPr/>
        </p:nvSpPr>
        <p:spPr>
          <a:xfrm>
            <a:off x="3612796" y="5269820"/>
            <a:ext cx="6394019" cy="1342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B6266748-DF92-E1B1-BCAD-1C87A2BEE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52" y="3760851"/>
            <a:ext cx="2300066" cy="2300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235AC5-ACBD-FD7E-77BA-51A012A01241}"/>
              </a:ext>
            </a:extLst>
          </p:cNvPr>
          <p:cNvSpPr/>
          <p:nvPr/>
        </p:nvSpPr>
        <p:spPr>
          <a:xfrm>
            <a:off x="9496340" y="6345641"/>
            <a:ext cx="337307" cy="187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B61F3-8245-5070-428E-F166FEFB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875F5B-10D3-3D8D-7588-ED2C4A3204FC}"/>
              </a:ext>
            </a:extLst>
          </p:cNvPr>
          <p:cNvSpPr/>
          <p:nvPr/>
        </p:nvSpPr>
        <p:spPr>
          <a:xfrm>
            <a:off x="411173" y="490950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F972E87-4E38-4D9B-9B61-8D67631AE824}"/>
              </a:ext>
            </a:extLst>
          </p:cNvPr>
          <p:cNvSpPr/>
          <p:nvPr/>
        </p:nvSpPr>
        <p:spPr>
          <a:xfrm rot="10800000">
            <a:off x="1528092" y="536976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C163E-A5FD-C517-2BE5-9F756D27624C}"/>
              </a:ext>
            </a:extLst>
          </p:cNvPr>
          <p:cNvSpPr txBox="1"/>
          <p:nvPr/>
        </p:nvSpPr>
        <p:spPr>
          <a:xfrm>
            <a:off x="649288" y="441016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  <a:endParaRPr lang="pt-B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C4727-14BD-34C9-D7CD-B37A2606245A}"/>
              </a:ext>
            </a:extLst>
          </p:cNvPr>
          <p:cNvSpPr/>
          <p:nvPr/>
        </p:nvSpPr>
        <p:spPr>
          <a:xfrm>
            <a:off x="2011683" y="469469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4D16C8-A70F-1119-B45B-2CCFDDE8BECB}"/>
              </a:ext>
            </a:extLst>
          </p:cNvPr>
          <p:cNvSpPr/>
          <p:nvPr/>
        </p:nvSpPr>
        <p:spPr>
          <a:xfrm rot="10800000">
            <a:off x="3128602" y="515495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B75B-5FB3-7129-9E74-B88BF08013EF}"/>
              </a:ext>
            </a:extLst>
          </p:cNvPr>
          <p:cNvSpPr txBox="1"/>
          <p:nvPr/>
        </p:nvSpPr>
        <p:spPr>
          <a:xfrm>
            <a:off x="2249798" y="419535"/>
            <a:ext cx="59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Metric</a:t>
            </a:r>
            <a:endParaRPr lang="pt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BD848-B538-EB8C-DD18-E300D5208A49}"/>
              </a:ext>
            </a:extLst>
          </p:cNvPr>
          <p:cNvSpPr txBox="1"/>
          <p:nvPr/>
        </p:nvSpPr>
        <p:spPr>
          <a:xfrm>
            <a:off x="698132" y="671988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Estoque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Change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0231A-ABCA-3697-261D-DB2CEF0D0971}"/>
              </a:ext>
            </a:extLst>
          </p:cNvPr>
          <p:cNvSpPr txBox="1"/>
          <p:nvPr/>
        </p:nvSpPr>
        <p:spPr>
          <a:xfrm>
            <a:off x="2270686" y="682493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Biomassa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err="1">
                <a:solidFill>
                  <a:srgbClr val="FF0000"/>
                </a:solidFill>
              </a:rPr>
              <a:t>Carbono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A1E69-5118-79E9-2695-E32C840FB16D}"/>
              </a:ext>
            </a:extLst>
          </p:cNvPr>
          <p:cNvSpPr txBox="1"/>
          <p:nvPr/>
        </p:nvSpPr>
        <p:spPr>
          <a:xfrm>
            <a:off x="363423" y="1283913"/>
            <a:ext cx="5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Period</a:t>
            </a:r>
            <a:endParaRPr lang="pt-B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5D125-BB3E-2A2B-8746-B46DF0C2C499}"/>
              </a:ext>
            </a:extLst>
          </p:cNvPr>
          <p:cNvSpPr/>
          <p:nvPr/>
        </p:nvSpPr>
        <p:spPr>
          <a:xfrm>
            <a:off x="368215" y="1628417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78EDA-6F07-50DC-D3CE-87DFDC18B629}"/>
              </a:ext>
            </a:extLst>
          </p:cNvPr>
          <p:cNvSpPr/>
          <p:nvPr/>
        </p:nvSpPr>
        <p:spPr>
          <a:xfrm>
            <a:off x="1939904" y="1628416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E039E-7028-5364-9A3E-2F13A32F3F5B}"/>
              </a:ext>
            </a:extLst>
          </p:cNvPr>
          <p:cNvSpPr txBox="1"/>
          <p:nvPr/>
        </p:nvSpPr>
        <p:spPr>
          <a:xfrm>
            <a:off x="649287" y="156091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pt-B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6F730-818F-3450-D9F2-D1770B2166E0}"/>
              </a:ext>
            </a:extLst>
          </p:cNvPr>
          <p:cNvSpPr txBox="1"/>
          <p:nvPr/>
        </p:nvSpPr>
        <p:spPr>
          <a:xfrm>
            <a:off x="2379817" y="16034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pt-B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749E2-85E0-A932-6220-232C7E9544C3}"/>
              </a:ext>
            </a:extLst>
          </p:cNvPr>
          <p:cNvSpPr txBox="1"/>
          <p:nvPr/>
        </p:nvSpPr>
        <p:spPr>
          <a:xfrm>
            <a:off x="263887" y="2286648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8F941-E9A0-DBD8-819E-935CFC021824}"/>
              </a:ext>
            </a:extLst>
          </p:cNvPr>
          <p:cNvSpPr/>
          <p:nvPr/>
        </p:nvSpPr>
        <p:spPr>
          <a:xfrm>
            <a:off x="411173" y="2792292"/>
            <a:ext cx="720682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D8AEA-5E00-EDD3-7640-D4FA4B468558}"/>
              </a:ext>
            </a:extLst>
          </p:cNvPr>
          <p:cNvSpPr txBox="1"/>
          <p:nvPr/>
        </p:nvSpPr>
        <p:spPr>
          <a:xfrm>
            <a:off x="363424" y="2792292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Rectangle</a:t>
            </a:r>
            <a:endParaRPr lang="pt-B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228F95-CAC4-1A21-196A-795FEC2EE8F6}"/>
              </a:ext>
            </a:extLst>
          </p:cNvPr>
          <p:cNvSpPr/>
          <p:nvPr/>
        </p:nvSpPr>
        <p:spPr>
          <a:xfrm>
            <a:off x="1222547" y="2792292"/>
            <a:ext cx="672434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AEF87-044D-0D20-05E7-D38409945D3A}"/>
              </a:ext>
            </a:extLst>
          </p:cNvPr>
          <p:cNvSpPr txBox="1"/>
          <p:nvPr/>
        </p:nvSpPr>
        <p:spPr>
          <a:xfrm>
            <a:off x="1224793" y="2792292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Polygon</a:t>
            </a:r>
            <a:endParaRPr lang="pt-BR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C31768-A2DA-FBBC-0553-DB464FC7BF69}"/>
              </a:ext>
            </a:extLst>
          </p:cNvPr>
          <p:cNvSpPr/>
          <p:nvPr/>
        </p:nvSpPr>
        <p:spPr>
          <a:xfrm>
            <a:off x="1999437" y="2786994"/>
            <a:ext cx="537599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C1920D-9B56-5726-90DA-C6AF3AB9B224}"/>
              </a:ext>
            </a:extLst>
          </p:cNvPr>
          <p:cNvSpPr txBox="1"/>
          <p:nvPr/>
        </p:nvSpPr>
        <p:spPr>
          <a:xfrm>
            <a:off x="2044642" y="2786994"/>
            <a:ext cx="50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</a:t>
            </a:r>
            <a:endParaRPr lang="pt-BR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A1DEEB-DF23-517A-611C-6CCA8A033459}"/>
              </a:ext>
            </a:extLst>
          </p:cNvPr>
          <p:cNvSpPr/>
          <p:nvPr/>
        </p:nvSpPr>
        <p:spPr>
          <a:xfrm>
            <a:off x="2597242" y="2784628"/>
            <a:ext cx="680315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883C37-3AD5-0E5E-4CE6-73FC66EEC67B}"/>
              </a:ext>
            </a:extLst>
          </p:cNvPr>
          <p:cNvSpPr txBox="1"/>
          <p:nvPr/>
        </p:nvSpPr>
        <p:spPr>
          <a:xfrm>
            <a:off x="2593351" y="278462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  <a:endParaRPr lang="pt-B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F58EA-8759-961F-3925-2852870F8B29}"/>
              </a:ext>
            </a:extLst>
          </p:cNvPr>
          <p:cNvSpPr/>
          <p:nvPr/>
        </p:nvSpPr>
        <p:spPr>
          <a:xfrm>
            <a:off x="411171" y="3309839"/>
            <a:ext cx="1528733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0B750-B1C2-EEA8-38CC-8A83BB85C37F}"/>
              </a:ext>
            </a:extLst>
          </p:cNvPr>
          <p:cNvSpPr txBox="1"/>
          <p:nvPr/>
        </p:nvSpPr>
        <p:spPr>
          <a:xfrm>
            <a:off x="387297" y="3302120"/>
            <a:ext cx="1410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Administrative Areas</a:t>
            </a:r>
            <a:endParaRPr lang="pt-BR" sz="11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94704AE-C487-F9A0-8358-9FEE9EC612BD}"/>
              </a:ext>
            </a:extLst>
          </p:cNvPr>
          <p:cNvSpPr/>
          <p:nvPr/>
        </p:nvSpPr>
        <p:spPr>
          <a:xfrm rot="10800000">
            <a:off x="1672309" y="3389760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06D27-C7A6-AA67-0D53-928E26ABAAD1}"/>
              </a:ext>
            </a:extLst>
          </p:cNvPr>
          <p:cNvSpPr txBox="1"/>
          <p:nvPr/>
        </p:nvSpPr>
        <p:spPr>
          <a:xfrm>
            <a:off x="326121" y="3665779"/>
            <a:ext cx="82426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Country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Biome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Watershed</a:t>
            </a:r>
          </a:p>
          <a:p>
            <a:r>
              <a:rPr lang="en-US" sz="1050" dirty="0">
                <a:solidFill>
                  <a:srgbClr val="FF0000"/>
                </a:solidFill>
              </a:rPr>
              <a:t>State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City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Forest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C0608-0FD7-291F-DAA5-EB2D6F78CA94}"/>
              </a:ext>
            </a:extLst>
          </p:cNvPr>
          <p:cNvSpPr/>
          <p:nvPr/>
        </p:nvSpPr>
        <p:spPr>
          <a:xfrm>
            <a:off x="346094" y="4830963"/>
            <a:ext cx="1102217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DFBC039-06E3-AA69-9298-352D3F404D57}"/>
              </a:ext>
            </a:extLst>
          </p:cNvPr>
          <p:cNvSpPr/>
          <p:nvPr/>
        </p:nvSpPr>
        <p:spPr>
          <a:xfrm rot="10800000">
            <a:off x="1222547" y="491088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60B10-7658-A320-C07A-8CB963E06649}"/>
              </a:ext>
            </a:extLst>
          </p:cNvPr>
          <p:cNvSpPr txBox="1"/>
          <p:nvPr/>
        </p:nvSpPr>
        <p:spPr>
          <a:xfrm>
            <a:off x="361619" y="4828123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  <a:endParaRPr lang="pt-B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FC6B87-15A3-7902-04CE-608BAA6F7506}"/>
              </a:ext>
            </a:extLst>
          </p:cNvPr>
          <p:cNvSpPr/>
          <p:nvPr/>
        </p:nvSpPr>
        <p:spPr>
          <a:xfrm>
            <a:off x="73320" y="300705"/>
            <a:ext cx="3547459" cy="49770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1CAC4-68DB-F0E7-457B-1828B2736273}"/>
              </a:ext>
            </a:extLst>
          </p:cNvPr>
          <p:cNvSpPr txBox="1"/>
          <p:nvPr/>
        </p:nvSpPr>
        <p:spPr>
          <a:xfrm>
            <a:off x="110742" y="530805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58F642-F897-31EB-5FAA-9C077BEA02F0}"/>
              </a:ext>
            </a:extLst>
          </p:cNvPr>
          <p:cNvSpPr txBox="1"/>
          <p:nvPr/>
        </p:nvSpPr>
        <p:spPr>
          <a:xfrm>
            <a:off x="756116" y="5608435"/>
            <a:ext cx="257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999999 Mg Biomass</a:t>
            </a:r>
          </a:p>
          <a:p>
            <a:r>
              <a:rPr lang="en-US" dirty="0">
                <a:solidFill>
                  <a:srgbClr val="FF0000"/>
                </a:solidFill>
              </a:rPr>
              <a:t>or Mg Carbon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77CE3-2F93-D321-3D8F-CBFB5E67632D}"/>
              </a:ext>
            </a:extLst>
          </p:cNvPr>
          <p:cNvSpPr/>
          <p:nvPr/>
        </p:nvSpPr>
        <p:spPr>
          <a:xfrm>
            <a:off x="73320" y="5277742"/>
            <a:ext cx="3547459" cy="132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6782E-2EE0-7450-B98D-8B0604636188}"/>
              </a:ext>
            </a:extLst>
          </p:cNvPr>
          <p:cNvSpPr/>
          <p:nvPr/>
        </p:nvSpPr>
        <p:spPr>
          <a:xfrm>
            <a:off x="3773429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C78B379-E524-D2A8-77C9-F5BCFD5510C0}"/>
              </a:ext>
            </a:extLst>
          </p:cNvPr>
          <p:cNvSpPr/>
          <p:nvPr/>
        </p:nvSpPr>
        <p:spPr>
          <a:xfrm rot="10800000">
            <a:off x="4448620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2C0C9C-ECDC-07E4-53F7-3BE16A206901}"/>
              </a:ext>
            </a:extLst>
          </p:cNvPr>
          <p:cNvSpPr txBox="1"/>
          <p:nvPr/>
        </p:nvSpPr>
        <p:spPr>
          <a:xfrm>
            <a:off x="3790748" y="284764"/>
            <a:ext cx="6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  <a:endParaRPr lang="pt-BR" sz="12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6BB3532-CA8E-6829-05FB-796B8A385C27}"/>
              </a:ext>
            </a:extLst>
          </p:cNvPr>
          <p:cNvSpPr/>
          <p:nvPr/>
        </p:nvSpPr>
        <p:spPr>
          <a:xfrm rot="16200000">
            <a:off x="6302609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249A71-A047-50BE-4F30-4F92F6BF43EA}"/>
              </a:ext>
            </a:extLst>
          </p:cNvPr>
          <p:cNvSpPr txBox="1"/>
          <p:nvPr/>
        </p:nvSpPr>
        <p:spPr>
          <a:xfrm>
            <a:off x="6324549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ED97A-6449-57A5-BA40-DFB8F425B727}"/>
              </a:ext>
            </a:extLst>
          </p:cNvPr>
          <p:cNvSpPr txBox="1"/>
          <p:nvPr/>
        </p:nvSpPr>
        <p:spPr>
          <a:xfrm>
            <a:off x="6027930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D4AFA5-12F1-4C06-A05F-F25FBBDBFBDE}"/>
              </a:ext>
            </a:extLst>
          </p:cNvPr>
          <p:cNvSpPr/>
          <p:nvPr/>
        </p:nvSpPr>
        <p:spPr>
          <a:xfrm>
            <a:off x="5725740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C94819-2618-8A56-6922-9C12056829F6}"/>
              </a:ext>
            </a:extLst>
          </p:cNvPr>
          <p:cNvSpPr/>
          <p:nvPr/>
        </p:nvSpPr>
        <p:spPr>
          <a:xfrm>
            <a:off x="3620779" y="303175"/>
            <a:ext cx="3197331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00FD26-9023-35CC-DFE3-7CA4C9869228}"/>
              </a:ext>
            </a:extLst>
          </p:cNvPr>
          <p:cNvSpPr/>
          <p:nvPr/>
        </p:nvSpPr>
        <p:spPr>
          <a:xfrm>
            <a:off x="6970117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2C00BAC-C383-C670-A0AD-A02124E6F7AD}"/>
              </a:ext>
            </a:extLst>
          </p:cNvPr>
          <p:cNvSpPr/>
          <p:nvPr/>
        </p:nvSpPr>
        <p:spPr>
          <a:xfrm rot="10800000">
            <a:off x="7645308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C39E6F-9271-B380-4EF2-DED16E834DF0}"/>
              </a:ext>
            </a:extLst>
          </p:cNvPr>
          <p:cNvSpPr txBox="1"/>
          <p:nvPr/>
        </p:nvSpPr>
        <p:spPr>
          <a:xfrm>
            <a:off x="6987436" y="284764"/>
            <a:ext cx="6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  <a:endParaRPr lang="pt-BR" sz="12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65B5B81-C202-E1EB-9213-2E0E347585C0}"/>
              </a:ext>
            </a:extLst>
          </p:cNvPr>
          <p:cNvSpPr/>
          <p:nvPr/>
        </p:nvSpPr>
        <p:spPr>
          <a:xfrm rot="16200000">
            <a:off x="9499297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BBF119-E30B-C077-C848-56781B1F37ED}"/>
              </a:ext>
            </a:extLst>
          </p:cNvPr>
          <p:cNvSpPr txBox="1"/>
          <p:nvPr/>
        </p:nvSpPr>
        <p:spPr>
          <a:xfrm>
            <a:off x="9521237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4B2771-5981-F523-7468-2F23246B1BBE}"/>
              </a:ext>
            </a:extLst>
          </p:cNvPr>
          <p:cNvSpPr txBox="1"/>
          <p:nvPr/>
        </p:nvSpPr>
        <p:spPr>
          <a:xfrm>
            <a:off x="9224618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B95F21-838F-0867-CD08-E0E7A6B3F3FF}"/>
              </a:ext>
            </a:extLst>
          </p:cNvPr>
          <p:cNvSpPr/>
          <p:nvPr/>
        </p:nvSpPr>
        <p:spPr>
          <a:xfrm>
            <a:off x="8922428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45BF50-F21A-E54B-D526-A58CCA68AE37}"/>
              </a:ext>
            </a:extLst>
          </p:cNvPr>
          <p:cNvSpPr/>
          <p:nvPr/>
        </p:nvSpPr>
        <p:spPr>
          <a:xfrm>
            <a:off x="6817467" y="303175"/>
            <a:ext cx="3197331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E1C2AA-355F-CECE-9FD7-FD2EF3D7C8AD}"/>
              </a:ext>
            </a:extLst>
          </p:cNvPr>
          <p:cNvSpPr/>
          <p:nvPr/>
        </p:nvSpPr>
        <p:spPr>
          <a:xfrm rot="5400000">
            <a:off x="9440883" y="2083076"/>
            <a:ext cx="742566" cy="60308"/>
          </a:xfrm>
          <a:prstGeom prst="rect">
            <a:avLst/>
          </a:prstGeom>
          <a:gradFill>
            <a:gsLst>
              <a:gs pos="0">
                <a:srgbClr val="E1E9F5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  <a:gs pos="100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E1C92-D5EB-1718-E1F9-5CB56CED87A4}"/>
              </a:ext>
            </a:extLst>
          </p:cNvPr>
          <p:cNvSpPr txBox="1"/>
          <p:nvPr/>
        </p:nvSpPr>
        <p:spPr>
          <a:xfrm rot="16200000">
            <a:off x="9263441" y="194098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 bar</a:t>
            </a:r>
            <a:endParaRPr lang="pt-B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224C7E-021B-E3D6-0848-C98F80F6C0EB}"/>
              </a:ext>
            </a:extLst>
          </p:cNvPr>
          <p:cNvSpPr txBox="1"/>
          <p:nvPr/>
        </p:nvSpPr>
        <p:spPr>
          <a:xfrm rot="16200000">
            <a:off x="4050011" y="422122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Biomass/Carbon</a:t>
            </a:r>
            <a:endParaRPr lang="pt-B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C78F8B-F46A-338A-8859-B1CA318C57EC}"/>
              </a:ext>
            </a:extLst>
          </p:cNvPr>
          <p:cNvSpPr txBox="1"/>
          <p:nvPr/>
        </p:nvSpPr>
        <p:spPr>
          <a:xfrm>
            <a:off x="6218207" y="4991363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</a:t>
            </a:r>
            <a:endParaRPr lang="pt-B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DAFF97-CA91-221B-1BBB-6FBC546F611D}"/>
              </a:ext>
            </a:extLst>
          </p:cNvPr>
          <p:cNvSpPr/>
          <p:nvPr/>
        </p:nvSpPr>
        <p:spPr>
          <a:xfrm>
            <a:off x="3745922" y="3399670"/>
            <a:ext cx="1039397" cy="227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3E8889E-D565-96FF-7AC7-C091BEE3FC0F}"/>
              </a:ext>
            </a:extLst>
          </p:cNvPr>
          <p:cNvSpPr/>
          <p:nvPr/>
        </p:nvSpPr>
        <p:spPr>
          <a:xfrm rot="10800000">
            <a:off x="4542559" y="3448722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144D92-717F-4120-0B32-4FDAFC2AC9F4}"/>
              </a:ext>
            </a:extLst>
          </p:cNvPr>
          <p:cNvSpPr txBox="1"/>
          <p:nvPr/>
        </p:nvSpPr>
        <p:spPr>
          <a:xfrm>
            <a:off x="3727521" y="335276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Graph Type</a:t>
            </a:r>
            <a:endParaRPr lang="pt-BR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3E958D-2B55-C8B0-5C7C-353597592207}"/>
              </a:ext>
            </a:extLst>
          </p:cNvPr>
          <p:cNvSpPr/>
          <p:nvPr/>
        </p:nvSpPr>
        <p:spPr>
          <a:xfrm>
            <a:off x="9024876" y="336154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4" name="Isosceles Triangle 1023">
            <a:extLst>
              <a:ext uri="{FF2B5EF4-FFF2-40B4-BE49-F238E27FC236}">
                <a16:creationId xmlns:a16="http://schemas.microsoft.com/office/drawing/2014/main" id="{5A5C4220-BC66-C93C-77FB-AC8E4601884B}"/>
              </a:ext>
            </a:extLst>
          </p:cNvPr>
          <p:cNvSpPr/>
          <p:nvPr/>
        </p:nvSpPr>
        <p:spPr>
          <a:xfrm rot="10800000">
            <a:off x="9700067" y="341917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EAC0EDA-8960-544B-ECFD-E86936D2B764}"/>
              </a:ext>
            </a:extLst>
          </p:cNvPr>
          <p:cNvSpPr txBox="1"/>
          <p:nvPr/>
        </p:nvSpPr>
        <p:spPr>
          <a:xfrm>
            <a:off x="9042195" y="3323214"/>
            <a:ext cx="50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Filter</a:t>
            </a:r>
            <a:endParaRPr lang="pt-BR" sz="1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A3E61F9-EEE9-C87C-B62A-B7FE6A6C8C22}"/>
              </a:ext>
            </a:extLst>
          </p:cNvPr>
          <p:cNvSpPr txBox="1"/>
          <p:nvPr/>
        </p:nvSpPr>
        <p:spPr>
          <a:xfrm>
            <a:off x="11039472" y="3597390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0F6125CC-9521-FF46-B30F-125EF522B4DE}"/>
              </a:ext>
            </a:extLst>
          </p:cNvPr>
          <p:cNvSpPr/>
          <p:nvPr/>
        </p:nvSpPr>
        <p:spPr>
          <a:xfrm>
            <a:off x="3620779" y="3338474"/>
            <a:ext cx="6394019" cy="1927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897B352C-BD94-8719-E967-EA096E2E873C}"/>
              </a:ext>
            </a:extLst>
          </p:cNvPr>
          <p:cNvSpPr/>
          <p:nvPr/>
        </p:nvSpPr>
        <p:spPr>
          <a:xfrm rot="10800000">
            <a:off x="10338430" y="3630318"/>
            <a:ext cx="590553" cy="336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46A929D9-46D6-0710-654D-020D3246A171}"/>
              </a:ext>
            </a:extLst>
          </p:cNvPr>
          <p:cNvGraphicFramePr>
            <a:graphicFrameLocks noGrp="1"/>
          </p:cNvGraphicFramePr>
          <p:nvPr/>
        </p:nvGraphicFramePr>
        <p:xfrm>
          <a:off x="4975545" y="5522119"/>
          <a:ext cx="3365500" cy="917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9901732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856353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1309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9795601"/>
                    </a:ext>
                  </a:extLst>
                </a:gridCol>
              </a:tblGrid>
              <a:tr h="18081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Year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Estoque Biomass/Carbon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65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xxx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847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709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640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29159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8069A00-2408-CF23-3F9A-EC25F021642E}"/>
              </a:ext>
            </a:extLst>
          </p:cNvPr>
          <p:cNvSpPr/>
          <p:nvPr/>
        </p:nvSpPr>
        <p:spPr>
          <a:xfrm>
            <a:off x="3612796" y="5269820"/>
            <a:ext cx="6394019" cy="1342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Gráficos de barra com matplotlib. Construção de gráficos de barra com a… |  by Matheus Budkewicz | horaDeCodar | Medium">
            <a:extLst>
              <a:ext uri="{FF2B5EF4-FFF2-40B4-BE49-F238E27FC236}">
                <a16:creationId xmlns:a16="http://schemas.microsoft.com/office/drawing/2014/main" id="{81DA6F60-91BD-1AC7-CFBA-E1D10E679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b="5446"/>
          <a:stretch/>
        </p:blipFill>
        <p:spPr bwMode="auto">
          <a:xfrm>
            <a:off x="4888431" y="3419173"/>
            <a:ext cx="3244830" cy="16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C528D131-92DC-571B-8138-32CD3DD4355A}"/>
              </a:ext>
            </a:extLst>
          </p:cNvPr>
          <p:cNvGrpSpPr/>
          <p:nvPr/>
        </p:nvGrpSpPr>
        <p:grpSpPr>
          <a:xfrm>
            <a:off x="5116973" y="3747521"/>
            <a:ext cx="68100" cy="330325"/>
            <a:chOff x="10795634" y="583000"/>
            <a:chExt cx="68100" cy="330325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82B04A0-EF1E-FAC0-AE6F-127419542FFB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CC0FA86-A0F7-615D-1369-CEFE3CA8D40A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276A72-1430-583C-2623-001109311F33}"/>
              </a:ext>
            </a:extLst>
          </p:cNvPr>
          <p:cNvGrpSpPr/>
          <p:nvPr/>
        </p:nvGrpSpPr>
        <p:grpSpPr>
          <a:xfrm>
            <a:off x="5273695" y="4161213"/>
            <a:ext cx="68100" cy="330325"/>
            <a:chOff x="10795634" y="583000"/>
            <a:chExt cx="68100" cy="330325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0BEE23D-F99B-66A1-7CE0-1A6C2F432854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A60B18F9-47EB-9F2E-A37D-EF0812F50642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18CAC4A-F926-0B1A-ECC7-7C5C87C5BE2C}"/>
              </a:ext>
            </a:extLst>
          </p:cNvPr>
          <p:cNvGrpSpPr/>
          <p:nvPr/>
        </p:nvGrpSpPr>
        <p:grpSpPr>
          <a:xfrm>
            <a:off x="5515543" y="3876964"/>
            <a:ext cx="68100" cy="330325"/>
            <a:chOff x="10795634" y="583000"/>
            <a:chExt cx="68100" cy="330325"/>
          </a:xfrm>
        </p:grpSpPr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56F1E1F7-4513-D912-6743-8A61366BEC8C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81B4D5C-6116-DC68-CE26-B6A444217417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D0A4E877-5604-0CBA-1DC8-51C47DD5BFB1}"/>
              </a:ext>
            </a:extLst>
          </p:cNvPr>
          <p:cNvGrpSpPr/>
          <p:nvPr/>
        </p:nvGrpSpPr>
        <p:grpSpPr>
          <a:xfrm>
            <a:off x="5881178" y="3582358"/>
            <a:ext cx="68100" cy="330325"/>
            <a:chOff x="10795634" y="583000"/>
            <a:chExt cx="68100" cy="330325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53DC2A5D-A5AD-1039-83A2-683592B84E37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E9D4F2B-239F-CA6E-A252-3A339902F4DD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63B68F07-3D31-D83E-7B4E-95CDEC9EAAF2}"/>
              </a:ext>
            </a:extLst>
          </p:cNvPr>
          <p:cNvGrpSpPr/>
          <p:nvPr/>
        </p:nvGrpSpPr>
        <p:grpSpPr>
          <a:xfrm>
            <a:off x="6080828" y="3449209"/>
            <a:ext cx="68100" cy="330325"/>
            <a:chOff x="10795634" y="583000"/>
            <a:chExt cx="68100" cy="330325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4A5E5BCD-EA3F-38AC-781E-FA995B9D61F2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6A59CC70-E11C-D603-E69E-307570A84D13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1032F8C-C9EC-B2E0-18E2-12746782EE55}"/>
              </a:ext>
            </a:extLst>
          </p:cNvPr>
          <p:cNvGrpSpPr/>
          <p:nvPr/>
        </p:nvGrpSpPr>
        <p:grpSpPr>
          <a:xfrm>
            <a:off x="7017379" y="4184909"/>
            <a:ext cx="68100" cy="330325"/>
            <a:chOff x="10795634" y="583000"/>
            <a:chExt cx="68100" cy="330325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21A7BBD-79C2-19E6-89D1-10FFFFAFC718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EAAE3EC2-9E11-644A-A375-35E67FDB057E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821CE41B-8363-BF3C-AFE6-EE61F67AFE8E}"/>
              </a:ext>
            </a:extLst>
          </p:cNvPr>
          <p:cNvGrpSpPr/>
          <p:nvPr/>
        </p:nvGrpSpPr>
        <p:grpSpPr>
          <a:xfrm>
            <a:off x="6654545" y="3874943"/>
            <a:ext cx="68100" cy="330325"/>
            <a:chOff x="10795634" y="583000"/>
            <a:chExt cx="68100" cy="330325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26F68A7-9044-E730-0614-118DCB913FE9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B839FFFD-7661-D10B-7910-15253FDC579B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74A45E10-2FCB-FACC-13E6-7824A470C38A}"/>
              </a:ext>
            </a:extLst>
          </p:cNvPr>
          <p:cNvGrpSpPr/>
          <p:nvPr/>
        </p:nvGrpSpPr>
        <p:grpSpPr>
          <a:xfrm>
            <a:off x="6825367" y="4029399"/>
            <a:ext cx="68100" cy="330325"/>
            <a:chOff x="10795634" y="583000"/>
            <a:chExt cx="68100" cy="330325"/>
          </a:xfrm>
        </p:grpSpPr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55E32888-E490-6BC8-D275-6102CAFA9C1E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163EEE37-0B06-DAC6-C895-05A4E4A06075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EFBB8A4C-CDA3-DBE1-33A8-DB0E662CBBD9}"/>
              </a:ext>
            </a:extLst>
          </p:cNvPr>
          <p:cNvGrpSpPr/>
          <p:nvPr/>
        </p:nvGrpSpPr>
        <p:grpSpPr>
          <a:xfrm>
            <a:off x="6246674" y="3874943"/>
            <a:ext cx="68100" cy="330325"/>
            <a:chOff x="10795634" y="583000"/>
            <a:chExt cx="68100" cy="330325"/>
          </a:xfrm>
        </p:grpSpPr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048582EA-5B8A-2E3A-2DFA-309C60B0322C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F9BC412C-B3F4-7495-D208-2F23F3A1F2AB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7F2911DA-CD25-2F57-898F-09632AA78A96}"/>
              </a:ext>
            </a:extLst>
          </p:cNvPr>
          <p:cNvGrpSpPr/>
          <p:nvPr/>
        </p:nvGrpSpPr>
        <p:grpSpPr>
          <a:xfrm>
            <a:off x="7405605" y="3747521"/>
            <a:ext cx="68100" cy="330325"/>
            <a:chOff x="10795634" y="583000"/>
            <a:chExt cx="68100" cy="330325"/>
          </a:xfrm>
        </p:grpSpPr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2728FB91-300A-FA43-490C-7A4BC6C40A97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3A9EE84D-360F-D048-CA8C-5E74C6183285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CEF6C3B3-BDFE-8E83-C6F7-82F69A4F6049}"/>
              </a:ext>
            </a:extLst>
          </p:cNvPr>
          <p:cNvGrpSpPr/>
          <p:nvPr/>
        </p:nvGrpSpPr>
        <p:grpSpPr>
          <a:xfrm>
            <a:off x="7558005" y="3899921"/>
            <a:ext cx="68100" cy="330325"/>
            <a:chOff x="10795634" y="583000"/>
            <a:chExt cx="68100" cy="330325"/>
          </a:xfrm>
        </p:grpSpPr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94BD1E5-62F3-A316-683B-824D602BAD8E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CBBEBB72-B817-4EDB-8FEA-6AD612848E0A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6CE48FF-652F-59B0-DC10-765A1A8C8B5E}"/>
              </a:ext>
            </a:extLst>
          </p:cNvPr>
          <p:cNvGrpSpPr/>
          <p:nvPr/>
        </p:nvGrpSpPr>
        <p:grpSpPr>
          <a:xfrm>
            <a:off x="7611258" y="3563730"/>
            <a:ext cx="68100" cy="330325"/>
            <a:chOff x="10795634" y="583000"/>
            <a:chExt cx="68100" cy="330325"/>
          </a:xfrm>
        </p:grpSpPr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A8916E07-3D79-07BC-8F6A-E2C0B741742F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53D885A8-B350-8BF8-F294-BCF962203B98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BBEC4068-7073-9AB2-A1F2-F923E8D3E755}"/>
              </a:ext>
            </a:extLst>
          </p:cNvPr>
          <p:cNvGrpSpPr/>
          <p:nvPr/>
        </p:nvGrpSpPr>
        <p:grpSpPr>
          <a:xfrm>
            <a:off x="7813776" y="3752827"/>
            <a:ext cx="68100" cy="330325"/>
            <a:chOff x="10795634" y="583000"/>
            <a:chExt cx="68100" cy="330325"/>
          </a:xfrm>
        </p:grpSpPr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1DD55CDD-F543-24A5-AACD-716695366718}"/>
                </a:ext>
              </a:extLst>
            </p:cNvPr>
            <p:cNvCxnSpPr/>
            <p:nvPr/>
          </p:nvCxnSpPr>
          <p:spPr>
            <a:xfrm>
              <a:off x="10817066" y="583000"/>
              <a:ext cx="0" cy="3303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073ED686-D598-8AC5-71B2-A2395B11E8B7}"/>
                </a:ext>
              </a:extLst>
            </p:cNvPr>
            <p:cNvSpPr/>
            <p:nvPr/>
          </p:nvSpPr>
          <p:spPr>
            <a:xfrm>
              <a:off x="10795634" y="676724"/>
              <a:ext cx="68100" cy="714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C6F06AD6-1A10-5546-E380-185E6294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8" y="3926389"/>
            <a:ext cx="2300066" cy="23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E6CF4-4157-7014-8112-C64627A0A698}"/>
              </a:ext>
            </a:extLst>
          </p:cNvPr>
          <p:cNvSpPr/>
          <p:nvPr/>
        </p:nvSpPr>
        <p:spPr>
          <a:xfrm>
            <a:off x="411173" y="490950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C7005A-9B2A-129B-27E4-C52CDF16B151}"/>
              </a:ext>
            </a:extLst>
          </p:cNvPr>
          <p:cNvSpPr/>
          <p:nvPr/>
        </p:nvSpPr>
        <p:spPr>
          <a:xfrm rot="10800000">
            <a:off x="1528092" y="536976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8D56-384B-A10E-E7B3-EA83EDBC4099}"/>
              </a:ext>
            </a:extLst>
          </p:cNvPr>
          <p:cNvSpPr txBox="1"/>
          <p:nvPr/>
        </p:nvSpPr>
        <p:spPr>
          <a:xfrm>
            <a:off x="649288" y="441016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  <a:endParaRPr lang="pt-B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D52B4-AA92-2162-288F-29F745599B94}"/>
              </a:ext>
            </a:extLst>
          </p:cNvPr>
          <p:cNvSpPr/>
          <p:nvPr/>
        </p:nvSpPr>
        <p:spPr>
          <a:xfrm>
            <a:off x="2011683" y="469469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97580AC-7203-8775-64D8-61ECF63428E9}"/>
              </a:ext>
            </a:extLst>
          </p:cNvPr>
          <p:cNvSpPr/>
          <p:nvPr/>
        </p:nvSpPr>
        <p:spPr>
          <a:xfrm rot="10800000">
            <a:off x="3128602" y="515495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E47A9-2A9F-8CFF-1924-AFB412D4596F}"/>
              </a:ext>
            </a:extLst>
          </p:cNvPr>
          <p:cNvSpPr txBox="1"/>
          <p:nvPr/>
        </p:nvSpPr>
        <p:spPr>
          <a:xfrm>
            <a:off x="2249798" y="419535"/>
            <a:ext cx="59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Metric</a:t>
            </a:r>
            <a:endParaRPr lang="pt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06E42-87BD-2AA9-7BA3-F5E4172C3DEF}"/>
              </a:ext>
            </a:extLst>
          </p:cNvPr>
          <p:cNvSpPr txBox="1"/>
          <p:nvPr/>
        </p:nvSpPr>
        <p:spPr>
          <a:xfrm>
            <a:off x="698132" y="671988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Estoque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Change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27BF8-A806-4D71-49FF-9482E94A09D2}"/>
              </a:ext>
            </a:extLst>
          </p:cNvPr>
          <p:cNvSpPr txBox="1"/>
          <p:nvPr/>
        </p:nvSpPr>
        <p:spPr>
          <a:xfrm>
            <a:off x="2270686" y="682493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Biomassa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err="1">
                <a:solidFill>
                  <a:srgbClr val="FF0000"/>
                </a:solidFill>
              </a:rPr>
              <a:t>Carbono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6D426-BD6A-B49F-F16A-17ED4BD53BE7}"/>
              </a:ext>
            </a:extLst>
          </p:cNvPr>
          <p:cNvSpPr txBox="1"/>
          <p:nvPr/>
        </p:nvSpPr>
        <p:spPr>
          <a:xfrm>
            <a:off x="363423" y="1283913"/>
            <a:ext cx="5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Period</a:t>
            </a:r>
            <a:endParaRPr lang="pt-B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6B47C-BFA2-8FC8-059A-98A15EDDB1D3}"/>
              </a:ext>
            </a:extLst>
          </p:cNvPr>
          <p:cNvSpPr/>
          <p:nvPr/>
        </p:nvSpPr>
        <p:spPr>
          <a:xfrm>
            <a:off x="368215" y="1628417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8F9EE-48B9-412E-8669-0D028AAAD7C2}"/>
              </a:ext>
            </a:extLst>
          </p:cNvPr>
          <p:cNvSpPr/>
          <p:nvPr/>
        </p:nvSpPr>
        <p:spPr>
          <a:xfrm>
            <a:off x="1939904" y="1628416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8210A-597A-2A8F-EBC4-26EFF6B11C1A}"/>
              </a:ext>
            </a:extLst>
          </p:cNvPr>
          <p:cNvSpPr txBox="1"/>
          <p:nvPr/>
        </p:nvSpPr>
        <p:spPr>
          <a:xfrm>
            <a:off x="649287" y="156091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pt-B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D5A00-9798-4EFF-3A5F-066B037C62DA}"/>
              </a:ext>
            </a:extLst>
          </p:cNvPr>
          <p:cNvSpPr txBox="1"/>
          <p:nvPr/>
        </p:nvSpPr>
        <p:spPr>
          <a:xfrm>
            <a:off x="2379817" y="16034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pt-B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F95FD-3A4A-634B-ECDC-6F004A0AB7DE}"/>
              </a:ext>
            </a:extLst>
          </p:cNvPr>
          <p:cNvSpPr txBox="1"/>
          <p:nvPr/>
        </p:nvSpPr>
        <p:spPr>
          <a:xfrm>
            <a:off x="263887" y="2286648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6628-60D3-871D-CE18-BB3A6F27CFB2}"/>
              </a:ext>
            </a:extLst>
          </p:cNvPr>
          <p:cNvSpPr/>
          <p:nvPr/>
        </p:nvSpPr>
        <p:spPr>
          <a:xfrm>
            <a:off x="411173" y="2792292"/>
            <a:ext cx="720682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ADB31-1377-970D-A34D-4359F7D2C719}"/>
              </a:ext>
            </a:extLst>
          </p:cNvPr>
          <p:cNvSpPr txBox="1"/>
          <p:nvPr/>
        </p:nvSpPr>
        <p:spPr>
          <a:xfrm>
            <a:off x="363424" y="2792292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Rectangle</a:t>
            </a:r>
            <a:endParaRPr lang="pt-B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719B1-ED5C-4F70-724D-7217DE612565}"/>
              </a:ext>
            </a:extLst>
          </p:cNvPr>
          <p:cNvSpPr/>
          <p:nvPr/>
        </p:nvSpPr>
        <p:spPr>
          <a:xfrm>
            <a:off x="1222547" y="2792292"/>
            <a:ext cx="672434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00149-64A5-CD8C-E93F-516809CD60AD}"/>
              </a:ext>
            </a:extLst>
          </p:cNvPr>
          <p:cNvSpPr txBox="1"/>
          <p:nvPr/>
        </p:nvSpPr>
        <p:spPr>
          <a:xfrm>
            <a:off x="1224793" y="2792292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Polygon</a:t>
            </a:r>
            <a:endParaRPr lang="pt-BR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8A8EA3-7603-988C-98DF-84C38EC3E8C6}"/>
              </a:ext>
            </a:extLst>
          </p:cNvPr>
          <p:cNvSpPr/>
          <p:nvPr/>
        </p:nvSpPr>
        <p:spPr>
          <a:xfrm>
            <a:off x="1999437" y="2786994"/>
            <a:ext cx="537599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D144A-220A-32E4-7475-52F624523B02}"/>
              </a:ext>
            </a:extLst>
          </p:cNvPr>
          <p:cNvSpPr txBox="1"/>
          <p:nvPr/>
        </p:nvSpPr>
        <p:spPr>
          <a:xfrm>
            <a:off x="2044642" y="2786994"/>
            <a:ext cx="50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</a:t>
            </a:r>
            <a:endParaRPr lang="pt-BR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FC32A1-2940-EE6C-AEF3-59F3FA60A711}"/>
              </a:ext>
            </a:extLst>
          </p:cNvPr>
          <p:cNvSpPr/>
          <p:nvPr/>
        </p:nvSpPr>
        <p:spPr>
          <a:xfrm>
            <a:off x="2597242" y="2784628"/>
            <a:ext cx="680315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782CE-D998-DCAF-E510-917F77851B0C}"/>
              </a:ext>
            </a:extLst>
          </p:cNvPr>
          <p:cNvSpPr txBox="1"/>
          <p:nvPr/>
        </p:nvSpPr>
        <p:spPr>
          <a:xfrm>
            <a:off x="2593351" y="278462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  <a:endParaRPr lang="pt-BR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8FBFB-8EBA-E5B3-93F9-67CFE0E4AD5E}"/>
              </a:ext>
            </a:extLst>
          </p:cNvPr>
          <p:cNvSpPr/>
          <p:nvPr/>
        </p:nvSpPr>
        <p:spPr>
          <a:xfrm>
            <a:off x="411171" y="3309839"/>
            <a:ext cx="1528733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39BB37-6744-B63C-C30D-37793B430D0C}"/>
              </a:ext>
            </a:extLst>
          </p:cNvPr>
          <p:cNvSpPr txBox="1"/>
          <p:nvPr/>
        </p:nvSpPr>
        <p:spPr>
          <a:xfrm>
            <a:off x="387297" y="3302120"/>
            <a:ext cx="1410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Administrative Areas</a:t>
            </a:r>
            <a:endParaRPr lang="pt-BR" sz="11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DD806A9-204B-C9DA-8122-28064DDE050F}"/>
              </a:ext>
            </a:extLst>
          </p:cNvPr>
          <p:cNvSpPr/>
          <p:nvPr/>
        </p:nvSpPr>
        <p:spPr>
          <a:xfrm rot="10800000">
            <a:off x="1672309" y="3389760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0D6388-8DC1-D858-EE40-41E74B7148B2}"/>
              </a:ext>
            </a:extLst>
          </p:cNvPr>
          <p:cNvSpPr txBox="1"/>
          <p:nvPr/>
        </p:nvSpPr>
        <p:spPr>
          <a:xfrm>
            <a:off x="326121" y="3665779"/>
            <a:ext cx="82426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Country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Biome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Watershed</a:t>
            </a:r>
          </a:p>
          <a:p>
            <a:r>
              <a:rPr lang="en-US" sz="1050" dirty="0">
                <a:solidFill>
                  <a:srgbClr val="FF0000"/>
                </a:solidFill>
              </a:rPr>
              <a:t>State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City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Forest 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0C5244-BC0C-5E9E-A40C-25ED42D2C3C1}"/>
              </a:ext>
            </a:extLst>
          </p:cNvPr>
          <p:cNvSpPr/>
          <p:nvPr/>
        </p:nvSpPr>
        <p:spPr>
          <a:xfrm>
            <a:off x="346094" y="4830963"/>
            <a:ext cx="1102217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7ADEB24-5DD7-B441-814C-81C9AA4402B7}"/>
              </a:ext>
            </a:extLst>
          </p:cNvPr>
          <p:cNvSpPr/>
          <p:nvPr/>
        </p:nvSpPr>
        <p:spPr>
          <a:xfrm rot="10800000">
            <a:off x="1222547" y="491088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9F74DD-801E-5550-DFE3-39D4BB6591B7}"/>
              </a:ext>
            </a:extLst>
          </p:cNvPr>
          <p:cNvSpPr txBox="1"/>
          <p:nvPr/>
        </p:nvSpPr>
        <p:spPr>
          <a:xfrm>
            <a:off x="361619" y="4828123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  <a:endParaRPr lang="pt-B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6EE9BE-FE8E-3CCF-A53B-2459225548BD}"/>
              </a:ext>
            </a:extLst>
          </p:cNvPr>
          <p:cNvSpPr/>
          <p:nvPr/>
        </p:nvSpPr>
        <p:spPr>
          <a:xfrm>
            <a:off x="73320" y="300705"/>
            <a:ext cx="3547459" cy="49770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508DC-DA3C-4DF0-7C35-90E3DAD04039}"/>
              </a:ext>
            </a:extLst>
          </p:cNvPr>
          <p:cNvSpPr txBox="1"/>
          <p:nvPr/>
        </p:nvSpPr>
        <p:spPr>
          <a:xfrm>
            <a:off x="110742" y="530805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pt-B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DE4A9-C72C-30EB-3BE4-C8B5A658263A}"/>
              </a:ext>
            </a:extLst>
          </p:cNvPr>
          <p:cNvSpPr txBox="1"/>
          <p:nvPr/>
        </p:nvSpPr>
        <p:spPr>
          <a:xfrm>
            <a:off x="554532" y="5603877"/>
            <a:ext cx="257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999999 Mg Biomass</a:t>
            </a:r>
          </a:p>
          <a:p>
            <a:r>
              <a:rPr lang="en-US" dirty="0">
                <a:solidFill>
                  <a:srgbClr val="FF0000"/>
                </a:solidFill>
              </a:rPr>
              <a:t>or Mg Carbon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LI e LS do IC 95% 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1C54E1-FF5A-68F8-CE61-682FD7A47C17}"/>
              </a:ext>
            </a:extLst>
          </p:cNvPr>
          <p:cNvSpPr/>
          <p:nvPr/>
        </p:nvSpPr>
        <p:spPr>
          <a:xfrm>
            <a:off x="73320" y="5277742"/>
            <a:ext cx="3547459" cy="132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710F43-0328-FFFA-9465-00C540239F3D}"/>
              </a:ext>
            </a:extLst>
          </p:cNvPr>
          <p:cNvSpPr/>
          <p:nvPr/>
        </p:nvSpPr>
        <p:spPr>
          <a:xfrm>
            <a:off x="3773429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7B3E530-04D6-1F83-61CE-CBF12A768D1B}"/>
              </a:ext>
            </a:extLst>
          </p:cNvPr>
          <p:cNvSpPr/>
          <p:nvPr/>
        </p:nvSpPr>
        <p:spPr>
          <a:xfrm rot="10800000">
            <a:off x="4448620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8347E-D3F3-584C-7DBD-BD9CB4B8870B}"/>
              </a:ext>
            </a:extLst>
          </p:cNvPr>
          <p:cNvSpPr txBox="1"/>
          <p:nvPr/>
        </p:nvSpPr>
        <p:spPr>
          <a:xfrm>
            <a:off x="3790748" y="284764"/>
            <a:ext cx="6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  <a:endParaRPr lang="pt-BR" sz="12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3133F6C-E7EE-83B0-ED97-6C8CC7B8303D}"/>
              </a:ext>
            </a:extLst>
          </p:cNvPr>
          <p:cNvSpPr/>
          <p:nvPr/>
        </p:nvSpPr>
        <p:spPr>
          <a:xfrm rot="16200000">
            <a:off x="9499297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F36D58-F2EC-42D9-6EF4-38B7755AF47E}"/>
              </a:ext>
            </a:extLst>
          </p:cNvPr>
          <p:cNvSpPr txBox="1"/>
          <p:nvPr/>
        </p:nvSpPr>
        <p:spPr>
          <a:xfrm>
            <a:off x="9521237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8DA00-C503-3CA2-B2DA-AEAF85481FDE}"/>
              </a:ext>
            </a:extLst>
          </p:cNvPr>
          <p:cNvSpPr txBox="1"/>
          <p:nvPr/>
        </p:nvSpPr>
        <p:spPr>
          <a:xfrm>
            <a:off x="9224618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3D5CA-09C4-F6C5-586C-11EB2700EF1E}"/>
              </a:ext>
            </a:extLst>
          </p:cNvPr>
          <p:cNvSpPr/>
          <p:nvPr/>
        </p:nvSpPr>
        <p:spPr>
          <a:xfrm>
            <a:off x="8922428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FBE1D-A8E8-4CC4-2D6A-E203F0D8E279}"/>
              </a:ext>
            </a:extLst>
          </p:cNvPr>
          <p:cNvSpPr/>
          <p:nvPr/>
        </p:nvSpPr>
        <p:spPr>
          <a:xfrm>
            <a:off x="3612193" y="303175"/>
            <a:ext cx="6402605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9114AF-19B1-8DD6-9E0D-4B354DC02373}"/>
              </a:ext>
            </a:extLst>
          </p:cNvPr>
          <p:cNvSpPr/>
          <p:nvPr/>
        </p:nvSpPr>
        <p:spPr>
          <a:xfrm rot="5400000">
            <a:off x="9440883" y="2083076"/>
            <a:ext cx="742566" cy="60308"/>
          </a:xfrm>
          <a:prstGeom prst="rect">
            <a:avLst/>
          </a:prstGeom>
          <a:gradFill>
            <a:gsLst>
              <a:gs pos="0">
                <a:srgbClr val="E1E9F5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  <a:gs pos="100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FB5769-0D1E-36A3-FDDA-6F601B101DE6}"/>
              </a:ext>
            </a:extLst>
          </p:cNvPr>
          <p:cNvSpPr txBox="1"/>
          <p:nvPr/>
        </p:nvSpPr>
        <p:spPr>
          <a:xfrm rot="16200000">
            <a:off x="9263441" y="194098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 bar</a:t>
            </a:r>
            <a:endParaRPr lang="pt-B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984B74-52F1-91F3-5BCD-EDDE50CB071F}"/>
              </a:ext>
            </a:extLst>
          </p:cNvPr>
          <p:cNvSpPr txBox="1"/>
          <p:nvPr/>
        </p:nvSpPr>
        <p:spPr>
          <a:xfrm rot="16200000">
            <a:off x="3574510" y="4018598"/>
            <a:ext cx="43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freq</a:t>
            </a:r>
            <a:endParaRPr lang="pt-B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3A1FB9-4138-D67D-232A-D82B7D2C7C3F}"/>
              </a:ext>
            </a:extLst>
          </p:cNvPr>
          <p:cNvSpPr txBox="1"/>
          <p:nvPr/>
        </p:nvSpPr>
        <p:spPr>
          <a:xfrm>
            <a:off x="4944119" y="499285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B/C</a:t>
            </a:r>
            <a:endParaRPr lang="pt-B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1B33A1-3618-9EC7-BB98-9F38285B555B}"/>
              </a:ext>
            </a:extLst>
          </p:cNvPr>
          <p:cNvSpPr txBox="1"/>
          <p:nvPr/>
        </p:nvSpPr>
        <p:spPr>
          <a:xfrm>
            <a:off x="7422344" y="345748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 Type</a:t>
            </a:r>
            <a:endParaRPr lang="pt-BR" sz="10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11ADEA-6E0F-AD15-62C6-9D9C68033934}"/>
              </a:ext>
            </a:extLst>
          </p:cNvPr>
          <p:cNvSpPr/>
          <p:nvPr/>
        </p:nvSpPr>
        <p:spPr>
          <a:xfrm>
            <a:off x="9024876" y="336154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C99D9BA-D5FE-E79D-02C7-2393D119006F}"/>
              </a:ext>
            </a:extLst>
          </p:cNvPr>
          <p:cNvSpPr/>
          <p:nvPr/>
        </p:nvSpPr>
        <p:spPr>
          <a:xfrm rot="10800000">
            <a:off x="9700067" y="341917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223798-8473-967D-AF57-6F3AB118D55E}"/>
              </a:ext>
            </a:extLst>
          </p:cNvPr>
          <p:cNvSpPr txBox="1"/>
          <p:nvPr/>
        </p:nvSpPr>
        <p:spPr>
          <a:xfrm>
            <a:off x="9042195" y="3323214"/>
            <a:ext cx="50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Filter</a:t>
            </a:r>
            <a:endParaRPr lang="pt-BR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B44F65-40F2-3AF9-2D1D-D13576AEBFF2}"/>
              </a:ext>
            </a:extLst>
          </p:cNvPr>
          <p:cNvSpPr/>
          <p:nvPr/>
        </p:nvSpPr>
        <p:spPr>
          <a:xfrm>
            <a:off x="3620779" y="3338474"/>
            <a:ext cx="6394019" cy="1927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E4A4EF5-415C-7F20-0942-0359A651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40447"/>
              </p:ext>
            </p:extLst>
          </p:nvPr>
        </p:nvGraphicFramePr>
        <p:xfrm>
          <a:off x="4101991" y="5448977"/>
          <a:ext cx="5680020" cy="1078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582">
                  <a:extLst>
                    <a:ext uri="{9D8B030D-6E8A-4147-A177-3AD203B41FA5}">
                      <a16:colId xmlns:a16="http://schemas.microsoft.com/office/drawing/2014/main" val="4099017324"/>
                    </a:ext>
                  </a:extLst>
                </a:gridCol>
                <a:gridCol w="2530953">
                  <a:extLst>
                    <a:ext uri="{9D8B030D-6E8A-4147-A177-3AD203B41FA5}">
                      <a16:colId xmlns:a16="http://schemas.microsoft.com/office/drawing/2014/main" val="2856353085"/>
                    </a:ext>
                  </a:extLst>
                </a:gridCol>
                <a:gridCol w="746652">
                  <a:extLst>
                    <a:ext uri="{9D8B030D-6E8A-4147-A177-3AD203B41FA5}">
                      <a16:colId xmlns:a16="http://schemas.microsoft.com/office/drawing/2014/main" val="1471309328"/>
                    </a:ext>
                  </a:extLst>
                </a:gridCol>
                <a:gridCol w="1028833">
                  <a:extLst>
                    <a:ext uri="{9D8B030D-6E8A-4147-A177-3AD203B41FA5}">
                      <a16:colId xmlns:a16="http://schemas.microsoft.com/office/drawing/2014/main" val="4159795601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Forest </a:t>
                      </a:r>
                      <a:r>
                        <a:rPr lang="pt-BR" sz="1100" u="none" strike="noStrike" dirty="0" err="1">
                          <a:effectLst/>
                        </a:rPr>
                        <a:t>Type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Estoque</a:t>
                      </a:r>
                    </a:p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 Biomass/Carbon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Area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65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xxx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847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xxx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709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xxx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640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xxx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29159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077E384D-B842-BBB0-966E-D8FE0F5D23E3}"/>
              </a:ext>
            </a:extLst>
          </p:cNvPr>
          <p:cNvSpPr/>
          <p:nvPr/>
        </p:nvSpPr>
        <p:spPr>
          <a:xfrm>
            <a:off x="3612796" y="5269820"/>
            <a:ext cx="6394019" cy="1342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Show de variedades de visualizações: os gráficos de ...">
            <a:extLst>
              <a:ext uri="{FF2B5EF4-FFF2-40B4-BE49-F238E27FC236}">
                <a16:creationId xmlns:a16="http://schemas.microsoft.com/office/drawing/2014/main" id="{B9243684-7D58-FCB1-0237-17FE42F0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22" y="3665779"/>
            <a:ext cx="1556439" cy="15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0DBDE29-503B-FADB-DFB6-5CF21D42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4" t="6100" r="37804" b="7175"/>
          <a:stretch/>
        </p:blipFill>
        <p:spPr>
          <a:xfrm>
            <a:off x="4047295" y="3429000"/>
            <a:ext cx="2189787" cy="158708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7F4A7E9-D78F-16C2-1555-06347A9E077C}"/>
              </a:ext>
            </a:extLst>
          </p:cNvPr>
          <p:cNvSpPr txBox="1"/>
          <p:nvPr/>
        </p:nvSpPr>
        <p:spPr>
          <a:xfrm>
            <a:off x="6503201" y="4001073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Legend</a:t>
            </a:r>
            <a:endParaRPr lang="pt-BR" sz="12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F0255D3-4FB7-58D5-7E9F-9E1DF6B7D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10" y="4401487"/>
            <a:ext cx="68275" cy="2924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8C622FE-E8A5-6453-9FB1-5340F0CD5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8" y="3926389"/>
            <a:ext cx="2300066" cy="23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FF0CC-1220-23A6-269F-7593FA68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87D9D-DEA2-E60A-AAD2-D8565401744F}"/>
              </a:ext>
            </a:extLst>
          </p:cNvPr>
          <p:cNvSpPr/>
          <p:nvPr/>
        </p:nvSpPr>
        <p:spPr>
          <a:xfrm>
            <a:off x="411173" y="490950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8E025C1-E38A-A82A-B19B-0C72C92401F5}"/>
              </a:ext>
            </a:extLst>
          </p:cNvPr>
          <p:cNvSpPr/>
          <p:nvPr/>
        </p:nvSpPr>
        <p:spPr>
          <a:xfrm rot="10800000">
            <a:off x="1528092" y="536976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8AE24-835D-CFCF-2782-4263455AF47C}"/>
              </a:ext>
            </a:extLst>
          </p:cNvPr>
          <p:cNvSpPr txBox="1"/>
          <p:nvPr/>
        </p:nvSpPr>
        <p:spPr>
          <a:xfrm>
            <a:off x="649288" y="441016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  <a:endParaRPr lang="pt-B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AA5ED-ADE5-562A-B9A7-4D056A4827FF}"/>
              </a:ext>
            </a:extLst>
          </p:cNvPr>
          <p:cNvSpPr/>
          <p:nvPr/>
        </p:nvSpPr>
        <p:spPr>
          <a:xfrm>
            <a:off x="2011683" y="469469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F0390CA-45F6-A5E4-2EAF-0F76BFAD2F91}"/>
              </a:ext>
            </a:extLst>
          </p:cNvPr>
          <p:cNvSpPr/>
          <p:nvPr/>
        </p:nvSpPr>
        <p:spPr>
          <a:xfrm rot="10800000">
            <a:off x="3128602" y="515495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08576-F2DB-D771-688A-A9FA144D7584}"/>
              </a:ext>
            </a:extLst>
          </p:cNvPr>
          <p:cNvSpPr txBox="1"/>
          <p:nvPr/>
        </p:nvSpPr>
        <p:spPr>
          <a:xfrm>
            <a:off x="2249798" y="419535"/>
            <a:ext cx="59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Metric</a:t>
            </a:r>
            <a:endParaRPr lang="pt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00BE4-DB61-C3B9-A7F6-5AC496C04CDA}"/>
              </a:ext>
            </a:extLst>
          </p:cNvPr>
          <p:cNvSpPr txBox="1"/>
          <p:nvPr/>
        </p:nvSpPr>
        <p:spPr>
          <a:xfrm>
            <a:off x="698132" y="671988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Estoque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Change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935E4-BBC6-AC47-BBB9-AA1512B14173}"/>
              </a:ext>
            </a:extLst>
          </p:cNvPr>
          <p:cNvSpPr txBox="1"/>
          <p:nvPr/>
        </p:nvSpPr>
        <p:spPr>
          <a:xfrm>
            <a:off x="2270686" y="682493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Biomassa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err="1">
                <a:solidFill>
                  <a:srgbClr val="FF0000"/>
                </a:solidFill>
              </a:rPr>
              <a:t>Carbono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8EF19-0E79-0C24-1764-D3DDB8A094F7}"/>
              </a:ext>
            </a:extLst>
          </p:cNvPr>
          <p:cNvSpPr txBox="1"/>
          <p:nvPr/>
        </p:nvSpPr>
        <p:spPr>
          <a:xfrm>
            <a:off x="363423" y="1283913"/>
            <a:ext cx="5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Period</a:t>
            </a:r>
            <a:endParaRPr lang="pt-B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1BAD1-838B-3024-81A1-DAAD75DE2336}"/>
              </a:ext>
            </a:extLst>
          </p:cNvPr>
          <p:cNvSpPr/>
          <p:nvPr/>
        </p:nvSpPr>
        <p:spPr>
          <a:xfrm>
            <a:off x="368215" y="1628417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CACEA-3FC6-EA1A-BE2B-CA911220BD6D}"/>
              </a:ext>
            </a:extLst>
          </p:cNvPr>
          <p:cNvSpPr/>
          <p:nvPr/>
        </p:nvSpPr>
        <p:spPr>
          <a:xfrm>
            <a:off x="1939904" y="1628416"/>
            <a:ext cx="1362395" cy="22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9D50E-249B-CAE3-2CA0-86AD2D1A51B5}"/>
              </a:ext>
            </a:extLst>
          </p:cNvPr>
          <p:cNvSpPr txBox="1"/>
          <p:nvPr/>
        </p:nvSpPr>
        <p:spPr>
          <a:xfrm>
            <a:off x="649287" y="156091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pt-B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B3D32-94C9-7AF4-D46F-DC3CB1C3BBAF}"/>
              </a:ext>
            </a:extLst>
          </p:cNvPr>
          <p:cNvSpPr txBox="1"/>
          <p:nvPr/>
        </p:nvSpPr>
        <p:spPr>
          <a:xfrm>
            <a:off x="2379817" y="16034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pt-B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2B875-BFB8-FC9B-5555-045DF4C7FED4}"/>
              </a:ext>
            </a:extLst>
          </p:cNvPr>
          <p:cNvSpPr txBox="1"/>
          <p:nvPr/>
        </p:nvSpPr>
        <p:spPr>
          <a:xfrm>
            <a:off x="263887" y="2286648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A2488-BFC9-01E9-88E4-198C34AFD851}"/>
              </a:ext>
            </a:extLst>
          </p:cNvPr>
          <p:cNvSpPr/>
          <p:nvPr/>
        </p:nvSpPr>
        <p:spPr>
          <a:xfrm>
            <a:off x="411173" y="2792292"/>
            <a:ext cx="720682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A2EF2-9092-452F-3F4D-062BAB9E4CD4}"/>
              </a:ext>
            </a:extLst>
          </p:cNvPr>
          <p:cNvSpPr txBox="1"/>
          <p:nvPr/>
        </p:nvSpPr>
        <p:spPr>
          <a:xfrm>
            <a:off x="363424" y="2792292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Rectangle</a:t>
            </a:r>
            <a:endParaRPr lang="pt-B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0B05E3-171A-67F3-05AD-84B25CC39A39}"/>
              </a:ext>
            </a:extLst>
          </p:cNvPr>
          <p:cNvSpPr/>
          <p:nvPr/>
        </p:nvSpPr>
        <p:spPr>
          <a:xfrm>
            <a:off x="1222547" y="2792292"/>
            <a:ext cx="672434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74540-6E54-9278-8282-00F22E0ADC97}"/>
              </a:ext>
            </a:extLst>
          </p:cNvPr>
          <p:cNvSpPr txBox="1"/>
          <p:nvPr/>
        </p:nvSpPr>
        <p:spPr>
          <a:xfrm>
            <a:off x="1224793" y="2792292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Polygon</a:t>
            </a:r>
            <a:endParaRPr lang="pt-BR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43673C-89CF-860F-0B02-6F5E918C7102}"/>
              </a:ext>
            </a:extLst>
          </p:cNvPr>
          <p:cNvSpPr/>
          <p:nvPr/>
        </p:nvSpPr>
        <p:spPr>
          <a:xfrm>
            <a:off x="1999437" y="2786994"/>
            <a:ext cx="537599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B47E7-A6AC-6018-F63B-B3942969F87B}"/>
              </a:ext>
            </a:extLst>
          </p:cNvPr>
          <p:cNvSpPr txBox="1"/>
          <p:nvPr/>
        </p:nvSpPr>
        <p:spPr>
          <a:xfrm>
            <a:off x="2044642" y="2786994"/>
            <a:ext cx="50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</a:t>
            </a:r>
            <a:endParaRPr lang="pt-BR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C1057-CD00-0B11-685E-A04C07E7AC08}"/>
              </a:ext>
            </a:extLst>
          </p:cNvPr>
          <p:cNvSpPr/>
          <p:nvPr/>
        </p:nvSpPr>
        <p:spPr>
          <a:xfrm>
            <a:off x="2597242" y="2784628"/>
            <a:ext cx="680315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A4C5F-F88B-11FF-72BB-5DC149BFC763}"/>
              </a:ext>
            </a:extLst>
          </p:cNvPr>
          <p:cNvSpPr txBox="1"/>
          <p:nvPr/>
        </p:nvSpPr>
        <p:spPr>
          <a:xfrm>
            <a:off x="2593351" y="278462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  <a:endParaRPr lang="pt-B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59930D-00ED-2B02-DD5C-5D8315CEB212}"/>
              </a:ext>
            </a:extLst>
          </p:cNvPr>
          <p:cNvSpPr/>
          <p:nvPr/>
        </p:nvSpPr>
        <p:spPr>
          <a:xfrm>
            <a:off x="411171" y="3309839"/>
            <a:ext cx="1528733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C5D30-5937-7F92-655E-F06B14094E67}"/>
              </a:ext>
            </a:extLst>
          </p:cNvPr>
          <p:cNvSpPr txBox="1"/>
          <p:nvPr/>
        </p:nvSpPr>
        <p:spPr>
          <a:xfrm>
            <a:off x="387297" y="3302120"/>
            <a:ext cx="1410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Administrative Areas</a:t>
            </a:r>
            <a:endParaRPr lang="pt-BR" sz="11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F330EE9-6D97-948F-8CBC-9BB5A2C186B6}"/>
              </a:ext>
            </a:extLst>
          </p:cNvPr>
          <p:cNvSpPr/>
          <p:nvPr/>
        </p:nvSpPr>
        <p:spPr>
          <a:xfrm rot="10800000">
            <a:off x="1672309" y="3389760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048F4-E869-E9C6-3A2D-1B562F05943C}"/>
              </a:ext>
            </a:extLst>
          </p:cNvPr>
          <p:cNvSpPr txBox="1"/>
          <p:nvPr/>
        </p:nvSpPr>
        <p:spPr>
          <a:xfrm>
            <a:off x="326121" y="3665779"/>
            <a:ext cx="82426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Country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Biome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Watershed</a:t>
            </a:r>
          </a:p>
          <a:p>
            <a:r>
              <a:rPr lang="en-US" sz="1050" dirty="0">
                <a:solidFill>
                  <a:srgbClr val="FF0000"/>
                </a:solidFill>
              </a:rPr>
              <a:t>State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City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Forest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A13EF5-C435-A580-E053-56B679F56C0E}"/>
              </a:ext>
            </a:extLst>
          </p:cNvPr>
          <p:cNvSpPr/>
          <p:nvPr/>
        </p:nvSpPr>
        <p:spPr>
          <a:xfrm>
            <a:off x="346094" y="4830963"/>
            <a:ext cx="1102217" cy="29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AFB113-3CFF-9162-3A53-167C0A04135B}"/>
              </a:ext>
            </a:extLst>
          </p:cNvPr>
          <p:cNvSpPr/>
          <p:nvPr/>
        </p:nvSpPr>
        <p:spPr>
          <a:xfrm rot="10800000">
            <a:off x="1222547" y="491088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DF717F-61AA-6059-3127-360E31446D07}"/>
              </a:ext>
            </a:extLst>
          </p:cNvPr>
          <p:cNvSpPr txBox="1"/>
          <p:nvPr/>
        </p:nvSpPr>
        <p:spPr>
          <a:xfrm>
            <a:off x="361619" y="4828123"/>
            <a:ext cx="81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  <a:endParaRPr lang="pt-B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C7432-F812-CCA2-D35F-A0A9E1A5B73B}"/>
              </a:ext>
            </a:extLst>
          </p:cNvPr>
          <p:cNvSpPr/>
          <p:nvPr/>
        </p:nvSpPr>
        <p:spPr>
          <a:xfrm>
            <a:off x="73320" y="300705"/>
            <a:ext cx="3547459" cy="49770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69D14D-23CE-30C8-DCCC-4F2A61EF182D}"/>
              </a:ext>
            </a:extLst>
          </p:cNvPr>
          <p:cNvSpPr txBox="1"/>
          <p:nvPr/>
        </p:nvSpPr>
        <p:spPr>
          <a:xfrm>
            <a:off x="110742" y="530805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46222-B891-CB5C-A520-29AB90F8A9A2}"/>
              </a:ext>
            </a:extLst>
          </p:cNvPr>
          <p:cNvSpPr txBox="1"/>
          <p:nvPr/>
        </p:nvSpPr>
        <p:spPr>
          <a:xfrm>
            <a:off x="756116" y="5608435"/>
            <a:ext cx="257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999999 Mg Biomass</a:t>
            </a:r>
          </a:p>
          <a:p>
            <a:r>
              <a:rPr lang="en-US" dirty="0">
                <a:solidFill>
                  <a:srgbClr val="FF0000"/>
                </a:solidFill>
              </a:rPr>
              <a:t>or Mg Carbon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FA72D1-4DD5-038F-2B61-FBA4401B24B9}"/>
              </a:ext>
            </a:extLst>
          </p:cNvPr>
          <p:cNvSpPr/>
          <p:nvPr/>
        </p:nvSpPr>
        <p:spPr>
          <a:xfrm>
            <a:off x="73320" y="5277742"/>
            <a:ext cx="3547459" cy="132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5C40D2-2EE8-AFDA-E5CD-2013E3351124}"/>
              </a:ext>
            </a:extLst>
          </p:cNvPr>
          <p:cNvSpPr/>
          <p:nvPr/>
        </p:nvSpPr>
        <p:spPr>
          <a:xfrm>
            <a:off x="3773429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13A0EE2-716C-D736-7168-161F5EBD42A0}"/>
              </a:ext>
            </a:extLst>
          </p:cNvPr>
          <p:cNvSpPr/>
          <p:nvPr/>
        </p:nvSpPr>
        <p:spPr>
          <a:xfrm rot="10800000">
            <a:off x="4448620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85798D-590B-0E6B-F107-4BCED6DED56C}"/>
              </a:ext>
            </a:extLst>
          </p:cNvPr>
          <p:cNvSpPr txBox="1"/>
          <p:nvPr/>
        </p:nvSpPr>
        <p:spPr>
          <a:xfrm>
            <a:off x="3790748" y="284764"/>
            <a:ext cx="56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1</a:t>
            </a:r>
            <a:endParaRPr lang="pt-BR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263393-C54D-2E8E-042E-0B21C3C32FFE}"/>
              </a:ext>
            </a:extLst>
          </p:cNvPr>
          <p:cNvSpPr/>
          <p:nvPr/>
        </p:nvSpPr>
        <p:spPr>
          <a:xfrm>
            <a:off x="3620779" y="303175"/>
            <a:ext cx="6386036" cy="30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FB57E4-6C51-A5A6-149C-C7E22D9D4D82}"/>
              </a:ext>
            </a:extLst>
          </p:cNvPr>
          <p:cNvSpPr/>
          <p:nvPr/>
        </p:nvSpPr>
        <p:spPr>
          <a:xfrm>
            <a:off x="4891270" y="32309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A8582EC-4684-2C73-834D-D395898051BF}"/>
              </a:ext>
            </a:extLst>
          </p:cNvPr>
          <p:cNvSpPr/>
          <p:nvPr/>
        </p:nvSpPr>
        <p:spPr>
          <a:xfrm rot="10800000">
            <a:off x="5566461" y="38072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30D90-E11A-AC6A-52EB-3E9B9739CA59}"/>
              </a:ext>
            </a:extLst>
          </p:cNvPr>
          <p:cNvSpPr txBox="1"/>
          <p:nvPr/>
        </p:nvSpPr>
        <p:spPr>
          <a:xfrm>
            <a:off x="4908589" y="284764"/>
            <a:ext cx="56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2</a:t>
            </a:r>
            <a:endParaRPr lang="pt-BR" sz="12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6307653-01D2-2ED9-0FE1-76AECBCDC11F}"/>
              </a:ext>
            </a:extLst>
          </p:cNvPr>
          <p:cNvSpPr/>
          <p:nvPr/>
        </p:nvSpPr>
        <p:spPr>
          <a:xfrm rot="16200000">
            <a:off x="9499297" y="313233"/>
            <a:ext cx="263887" cy="44748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5458F6-7CB8-70D7-42F4-5FBB22BEFBBA}"/>
              </a:ext>
            </a:extLst>
          </p:cNvPr>
          <p:cNvSpPr txBox="1"/>
          <p:nvPr/>
        </p:nvSpPr>
        <p:spPr>
          <a:xfrm>
            <a:off x="9521237" y="7286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E79650-E1F0-AB58-7F44-4F6BB4421DA5}"/>
              </a:ext>
            </a:extLst>
          </p:cNvPr>
          <p:cNvSpPr txBox="1"/>
          <p:nvPr/>
        </p:nvSpPr>
        <p:spPr>
          <a:xfrm>
            <a:off x="9224618" y="2931545"/>
            <a:ext cx="505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  <a:endParaRPr lang="pt-B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1ACCCC-EE86-2D2A-1BD4-E692005915DE}"/>
              </a:ext>
            </a:extLst>
          </p:cNvPr>
          <p:cNvSpPr/>
          <p:nvPr/>
        </p:nvSpPr>
        <p:spPr>
          <a:xfrm>
            <a:off x="8922428" y="3148236"/>
            <a:ext cx="742566" cy="60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3E5EDD-6685-9221-722C-B49D43802B63}"/>
              </a:ext>
            </a:extLst>
          </p:cNvPr>
          <p:cNvSpPr/>
          <p:nvPr/>
        </p:nvSpPr>
        <p:spPr>
          <a:xfrm rot="5400000">
            <a:off x="9440883" y="2083076"/>
            <a:ext cx="742566" cy="60308"/>
          </a:xfrm>
          <a:prstGeom prst="rect">
            <a:avLst/>
          </a:prstGeom>
          <a:gradFill>
            <a:gsLst>
              <a:gs pos="0">
                <a:srgbClr val="E1E9F5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  <a:gs pos="100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C969D-5B86-3872-85AD-8D3C99687E3D}"/>
              </a:ext>
            </a:extLst>
          </p:cNvPr>
          <p:cNvSpPr txBox="1"/>
          <p:nvPr/>
        </p:nvSpPr>
        <p:spPr>
          <a:xfrm rot="16200000">
            <a:off x="9263441" y="194098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 bar</a:t>
            </a:r>
            <a:endParaRPr lang="pt-BR" sz="1200" dirty="0"/>
          </a:p>
        </p:txBody>
      </p:sp>
      <p:pic>
        <p:nvPicPr>
          <p:cNvPr id="1026" name="Picture 2" descr="Meu primeiro pacote R: aplicação para série temporal do varejo · Paixão por  Dados">
            <a:extLst>
              <a:ext uri="{FF2B5EF4-FFF2-40B4-BE49-F238E27FC236}">
                <a16:creationId xmlns:a16="http://schemas.microsoft.com/office/drawing/2014/main" id="{AA8348DE-5EDA-A576-2725-C160F8DCF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5675" r="6843" b="9160"/>
          <a:stretch/>
        </p:blipFill>
        <p:spPr bwMode="auto">
          <a:xfrm>
            <a:off x="4364831" y="3424183"/>
            <a:ext cx="4450556" cy="15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01CE6E-60C0-9017-B9F2-328FA3A24D65}"/>
              </a:ext>
            </a:extLst>
          </p:cNvPr>
          <p:cNvSpPr txBox="1"/>
          <p:nvPr/>
        </p:nvSpPr>
        <p:spPr>
          <a:xfrm rot="16200000">
            <a:off x="3736682" y="414066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Change in </a:t>
            </a:r>
          </a:p>
          <a:p>
            <a:pPr algn="ctr"/>
            <a:r>
              <a:rPr lang="en-US" sz="1200" dirty="0"/>
              <a:t>Biomass/Carbon</a:t>
            </a:r>
            <a:endParaRPr lang="pt-B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BBC4FA-6619-E38C-8DEA-5323C8FA5CDC}"/>
              </a:ext>
            </a:extLst>
          </p:cNvPr>
          <p:cNvSpPr txBox="1"/>
          <p:nvPr/>
        </p:nvSpPr>
        <p:spPr>
          <a:xfrm>
            <a:off x="4561886" y="49880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Y1/Y2</a:t>
            </a:r>
            <a:endParaRPr lang="pt-B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F2569-7E7F-D2D4-28BD-62E74DF1FBE3}"/>
              </a:ext>
            </a:extLst>
          </p:cNvPr>
          <p:cNvSpPr/>
          <p:nvPr/>
        </p:nvSpPr>
        <p:spPr>
          <a:xfrm>
            <a:off x="3745922" y="3399670"/>
            <a:ext cx="1039397" cy="227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A6F339D-41E0-EF5F-B328-2C20B9693C25}"/>
              </a:ext>
            </a:extLst>
          </p:cNvPr>
          <p:cNvSpPr/>
          <p:nvPr/>
        </p:nvSpPr>
        <p:spPr>
          <a:xfrm rot="10800000">
            <a:off x="4542559" y="3448722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F460AF-8747-73E6-B427-0D01638B77C3}"/>
              </a:ext>
            </a:extLst>
          </p:cNvPr>
          <p:cNvSpPr txBox="1"/>
          <p:nvPr/>
        </p:nvSpPr>
        <p:spPr>
          <a:xfrm>
            <a:off x="3727521" y="335276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Graph Type</a:t>
            </a:r>
            <a:endParaRPr lang="pt-BR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C2B5E2-3B10-4B21-9C8C-FDBB2AC7E559}"/>
              </a:ext>
            </a:extLst>
          </p:cNvPr>
          <p:cNvSpPr/>
          <p:nvPr/>
        </p:nvSpPr>
        <p:spPr>
          <a:xfrm>
            <a:off x="9024876" y="3361542"/>
            <a:ext cx="939077" cy="23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4" name="Isosceles Triangle 1023">
            <a:extLst>
              <a:ext uri="{FF2B5EF4-FFF2-40B4-BE49-F238E27FC236}">
                <a16:creationId xmlns:a16="http://schemas.microsoft.com/office/drawing/2014/main" id="{3D0AEB7A-7C7E-0F00-74EB-B23D3B5AF318}"/>
              </a:ext>
            </a:extLst>
          </p:cNvPr>
          <p:cNvSpPr/>
          <p:nvPr/>
        </p:nvSpPr>
        <p:spPr>
          <a:xfrm rot="10800000">
            <a:off x="9700067" y="3419174"/>
            <a:ext cx="202518" cy="13501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7E38967-0CEA-E93D-07C3-8D7803FED886}"/>
              </a:ext>
            </a:extLst>
          </p:cNvPr>
          <p:cNvSpPr txBox="1"/>
          <p:nvPr/>
        </p:nvSpPr>
        <p:spPr>
          <a:xfrm>
            <a:off x="9042195" y="3323214"/>
            <a:ext cx="50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Filter</a:t>
            </a:r>
            <a:endParaRPr lang="pt-BR" sz="1200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34C86F5A-11CB-DFFB-CBD5-A76C49F9AEE9}"/>
              </a:ext>
            </a:extLst>
          </p:cNvPr>
          <p:cNvSpPr/>
          <p:nvPr/>
        </p:nvSpPr>
        <p:spPr>
          <a:xfrm>
            <a:off x="3620779" y="3338474"/>
            <a:ext cx="6394019" cy="1927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6942B1E-29C4-2064-0B25-AFEBA159D3D1}"/>
              </a:ext>
            </a:extLst>
          </p:cNvPr>
          <p:cNvSpPr/>
          <p:nvPr/>
        </p:nvSpPr>
        <p:spPr>
          <a:xfrm>
            <a:off x="3612796" y="5269820"/>
            <a:ext cx="6394019" cy="1342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8FD63-2E4A-D43C-FA7D-DAB7B8C4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25975"/>
              </p:ext>
            </p:extLst>
          </p:nvPr>
        </p:nvGraphicFramePr>
        <p:xfrm>
          <a:off x="4457495" y="5608435"/>
          <a:ext cx="5047517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168">
                  <a:extLst>
                    <a:ext uri="{9D8B030D-6E8A-4147-A177-3AD203B41FA5}">
                      <a16:colId xmlns:a16="http://schemas.microsoft.com/office/drawing/2014/main" val="1405683826"/>
                    </a:ext>
                  </a:extLst>
                </a:gridCol>
                <a:gridCol w="556677">
                  <a:extLst>
                    <a:ext uri="{9D8B030D-6E8A-4147-A177-3AD203B41FA5}">
                      <a16:colId xmlns:a16="http://schemas.microsoft.com/office/drawing/2014/main" val="4238487717"/>
                    </a:ext>
                  </a:extLst>
                </a:gridCol>
                <a:gridCol w="898168">
                  <a:extLst>
                    <a:ext uri="{9D8B030D-6E8A-4147-A177-3AD203B41FA5}">
                      <a16:colId xmlns:a16="http://schemas.microsoft.com/office/drawing/2014/main" val="2915507999"/>
                    </a:ext>
                  </a:extLst>
                </a:gridCol>
                <a:gridCol w="898168">
                  <a:extLst>
                    <a:ext uri="{9D8B030D-6E8A-4147-A177-3AD203B41FA5}">
                      <a16:colId xmlns:a16="http://schemas.microsoft.com/office/drawing/2014/main" val="3047940160"/>
                    </a:ext>
                  </a:extLst>
                </a:gridCol>
                <a:gridCol w="898168">
                  <a:extLst>
                    <a:ext uri="{9D8B030D-6E8A-4147-A177-3AD203B41FA5}">
                      <a16:colId xmlns:a16="http://schemas.microsoft.com/office/drawing/2014/main" val="4271044994"/>
                    </a:ext>
                  </a:extLst>
                </a:gridCol>
                <a:gridCol w="898168">
                  <a:extLst>
                    <a:ext uri="{9D8B030D-6E8A-4147-A177-3AD203B41FA5}">
                      <a16:colId xmlns:a16="http://schemas.microsoft.com/office/drawing/2014/main" val="1443561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 err="1">
                          <a:effectLst/>
                        </a:rPr>
                        <a:t>Type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Y1/Y2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Y2/Y3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Y3/Y4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Y4/Y5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Yn-1/Yn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8260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u="none" strike="noStrike">
                          <a:effectLst/>
                        </a:rPr>
                        <a:t>Gain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6506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u="none" strike="noStrike">
                          <a:effectLst/>
                        </a:rPr>
                        <a:t>Loss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2322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u="none" strike="noStrike">
                          <a:effectLst/>
                        </a:rPr>
                        <a:t>Balance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57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35BCC3-1B1A-A52F-0A45-D11ECB54773F}"/>
              </a:ext>
            </a:extLst>
          </p:cNvPr>
          <p:cNvSpPr txBox="1"/>
          <p:nvPr/>
        </p:nvSpPr>
        <p:spPr>
          <a:xfrm>
            <a:off x="8271616" y="4910884"/>
            <a:ext cx="66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Yn-1/Yn</a:t>
            </a:r>
            <a:endParaRPr lang="pt-BR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81BA3F-26AE-12FF-DCF8-5B21B3310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8" y="3926389"/>
            <a:ext cx="2300066" cy="23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367</Words>
  <Application>Microsoft Office PowerPoint</Application>
  <PresentationFormat>Widescreen</PresentationFormat>
  <Paragraphs>242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Paula Dalla Corte</dc:creator>
  <cp:lastModifiedBy>Silva,Carlos Alberto</cp:lastModifiedBy>
  <cp:revision>7</cp:revision>
  <dcterms:created xsi:type="dcterms:W3CDTF">2024-12-10T13:42:06Z</dcterms:created>
  <dcterms:modified xsi:type="dcterms:W3CDTF">2024-12-11T16:50:02Z</dcterms:modified>
</cp:coreProperties>
</file>