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0074" autoAdjust="0"/>
    <p:restoredTop sz="94660"/>
  </p:normalViewPr>
  <p:slideViewPr>
    <p:cSldViewPr snapToGrid="0">
      <p:cViewPr varScale="1">
        <p:scale>
          <a:sx n="59" d="100"/>
          <a:sy n="59" d="100"/>
        </p:scale>
        <p:origin x="7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12/13/2020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12/13/2020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12/13/2020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12/13/2020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12/13/2020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jasonicarter/toronto-geojs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Battle of the </a:t>
            </a:r>
            <a:r>
              <a:rPr lang="en-US" dirty="0" err="1" smtClean="0"/>
              <a:t>Neighbourhoods</a:t>
            </a:r>
            <a:endParaRPr lang="en-IN" dirty="0"/>
          </a:p>
        </p:txBody>
      </p:sp>
      <p:sp>
        <p:nvSpPr>
          <p:cNvPr id="3" name="Subtitle 2"/>
          <p:cNvSpPr>
            <a:spLocks noGrp="1"/>
          </p:cNvSpPr>
          <p:nvPr>
            <p:ph type="subTitle" idx="1"/>
          </p:nvPr>
        </p:nvSpPr>
        <p:spPr/>
        <p:txBody>
          <a:bodyPr/>
          <a:lstStyle/>
          <a:p>
            <a:r>
              <a:rPr lang="en-US" dirty="0" smtClean="0"/>
              <a:t>A Coursera Capstone project</a:t>
            </a:r>
          </a:p>
          <a:p>
            <a:r>
              <a:rPr lang="en-US" dirty="0" smtClean="0"/>
              <a:t>By Ashwin Thirumala Kumara</a:t>
            </a:r>
            <a:endParaRPr lang="en-IN" dirty="0"/>
          </a:p>
        </p:txBody>
      </p:sp>
    </p:spTree>
    <p:extLst>
      <p:ext uri="{BB962C8B-B14F-4D97-AF65-F5344CB8AC3E}">
        <p14:creationId xmlns:p14="http://schemas.microsoft.com/office/powerpoint/2010/main" val="2980534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endParaRPr lang="en-IN" dirty="0"/>
          </a:p>
        </p:txBody>
      </p:sp>
      <p:sp>
        <p:nvSpPr>
          <p:cNvPr id="3" name="Content Placeholder 2"/>
          <p:cNvSpPr>
            <a:spLocks noGrp="1"/>
          </p:cNvSpPr>
          <p:nvPr>
            <p:ph idx="1"/>
          </p:nvPr>
        </p:nvSpPr>
        <p:spPr/>
        <p:txBody>
          <a:bodyPr anchor="t">
            <a:normAutofit/>
          </a:bodyPr>
          <a:lstStyle/>
          <a:p>
            <a:pPr marL="0" indent="0">
              <a:buNone/>
            </a:pPr>
            <a:r>
              <a:rPr lang="en-IN" b="1" dirty="0"/>
              <a:t>2</a:t>
            </a:r>
            <a:r>
              <a:rPr lang="en-IN" b="1" dirty="0" smtClean="0"/>
              <a:t>. </a:t>
            </a:r>
            <a:r>
              <a:rPr lang="en-IN" b="1" dirty="0"/>
              <a:t>If they were to get a job in Toronto, which neighbourhoods should they prefer to stay in?</a:t>
            </a:r>
            <a:r>
              <a:rPr lang="en-IN" dirty="0"/>
              <a:t> </a:t>
            </a:r>
            <a:endParaRPr lang="en-IN" dirty="0" smtClean="0"/>
          </a:p>
          <a:p>
            <a:pPr marL="0" indent="0">
              <a:buNone/>
            </a:pPr>
            <a:r>
              <a:rPr lang="en-IN" dirty="0"/>
              <a:t>A choropleth map of Toronto neighbourhoods was generated, with </a:t>
            </a:r>
            <a:r>
              <a:rPr lang="en-IN" dirty="0" smtClean="0"/>
              <a:t>preferable neighbourhoods </a:t>
            </a:r>
            <a:r>
              <a:rPr lang="en-IN" dirty="0"/>
              <a:t>showing in </a:t>
            </a:r>
            <a:r>
              <a:rPr lang="en-IN" dirty="0" smtClean="0"/>
              <a:t>a lighter tones.</a:t>
            </a:r>
          </a:p>
          <a:p>
            <a:pPr marL="0" indent="0">
              <a:buNone/>
            </a:pPr>
            <a:endParaRPr lang="en-IN" dirty="0"/>
          </a:p>
        </p:txBody>
      </p:sp>
      <p:pic>
        <p:nvPicPr>
          <p:cNvPr id="4" name="Picture 3"/>
          <p:cNvPicPr/>
          <p:nvPr/>
        </p:nvPicPr>
        <p:blipFill>
          <a:blip r:embed="rId2"/>
          <a:stretch>
            <a:fillRect/>
          </a:stretch>
        </p:blipFill>
        <p:spPr>
          <a:xfrm>
            <a:off x="3830744" y="2238888"/>
            <a:ext cx="7544790" cy="4517178"/>
          </a:xfrm>
          <a:prstGeom prst="rect">
            <a:avLst/>
          </a:prstGeom>
        </p:spPr>
      </p:pic>
    </p:spTree>
    <p:extLst>
      <p:ext uri="{BB962C8B-B14F-4D97-AF65-F5344CB8AC3E}">
        <p14:creationId xmlns:p14="http://schemas.microsoft.com/office/powerpoint/2010/main" val="4257151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endParaRPr lang="en-IN" dirty="0"/>
          </a:p>
        </p:txBody>
      </p:sp>
      <p:sp>
        <p:nvSpPr>
          <p:cNvPr id="3" name="Content Placeholder 2"/>
          <p:cNvSpPr>
            <a:spLocks noGrp="1"/>
          </p:cNvSpPr>
          <p:nvPr>
            <p:ph idx="1"/>
          </p:nvPr>
        </p:nvSpPr>
        <p:spPr/>
        <p:txBody>
          <a:bodyPr anchor="t">
            <a:normAutofit/>
          </a:bodyPr>
          <a:lstStyle/>
          <a:p>
            <a:pPr marL="0" indent="0">
              <a:buNone/>
            </a:pPr>
            <a:r>
              <a:rPr lang="en-IN" b="1" dirty="0"/>
              <a:t>3</a:t>
            </a:r>
            <a:r>
              <a:rPr lang="en-IN" b="1" dirty="0" smtClean="0"/>
              <a:t>. What </a:t>
            </a:r>
            <a:r>
              <a:rPr lang="en-IN" b="1" dirty="0"/>
              <a:t>are some correlations in the data they should be aware of?</a:t>
            </a:r>
            <a:r>
              <a:rPr lang="en-IN" dirty="0"/>
              <a:t> From studying the pairwise plot and pairwise correlations, some correlations are listed as </a:t>
            </a:r>
            <a:r>
              <a:rPr lang="en-IN" dirty="0" smtClean="0"/>
              <a:t>below:</a:t>
            </a:r>
            <a:endParaRPr lang="en-IN" sz="2800" dirty="0"/>
          </a:p>
          <a:p>
            <a:r>
              <a:rPr lang="en-IN" dirty="0" smtClean="0"/>
              <a:t>Home </a:t>
            </a:r>
            <a:r>
              <a:rPr lang="en-IN" dirty="0"/>
              <a:t>prices and neighbourhood population are negatively correlated. Living in less-crowded areas comes with a </a:t>
            </a:r>
            <a:r>
              <a:rPr lang="en-IN" dirty="0" smtClean="0"/>
              <a:t>premium!</a:t>
            </a:r>
            <a:endParaRPr lang="en-IN" dirty="0"/>
          </a:p>
          <a:p>
            <a:r>
              <a:rPr lang="en-IN" dirty="0" smtClean="0"/>
              <a:t>Broad </a:t>
            </a:r>
            <a:r>
              <a:rPr lang="en-IN" dirty="0"/>
              <a:t>positive correlation between Neighbourhood population, Crime, 'Major repairs needed' with inverse correlation to median household </a:t>
            </a:r>
            <a:r>
              <a:rPr lang="en-IN" dirty="0" smtClean="0"/>
              <a:t>income.</a:t>
            </a:r>
            <a:endParaRPr lang="en-IN" dirty="0"/>
          </a:p>
          <a:p>
            <a:r>
              <a:rPr lang="en-IN" dirty="0" smtClean="0"/>
              <a:t>As </a:t>
            </a:r>
            <a:r>
              <a:rPr lang="en-IN" dirty="0"/>
              <a:t>far as living in neighbourhoods goes, Higher the income, higher the rent.</a:t>
            </a:r>
            <a:endParaRPr lang="en-IN" sz="2000" dirty="0"/>
          </a:p>
          <a:p>
            <a:pPr marL="0" indent="0">
              <a:buNone/>
            </a:pPr>
            <a:r>
              <a:rPr lang="en-US" dirty="0" smtClean="0"/>
              <a:t>Other relationships are detailed in the pairwise plot.</a:t>
            </a:r>
            <a:endParaRPr lang="en-IN" dirty="0"/>
          </a:p>
        </p:txBody>
      </p:sp>
    </p:spTree>
    <p:extLst>
      <p:ext uri="{BB962C8B-B14F-4D97-AF65-F5344CB8AC3E}">
        <p14:creationId xmlns:p14="http://schemas.microsoft.com/office/powerpoint/2010/main" val="1341342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Discussion</a:t>
            </a:r>
            <a:endParaRPr lang="en-IN" dirty="0"/>
          </a:p>
        </p:txBody>
      </p:sp>
      <p:sp>
        <p:nvSpPr>
          <p:cNvPr id="3" name="Content Placeholder 2"/>
          <p:cNvSpPr>
            <a:spLocks noGrp="1"/>
          </p:cNvSpPr>
          <p:nvPr>
            <p:ph idx="1"/>
          </p:nvPr>
        </p:nvSpPr>
        <p:spPr/>
        <p:txBody>
          <a:bodyPr anchor="t">
            <a:normAutofit/>
          </a:bodyPr>
          <a:lstStyle/>
          <a:p>
            <a:pPr marL="0" indent="0">
              <a:buNone/>
            </a:pPr>
            <a:r>
              <a:rPr lang="en-IN" dirty="0"/>
              <a:t>A data science project is as good as the data sources and methodology of analysis that generate </a:t>
            </a:r>
            <a:r>
              <a:rPr lang="en-IN" dirty="0" smtClean="0"/>
              <a:t>it:</a:t>
            </a:r>
            <a:endParaRPr lang="en-IN" dirty="0"/>
          </a:p>
          <a:p>
            <a:pPr lvl="0"/>
            <a:r>
              <a:rPr lang="en-IN" dirty="0" err="1"/>
              <a:t>Geolocator</a:t>
            </a:r>
            <a:r>
              <a:rPr lang="en-IN" dirty="0"/>
              <a:t> data for which </a:t>
            </a:r>
            <a:r>
              <a:rPr lang="en-IN" dirty="0" err="1"/>
              <a:t>Lat</a:t>
            </a:r>
            <a:r>
              <a:rPr lang="en-IN" dirty="0"/>
              <a:t>-Long pairs are not mapped could not be used to generate Venues data from </a:t>
            </a:r>
            <a:r>
              <a:rPr lang="en-IN" dirty="0" smtClean="0"/>
              <a:t>Foursquare. This </a:t>
            </a:r>
            <a:r>
              <a:rPr lang="en-IN" dirty="0"/>
              <a:t>can be fixed by manually fixing </a:t>
            </a:r>
            <a:r>
              <a:rPr lang="en-IN" dirty="0" err="1"/>
              <a:t>Lat</a:t>
            </a:r>
            <a:r>
              <a:rPr lang="en-IN" dirty="0"/>
              <a:t>-Long co-ordinates, but </a:t>
            </a:r>
            <a:r>
              <a:rPr lang="en-IN" dirty="0" smtClean="0"/>
              <a:t>was </a:t>
            </a:r>
            <a:r>
              <a:rPr lang="en-IN" dirty="0"/>
              <a:t>not done in the present study.</a:t>
            </a:r>
          </a:p>
          <a:p>
            <a:pPr lvl="0"/>
            <a:r>
              <a:rPr lang="en-IN" dirty="0" smtClean="0"/>
              <a:t>From </a:t>
            </a:r>
            <a:r>
              <a:rPr lang="en-IN" dirty="0"/>
              <a:t>exploratory data </a:t>
            </a:r>
            <a:r>
              <a:rPr lang="en-IN" dirty="0" smtClean="0"/>
              <a:t>analysis, </a:t>
            </a:r>
            <a:r>
              <a:rPr lang="en-IN" dirty="0"/>
              <a:t>it becomes clear that most variables are related in approximately linear or inverse manners. With more data and more segmentation within the data, deeper connections in data may be unearthed.</a:t>
            </a:r>
          </a:p>
          <a:p>
            <a:pPr lvl="0"/>
            <a:r>
              <a:rPr lang="en-IN" dirty="0"/>
              <a:t>The data is from 2010-2011, which makes it dated. However, </a:t>
            </a:r>
            <a:r>
              <a:rPr lang="en-IN" dirty="0" smtClean="0"/>
              <a:t>impact may be low.</a:t>
            </a:r>
            <a:endParaRPr lang="en-IN" dirty="0"/>
          </a:p>
        </p:txBody>
      </p:sp>
    </p:spTree>
    <p:extLst>
      <p:ext uri="{BB962C8B-B14F-4D97-AF65-F5344CB8AC3E}">
        <p14:creationId xmlns:p14="http://schemas.microsoft.com/office/powerpoint/2010/main" val="3627951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IN" dirty="0"/>
          </a:p>
        </p:txBody>
      </p:sp>
    </p:spTree>
    <p:extLst>
      <p:ext uri="{BB962C8B-B14F-4D97-AF65-F5344CB8AC3E}">
        <p14:creationId xmlns:p14="http://schemas.microsoft.com/office/powerpoint/2010/main" val="521163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IN" dirty="0"/>
              <a:t>Suppose that a person of South Asian origin wishes to immigrate to Toronto, Canada. Being from a different culture, expectations and baseline requirements for lifestyle differ widely from those in Toronto. Three questions occur to the immigrant's mind:</a:t>
            </a:r>
          </a:p>
          <a:p>
            <a:pPr lvl="1"/>
            <a:r>
              <a:rPr lang="en-IN" b="1" dirty="0">
                <a:solidFill>
                  <a:schemeClr val="tx1"/>
                </a:solidFill>
              </a:rPr>
              <a:t>What would be the "new normal", the anticipated new baselines for living in Toronto?</a:t>
            </a:r>
          </a:p>
          <a:p>
            <a:pPr lvl="1"/>
            <a:r>
              <a:rPr lang="en-IN" b="1" dirty="0">
                <a:solidFill>
                  <a:schemeClr val="tx1"/>
                </a:solidFill>
              </a:rPr>
              <a:t>If they were to get a job in Toronto, which neighbourhoods should they prefer to stay in?</a:t>
            </a:r>
          </a:p>
          <a:p>
            <a:pPr lvl="1"/>
            <a:r>
              <a:rPr lang="en-IN" b="1" dirty="0">
                <a:solidFill>
                  <a:schemeClr val="tx1"/>
                </a:solidFill>
              </a:rPr>
              <a:t>What are some correlations in the data they should be aware of?</a:t>
            </a:r>
          </a:p>
          <a:p>
            <a:r>
              <a:rPr lang="en-IN" dirty="0"/>
              <a:t>How would a person evaluate these questions? </a:t>
            </a:r>
            <a:endParaRPr lang="en-IN" dirty="0"/>
          </a:p>
        </p:txBody>
      </p:sp>
    </p:spTree>
    <p:extLst>
      <p:ext uri="{BB962C8B-B14F-4D97-AF65-F5344CB8AC3E}">
        <p14:creationId xmlns:p14="http://schemas.microsoft.com/office/powerpoint/2010/main" val="3625748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smtClean="0"/>
              <a:t>We </a:t>
            </a:r>
            <a:r>
              <a:rPr lang="en-IN" dirty="0"/>
              <a:t>will address the sources for data pertaining to each question:</a:t>
            </a:r>
          </a:p>
          <a:p>
            <a:pPr lvl="0"/>
            <a:r>
              <a:rPr lang="en-IN" b="1" dirty="0"/>
              <a:t>Foursquare</a:t>
            </a:r>
            <a:r>
              <a:rPr lang="en-IN" dirty="0"/>
              <a:t> for Toronto Venues data- This was used to inform the venues in each Toronto neighbourhood.</a:t>
            </a:r>
          </a:p>
          <a:p>
            <a:pPr lvl="0"/>
            <a:r>
              <a:rPr lang="en-IN" b="1" dirty="0"/>
              <a:t>Wellbeing Toronto</a:t>
            </a:r>
            <a:r>
              <a:rPr lang="en-IN" dirty="0"/>
              <a:t>'s NHS Demographics Indicators, 2010.</a:t>
            </a:r>
          </a:p>
          <a:p>
            <a:pPr lvl="0"/>
            <a:r>
              <a:rPr lang="en-IN" b="1" dirty="0"/>
              <a:t>Wellbeing Toronto</a:t>
            </a:r>
            <a:r>
              <a:rPr lang="en-IN" dirty="0"/>
              <a:t>'s 2011 data from the </a:t>
            </a:r>
            <a:r>
              <a:rPr lang="en-IN" b="1" dirty="0"/>
              <a:t>Open Data Catalogue, City of Toronto</a:t>
            </a:r>
            <a:r>
              <a:rPr lang="en-IN" dirty="0"/>
              <a:t> for the following data:</a:t>
            </a:r>
          </a:p>
          <a:p>
            <a:pPr lvl="1"/>
            <a:r>
              <a:rPr lang="en-IN" dirty="0"/>
              <a:t>Economic data- No. of Businesses, Home Prices (CAD), Social Assistance Recipients (nos.),</a:t>
            </a:r>
          </a:p>
          <a:p>
            <a:pPr lvl="1"/>
            <a:r>
              <a:rPr lang="en-IN" dirty="0"/>
              <a:t>Traffic data- Road Volume (nos.)</a:t>
            </a:r>
          </a:p>
          <a:p>
            <a:pPr lvl="1"/>
            <a:r>
              <a:rPr lang="en-IN" dirty="0"/>
              <a:t>Environment data- Tree Cover</a:t>
            </a:r>
          </a:p>
          <a:p>
            <a:pPr lvl="1"/>
            <a:r>
              <a:rPr lang="en-IN" dirty="0"/>
              <a:t>Safety data- Total Major Crimes, Vehicle Thefts (nos.)</a:t>
            </a:r>
          </a:p>
          <a:p>
            <a:pPr lvl="1"/>
            <a:r>
              <a:rPr lang="en-IN" dirty="0"/>
              <a:t>Demographics data- Population, Total Visible Minority, </a:t>
            </a:r>
            <a:r>
              <a:rPr lang="en-IN" dirty="0" err="1"/>
              <a:t>S.Asian</a:t>
            </a:r>
            <a:r>
              <a:rPr lang="en-IN" dirty="0"/>
              <a:t>, Recently Moved </a:t>
            </a:r>
            <a:r>
              <a:rPr lang="en-IN" dirty="0" err="1"/>
              <a:t>S.Asians</a:t>
            </a:r>
            <a:r>
              <a:rPr lang="en-IN" dirty="0"/>
              <a:t>, No. in Labour Force, Unemployed, Renters, Major repairs needed, (All in nos.), shelter30 (% of owner households spending 30% or more of household total income on shelter costs), Avg. Monthly Rent (CAD), Median After-tax Income (CAD)</a:t>
            </a:r>
          </a:p>
          <a:p>
            <a:pPr lvl="0"/>
            <a:r>
              <a:rPr lang="en-IN" b="1" dirty="0"/>
              <a:t>Toronto </a:t>
            </a:r>
            <a:r>
              <a:rPr lang="en-IN" b="1" dirty="0" err="1"/>
              <a:t>GeoJSON</a:t>
            </a:r>
            <a:r>
              <a:rPr lang="en-IN" dirty="0"/>
              <a:t> from [</a:t>
            </a:r>
            <a:r>
              <a:rPr lang="en-IN" u="sng" dirty="0">
                <a:hlinkClick r:id="rId2"/>
              </a:rPr>
              <a:t>https://github.com/jasonicarter/toronto-geojson</a:t>
            </a:r>
            <a:r>
              <a:rPr lang="en-IN" dirty="0"/>
              <a:t> ], to help generate the Toronto choropleth maps.</a:t>
            </a:r>
          </a:p>
          <a:p>
            <a:endParaRPr lang="en-IN" dirty="0"/>
          </a:p>
        </p:txBody>
      </p:sp>
    </p:spTree>
    <p:extLst>
      <p:ext uri="{BB962C8B-B14F-4D97-AF65-F5344CB8AC3E}">
        <p14:creationId xmlns:p14="http://schemas.microsoft.com/office/powerpoint/2010/main" val="928734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9394230"/>
              </p:ext>
            </p:extLst>
          </p:nvPr>
        </p:nvGraphicFramePr>
        <p:xfrm>
          <a:off x="3687052" y="313899"/>
          <a:ext cx="8172852" cy="6127849"/>
        </p:xfrm>
        <a:graphic>
          <a:graphicData uri="http://schemas.openxmlformats.org/drawingml/2006/table">
            <a:tbl>
              <a:tblPr firstRow="1" firstCol="1" bandRow="1">
                <a:tableStyleId>{5C22544A-7EE6-4342-B048-85BDC9FD1C3A}</a:tableStyleId>
              </a:tblPr>
              <a:tblGrid>
                <a:gridCol w="3342052">
                  <a:extLst>
                    <a:ext uri="{9D8B030D-6E8A-4147-A177-3AD203B41FA5}">
                      <a16:colId xmlns:a16="http://schemas.microsoft.com/office/drawing/2014/main" val="1152372026"/>
                    </a:ext>
                  </a:extLst>
                </a:gridCol>
                <a:gridCol w="3567360">
                  <a:extLst>
                    <a:ext uri="{9D8B030D-6E8A-4147-A177-3AD203B41FA5}">
                      <a16:colId xmlns:a16="http://schemas.microsoft.com/office/drawing/2014/main" val="3823166309"/>
                    </a:ext>
                  </a:extLst>
                </a:gridCol>
                <a:gridCol w="1263440">
                  <a:extLst>
                    <a:ext uri="{9D8B030D-6E8A-4147-A177-3AD203B41FA5}">
                      <a16:colId xmlns:a16="http://schemas.microsoft.com/office/drawing/2014/main" val="4162218635"/>
                    </a:ext>
                  </a:extLst>
                </a:gridCol>
              </a:tblGrid>
              <a:tr h="581607">
                <a:tc>
                  <a:txBody>
                    <a:bodyPr/>
                    <a:lstStyle/>
                    <a:p>
                      <a:pPr marL="0" marR="304800" algn="ctr">
                        <a:lnSpc>
                          <a:spcPts val="1500"/>
                        </a:lnSpc>
                        <a:spcBef>
                          <a:spcPts val="0"/>
                        </a:spcBef>
                        <a:spcAft>
                          <a:spcPts val="0"/>
                        </a:spcAft>
                      </a:pPr>
                      <a:r>
                        <a:rPr lang="en-IN" sz="2400" dirty="0">
                          <a:effectLst/>
                        </a:rPr>
                        <a:t>Source</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gn="ctr">
                        <a:lnSpc>
                          <a:spcPts val="1500"/>
                        </a:lnSpc>
                        <a:spcBef>
                          <a:spcPts val="0"/>
                        </a:spcBef>
                        <a:spcAft>
                          <a:spcPts val="0"/>
                        </a:spcAft>
                      </a:pPr>
                      <a:r>
                        <a:rPr lang="en-IN" sz="2400" dirty="0">
                          <a:effectLst/>
                        </a:rPr>
                        <a:t>Data selected</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gn="ctr">
                        <a:lnSpc>
                          <a:spcPts val="1500"/>
                        </a:lnSpc>
                        <a:spcBef>
                          <a:spcPts val="0"/>
                        </a:spcBef>
                        <a:spcAft>
                          <a:spcPts val="0"/>
                        </a:spcAft>
                      </a:pPr>
                      <a:r>
                        <a:rPr lang="en-IN" sz="2400" dirty="0">
                          <a:effectLst/>
                        </a:rPr>
                        <a:t>Unit</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994905"/>
                  </a:ext>
                </a:extLst>
              </a:tr>
              <a:tr h="284049">
                <a:tc rowSpan="3">
                  <a:txBody>
                    <a:bodyPr/>
                    <a:lstStyle/>
                    <a:p>
                      <a:pPr marL="0" marR="304800">
                        <a:lnSpc>
                          <a:spcPts val="1500"/>
                        </a:lnSpc>
                        <a:spcBef>
                          <a:spcPts val="0"/>
                        </a:spcBef>
                        <a:spcAft>
                          <a:spcPts val="0"/>
                        </a:spcAft>
                      </a:pPr>
                      <a:r>
                        <a:rPr lang="en-IN" sz="1800" dirty="0">
                          <a:effectLst/>
                        </a:rPr>
                        <a:t>Wellbeing Toronto- Economics (2011)</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nSpc>
                          <a:spcPts val="1500"/>
                        </a:lnSpc>
                        <a:spcBef>
                          <a:spcPts val="0"/>
                        </a:spcBef>
                        <a:spcAft>
                          <a:spcPts val="0"/>
                        </a:spcAft>
                      </a:pPr>
                      <a:r>
                        <a:rPr lang="en-IN" sz="1800" dirty="0">
                          <a:effectLst/>
                        </a:rPr>
                        <a:t>'Businesses', </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nSpc>
                          <a:spcPts val="1500"/>
                        </a:lnSpc>
                        <a:spcBef>
                          <a:spcPts val="0"/>
                        </a:spcBef>
                        <a:spcAft>
                          <a:spcPts val="0"/>
                        </a:spcAft>
                      </a:pPr>
                      <a:r>
                        <a:rPr lang="en-IN" sz="1800">
                          <a:effectLst/>
                        </a:rPr>
                        <a:t>Nos.</a:t>
                      </a:r>
                      <a:endParaRPr lang="en-IN"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2059157"/>
                  </a:ext>
                </a:extLst>
              </a:tr>
              <a:tr h="284049">
                <a:tc vMerge="1">
                  <a:txBody>
                    <a:bodyPr/>
                    <a:lstStyle/>
                    <a:p>
                      <a:endParaRPr lang="en-IN"/>
                    </a:p>
                  </a:txBody>
                  <a:tcPr/>
                </a:tc>
                <a:tc>
                  <a:txBody>
                    <a:bodyPr/>
                    <a:lstStyle/>
                    <a:p>
                      <a:pPr marL="0" marR="304800">
                        <a:lnSpc>
                          <a:spcPts val="1500"/>
                        </a:lnSpc>
                        <a:spcBef>
                          <a:spcPts val="0"/>
                        </a:spcBef>
                        <a:spcAft>
                          <a:spcPts val="0"/>
                        </a:spcAft>
                      </a:pPr>
                      <a:r>
                        <a:rPr lang="en-IN" sz="1800" dirty="0">
                          <a:effectLst/>
                        </a:rPr>
                        <a:t>'Home Prices', </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nSpc>
                          <a:spcPts val="1500"/>
                        </a:lnSpc>
                        <a:spcBef>
                          <a:spcPts val="0"/>
                        </a:spcBef>
                        <a:spcAft>
                          <a:spcPts val="0"/>
                        </a:spcAft>
                      </a:pPr>
                      <a:r>
                        <a:rPr lang="en-IN" sz="1800">
                          <a:effectLst/>
                        </a:rPr>
                        <a:t>CAD</a:t>
                      </a:r>
                      <a:endParaRPr lang="en-IN"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1411854"/>
                  </a:ext>
                </a:extLst>
              </a:tr>
              <a:tr h="284049">
                <a:tc vMerge="1">
                  <a:txBody>
                    <a:bodyPr/>
                    <a:lstStyle/>
                    <a:p>
                      <a:endParaRPr lang="en-IN"/>
                    </a:p>
                  </a:txBody>
                  <a:tcPr/>
                </a:tc>
                <a:tc>
                  <a:txBody>
                    <a:bodyPr/>
                    <a:lstStyle/>
                    <a:p>
                      <a:pPr marL="0" marR="304800">
                        <a:lnSpc>
                          <a:spcPts val="1500"/>
                        </a:lnSpc>
                        <a:spcBef>
                          <a:spcPts val="0"/>
                        </a:spcBef>
                        <a:spcAft>
                          <a:spcPts val="0"/>
                        </a:spcAft>
                      </a:pPr>
                      <a:r>
                        <a:rPr lang="en-IN" sz="1800">
                          <a:effectLst/>
                        </a:rPr>
                        <a:t>'Social Assistance Recipients'</a:t>
                      </a:r>
                      <a:endParaRPr lang="en-IN"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nSpc>
                          <a:spcPts val="1500"/>
                        </a:lnSpc>
                        <a:spcBef>
                          <a:spcPts val="0"/>
                        </a:spcBef>
                        <a:spcAft>
                          <a:spcPts val="0"/>
                        </a:spcAft>
                      </a:pPr>
                      <a:r>
                        <a:rPr lang="en-IN" sz="1800">
                          <a:effectLst/>
                        </a:rPr>
                        <a:t>Nos.</a:t>
                      </a:r>
                      <a:endParaRPr lang="en-IN"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9830234"/>
                  </a:ext>
                </a:extLst>
              </a:tr>
              <a:tr h="500729">
                <a:tc>
                  <a:txBody>
                    <a:bodyPr/>
                    <a:lstStyle/>
                    <a:p>
                      <a:pPr marL="0" marR="304800">
                        <a:lnSpc>
                          <a:spcPts val="1500"/>
                        </a:lnSpc>
                        <a:spcBef>
                          <a:spcPts val="0"/>
                        </a:spcBef>
                        <a:spcAft>
                          <a:spcPts val="0"/>
                        </a:spcAft>
                      </a:pPr>
                      <a:r>
                        <a:rPr lang="en-IN" sz="1800" dirty="0">
                          <a:effectLst/>
                        </a:rPr>
                        <a:t>Wellbeing Toronto- Transportation (2011)</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nSpc>
                          <a:spcPts val="1500"/>
                        </a:lnSpc>
                        <a:spcBef>
                          <a:spcPts val="0"/>
                        </a:spcBef>
                        <a:spcAft>
                          <a:spcPts val="0"/>
                        </a:spcAft>
                      </a:pPr>
                      <a:r>
                        <a:rPr lang="en-IN" sz="1800" dirty="0">
                          <a:effectLst/>
                        </a:rPr>
                        <a:t>'Road Volume'</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nSpc>
                          <a:spcPts val="1500"/>
                        </a:lnSpc>
                        <a:spcBef>
                          <a:spcPts val="0"/>
                        </a:spcBef>
                        <a:spcAft>
                          <a:spcPts val="0"/>
                        </a:spcAft>
                      </a:pPr>
                      <a:r>
                        <a:rPr lang="en-IN" sz="1800">
                          <a:effectLst/>
                        </a:rPr>
                        <a:t>Nos.</a:t>
                      </a:r>
                      <a:endParaRPr lang="en-IN"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2654579"/>
                  </a:ext>
                </a:extLst>
              </a:tr>
              <a:tr h="500729">
                <a:tc>
                  <a:txBody>
                    <a:bodyPr/>
                    <a:lstStyle/>
                    <a:p>
                      <a:pPr marL="0" marR="304800">
                        <a:lnSpc>
                          <a:spcPts val="1500"/>
                        </a:lnSpc>
                        <a:spcBef>
                          <a:spcPts val="0"/>
                        </a:spcBef>
                        <a:spcAft>
                          <a:spcPts val="0"/>
                        </a:spcAft>
                      </a:pPr>
                      <a:r>
                        <a:rPr lang="en-IN" sz="1800" dirty="0">
                          <a:effectLst/>
                        </a:rPr>
                        <a:t>Wellbeing Toronto- Environment (2011)</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nSpc>
                          <a:spcPts val="1500"/>
                        </a:lnSpc>
                        <a:spcBef>
                          <a:spcPts val="0"/>
                        </a:spcBef>
                        <a:spcAft>
                          <a:spcPts val="0"/>
                        </a:spcAft>
                      </a:pPr>
                      <a:r>
                        <a:rPr lang="en-IN" sz="1800" dirty="0">
                          <a:effectLst/>
                        </a:rPr>
                        <a:t>'Tree Cover’</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nSpc>
                          <a:spcPts val="1500"/>
                        </a:lnSpc>
                        <a:spcBef>
                          <a:spcPts val="0"/>
                        </a:spcBef>
                        <a:spcAft>
                          <a:spcPts val="0"/>
                        </a:spcAft>
                      </a:pPr>
                      <a:r>
                        <a:rPr lang="en-IN" sz="1800">
                          <a:effectLst/>
                        </a:rPr>
                        <a:t>Sqm.</a:t>
                      </a:r>
                      <a:endParaRPr lang="en-IN"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131574"/>
                  </a:ext>
                </a:extLst>
              </a:tr>
              <a:tr h="284049">
                <a:tc rowSpan="2">
                  <a:txBody>
                    <a:bodyPr/>
                    <a:lstStyle/>
                    <a:p>
                      <a:pPr marL="0" marR="304800">
                        <a:lnSpc>
                          <a:spcPts val="1500"/>
                        </a:lnSpc>
                        <a:spcBef>
                          <a:spcPts val="0"/>
                        </a:spcBef>
                        <a:spcAft>
                          <a:spcPts val="0"/>
                        </a:spcAft>
                      </a:pPr>
                      <a:r>
                        <a:rPr lang="en-IN" sz="1800" dirty="0">
                          <a:effectLst/>
                        </a:rPr>
                        <a:t>Wellbeing Toronto- Safety (2011)</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nSpc>
                          <a:spcPts val="1500"/>
                        </a:lnSpc>
                        <a:spcBef>
                          <a:spcPts val="0"/>
                        </a:spcBef>
                        <a:spcAft>
                          <a:spcPts val="0"/>
                        </a:spcAft>
                      </a:pPr>
                      <a:r>
                        <a:rPr lang="en-IN" sz="1800">
                          <a:effectLst/>
                        </a:rPr>
                        <a:t>'Total Major Crime Incidents'</a:t>
                      </a:r>
                      <a:endParaRPr lang="en-IN"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nSpc>
                          <a:spcPts val="1500"/>
                        </a:lnSpc>
                        <a:spcBef>
                          <a:spcPts val="0"/>
                        </a:spcBef>
                        <a:spcAft>
                          <a:spcPts val="0"/>
                        </a:spcAft>
                      </a:pPr>
                      <a:r>
                        <a:rPr lang="en-IN" sz="1800">
                          <a:effectLst/>
                        </a:rPr>
                        <a:t>Nos.</a:t>
                      </a:r>
                      <a:endParaRPr lang="en-IN"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0405550"/>
                  </a:ext>
                </a:extLst>
              </a:tr>
              <a:tr h="284049">
                <a:tc vMerge="1">
                  <a:txBody>
                    <a:bodyPr/>
                    <a:lstStyle/>
                    <a:p>
                      <a:endParaRPr lang="en-IN"/>
                    </a:p>
                  </a:txBody>
                  <a:tcPr/>
                </a:tc>
                <a:tc>
                  <a:txBody>
                    <a:bodyPr/>
                    <a:lstStyle/>
                    <a:p>
                      <a:pPr marL="0" marR="304800">
                        <a:lnSpc>
                          <a:spcPts val="1500"/>
                        </a:lnSpc>
                        <a:spcBef>
                          <a:spcPts val="0"/>
                        </a:spcBef>
                        <a:spcAft>
                          <a:spcPts val="0"/>
                        </a:spcAft>
                      </a:pPr>
                      <a:r>
                        <a:rPr lang="en-IN" sz="1800">
                          <a:effectLst/>
                        </a:rPr>
                        <a:t>'Vehicle Thefts’</a:t>
                      </a:r>
                      <a:endParaRPr lang="en-IN"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nSpc>
                          <a:spcPts val="1500"/>
                        </a:lnSpc>
                        <a:spcBef>
                          <a:spcPts val="0"/>
                        </a:spcBef>
                        <a:spcAft>
                          <a:spcPts val="0"/>
                        </a:spcAft>
                      </a:pPr>
                      <a:r>
                        <a:rPr lang="en-IN" sz="1800">
                          <a:effectLst/>
                        </a:rPr>
                        <a:t>Nos.</a:t>
                      </a:r>
                      <a:endParaRPr lang="en-IN"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8766315"/>
                  </a:ext>
                </a:extLst>
              </a:tr>
              <a:tr h="284049">
                <a:tc rowSpan="11">
                  <a:txBody>
                    <a:bodyPr/>
                    <a:lstStyle/>
                    <a:p>
                      <a:pPr marL="0" marR="304800">
                        <a:lnSpc>
                          <a:spcPts val="1500"/>
                        </a:lnSpc>
                        <a:spcBef>
                          <a:spcPts val="0"/>
                        </a:spcBef>
                        <a:spcAft>
                          <a:spcPts val="0"/>
                        </a:spcAft>
                      </a:pPr>
                      <a:r>
                        <a:rPr lang="en-IN" sz="1800" dirty="0">
                          <a:effectLst/>
                        </a:rPr>
                        <a:t>Wellbeing Toronto NHS Demographics (2010)</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nSpc>
                          <a:spcPts val="1500"/>
                        </a:lnSpc>
                        <a:spcBef>
                          <a:spcPts val="0"/>
                        </a:spcBef>
                        <a:spcAft>
                          <a:spcPts val="0"/>
                        </a:spcAft>
                      </a:pPr>
                      <a:r>
                        <a:rPr lang="en-IN" sz="1800" dirty="0">
                          <a:effectLst/>
                        </a:rPr>
                        <a:t>'Population'</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nSpc>
                          <a:spcPts val="1500"/>
                        </a:lnSpc>
                        <a:spcBef>
                          <a:spcPts val="0"/>
                        </a:spcBef>
                        <a:spcAft>
                          <a:spcPts val="0"/>
                        </a:spcAft>
                      </a:pPr>
                      <a:r>
                        <a:rPr lang="en-IN" sz="1800">
                          <a:effectLst/>
                        </a:rPr>
                        <a:t>Nos.</a:t>
                      </a:r>
                      <a:endParaRPr lang="en-IN"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9039071"/>
                  </a:ext>
                </a:extLst>
              </a:tr>
              <a:tr h="284049">
                <a:tc vMerge="1">
                  <a:txBody>
                    <a:bodyPr/>
                    <a:lstStyle/>
                    <a:p>
                      <a:endParaRPr lang="en-IN"/>
                    </a:p>
                  </a:txBody>
                  <a:tcPr/>
                </a:tc>
                <a:tc>
                  <a:txBody>
                    <a:bodyPr/>
                    <a:lstStyle/>
                    <a:p>
                      <a:pPr marL="0" marR="304800">
                        <a:lnSpc>
                          <a:spcPts val="1500"/>
                        </a:lnSpc>
                        <a:spcBef>
                          <a:spcPts val="0"/>
                        </a:spcBef>
                        <a:spcAft>
                          <a:spcPts val="0"/>
                        </a:spcAft>
                      </a:pPr>
                      <a:r>
                        <a:rPr lang="en-IN" sz="1800" dirty="0">
                          <a:effectLst/>
                        </a:rPr>
                        <a:t>'Total Visible Minority'</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nSpc>
                          <a:spcPts val="1500"/>
                        </a:lnSpc>
                        <a:spcBef>
                          <a:spcPts val="0"/>
                        </a:spcBef>
                        <a:spcAft>
                          <a:spcPts val="0"/>
                        </a:spcAft>
                      </a:pPr>
                      <a:r>
                        <a:rPr lang="en-IN" sz="1800">
                          <a:effectLst/>
                        </a:rPr>
                        <a:t>Nos.</a:t>
                      </a:r>
                      <a:endParaRPr lang="en-IN"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1687483"/>
                  </a:ext>
                </a:extLst>
              </a:tr>
              <a:tr h="284049">
                <a:tc vMerge="1">
                  <a:txBody>
                    <a:bodyPr/>
                    <a:lstStyle/>
                    <a:p>
                      <a:endParaRPr lang="en-IN"/>
                    </a:p>
                  </a:txBody>
                  <a:tcPr/>
                </a:tc>
                <a:tc>
                  <a:txBody>
                    <a:bodyPr/>
                    <a:lstStyle/>
                    <a:p>
                      <a:pPr marL="0" marR="304800">
                        <a:lnSpc>
                          <a:spcPts val="1500"/>
                        </a:lnSpc>
                        <a:spcBef>
                          <a:spcPts val="0"/>
                        </a:spcBef>
                        <a:spcAft>
                          <a:spcPts val="0"/>
                        </a:spcAft>
                      </a:pPr>
                      <a:r>
                        <a:rPr lang="en-IN" sz="1800" dirty="0">
                          <a:effectLst/>
                        </a:rPr>
                        <a:t>'S. Asians'</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nSpc>
                          <a:spcPts val="1500"/>
                        </a:lnSpc>
                        <a:spcBef>
                          <a:spcPts val="0"/>
                        </a:spcBef>
                        <a:spcAft>
                          <a:spcPts val="0"/>
                        </a:spcAft>
                      </a:pPr>
                      <a:r>
                        <a:rPr lang="en-IN" sz="1800">
                          <a:effectLst/>
                        </a:rPr>
                        <a:t>Nos.</a:t>
                      </a:r>
                      <a:endParaRPr lang="en-IN"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5075137"/>
                  </a:ext>
                </a:extLst>
              </a:tr>
              <a:tr h="284049">
                <a:tc vMerge="1">
                  <a:txBody>
                    <a:bodyPr/>
                    <a:lstStyle/>
                    <a:p>
                      <a:endParaRPr lang="en-IN"/>
                    </a:p>
                  </a:txBody>
                  <a:tcPr/>
                </a:tc>
                <a:tc>
                  <a:txBody>
                    <a:bodyPr/>
                    <a:lstStyle/>
                    <a:p>
                      <a:pPr marL="0" marR="304800">
                        <a:lnSpc>
                          <a:spcPts val="1500"/>
                        </a:lnSpc>
                        <a:spcBef>
                          <a:spcPts val="0"/>
                        </a:spcBef>
                        <a:spcAft>
                          <a:spcPts val="0"/>
                        </a:spcAft>
                      </a:pPr>
                      <a:r>
                        <a:rPr lang="en-IN" sz="1800" dirty="0">
                          <a:effectLst/>
                        </a:rPr>
                        <a:t>'Recently Moved </a:t>
                      </a:r>
                      <a:r>
                        <a:rPr lang="en-IN" sz="1800" dirty="0" err="1">
                          <a:effectLst/>
                        </a:rPr>
                        <a:t>S.Asians</a:t>
                      </a:r>
                      <a:r>
                        <a:rPr lang="en-IN" sz="1800" dirty="0">
                          <a:effectLst/>
                        </a:rPr>
                        <a:t>'</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nSpc>
                          <a:spcPts val="1500"/>
                        </a:lnSpc>
                        <a:spcBef>
                          <a:spcPts val="0"/>
                        </a:spcBef>
                        <a:spcAft>
                          <a:spcPts val="0"/>
                        </a:spcAft>
                      </a:pPr>
                      <a:r>
                        <a:rPr lang="en-IN" sz="1800">
                          <a:effectLst/>
                        </a:rPr>
                        <a:t>Nos.</a:t>
                      </a:r>
                      <a:endParaRPr lang="en-IN"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2827162"/>
                  </a:ext>
                </a:extLst>
              </a:tr>
              <a:tr h="284049">
                <a:tc vMerge="1">
                  <a:txBody>
                    <a:bodyPr/>
                    <a:lstStyle/>
                    <a:p>
                      <a:endParaRPr lang="en-IN"/>
                    </a:p>
                  </a:txBody>
                  <a:tcPr/>
                </a:tc>
                <a:tc>
                  <a:txBody>
                    <a:bodyPr/>
                    <a:lstStyle/>
                    <a:p>
                      <a:pPr marL="0" marR="304800">
                        <a:lnSpc>
                          <a:spcPts val="1500"/>
                        </a:lnSpc>
                        <a:spcBef>
                          <a:spcPts val="0"/>
                        </a:spcBef>
                        <a:spcAft>
                          <a:spcPts val="0"/>
                        </a:spcAft>
                      </a:pPr>
                      <a:r>
                        <a:rPr lang="en-IN" sz="1800">
                          <a:effectLst/>
                        </a:rPr>
                        <a:t>'Labour Force'</a:t>
                      </a:r>
                      <a:endParaRPr lang="en-IN"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nSpc>
                          <a:spcPts val="1500"/>
                        </a:lnSpc>
                        <a:spcBef>
                          <a:spcPts val="0"/>
                        </a:spcBef>
                        <a:spcAft>
                          <a:spcPts val="0"/>
                        </a:spcAft>
                      </a:pPr>
                      <a:r>
                        <a:rPr lang="en-IN" sz="1800">
                          <a:effectLst/>
                        </a:rPr>
                        <a:t>Nos.</a:t>
                      </a:r>
                      <a:endParaRPr lang="en-IN"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2978793"/>
                  </a:ext>
                </a:extLst>
              </a:tr>
              <a:tr h="284049">
                <a:tc vMerge="1">
                  <a:txBody>
                    <a:bodyPr/>
                    <a:lstStyle/>
                    <a:p>
                      <a:endParaRPr lang="en-IN"/>
                    </a:p>
                  </a:txBody>
                  <a:tcPr/>
                </a:tc>
                <a:tc>
                  <a:txBody>
                    <a:bodyPr/>
                    <a:lstStyle/>
                    <a:p>
                      <a:pPr marL="0" marR="304800">
                        <a:lnSpc>
                          <a:spcPts val="1500"/>
                        </a:lnSpc>
                        <a:spcBef>
                          <a:spcPts val="0"/>
                        </a:spcBef>
                        <a:spcAft>
                          <a:spcPts val="0"/>
                        </a:spcAft>
                      </a:pPr>
                      <a:r>
                        <a:rPr lang="en-IN" sz="1800" dirty="0">
                          <a:effectLst/>
                        </a:rPr>
                        <a:t>'Unemployed'</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nSpc>
                          <a:spcPts val="1500"/>
                        </a:lnSpc>
                        <a:spcBef>
                          <a:spcPts val="0"/>
                        </a:spcBef>
                        <a:spcAft>
                          <a:spcPts val="0"/>
                        </a:spcAft>
                      </a:pPr>
                      <a:r>
                        <a:rPr lang="en-IN" sz="1800">
                          <a:effectLst/>
                        </a:rPr>
                        <a:t>Nos.</a:t>
                      </a:r>
                      <a:endParaRPr lang="en-IN"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2350651"/>
                  </a:ext>
                </a:extLst>
              </a:tr>
              <a:tr h="284049">
                <a:tc vMerge="1">
                  <a:txBody>
                    <a:bodyPr/>
                    <a:lstStyle/>
                    <a:p>
                      <a:endParaRPr lang="en-IN"/>
                    </a:p>
                  </a:txBody>
                  <a:tcPr/>
                </a:tc>
                <a:tc>
                  <a:txBody>
                    <a:bodyPr/>
                    <a:lstStyle/>
                    <a:p>
                      <a:pPr marL="0" marR="304800">
                        <a:lnSpc>
                          <a:spcPts val="1500"/>
                        </a:lnSpc>
                        <a:spcBef>
                          <a:spcPts val="0"/>
                        </a:spcBef>
                        <a:spcAft>
                          <a:spcPts val="0"/>
                        </a:spcAft>
                      </a:pPr>
                      <a:r>
                        <a:rPr lang="en-IN" sz="1800">
                          <a:effectLst/>
                        </a:rPr>
                        <a:t>'Renters'</a:t>
                      </a:r>
                      <a:endParaRPr lang="en-IN"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nSpc>
                          <a:spcPts val="1500"/>
                        </a:lnSpc>
                        <a:spcBef>
                          <a:spcPts val="0"/>
                        </a:spcBef>
                        <a:spcAft>
                          <a:spcPts val="0"/>
                        </a:spcAft>
                      </a:pPr>
                      <a:r>
                        <a:rPr lang="en-IN" sz="1800" dirty="0">
                          <a:effectLst/>
                        </a:rPr>
                        <a:t>Nos.</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7848391"/>
                  </a:ext>
                </a:extLst>
              </a:tr>
              <a:tr h="284049">
                <a:tc vMerge="1">
                  <a:txBody>
                    <a:bodyPr/>
                    <a:lstStyle/>
                    <a:p>
                      <a:endParaRPr lang="en-IN"/>
                    </a:p>
                  </a:txBody>
                  <a:tcPr/>
                </a:tc>
                <a:tc>
                  <a:txBody>
                    <a:bodyPr/>
                    <a:lstStyle/>
                    <a:p>
                      <a:pPr marL="0" marR="304800">
                        <a:lnSpc>
                          <a:spcPts val="1500"/>
                        </a:lnSpc>
                        <a:spcBef>
                          <a:spcPts val="0"/>
                        </a:spcBef>
                        <a:spcAft>
                          <a:spcPts val="0"/>
                        </a:spcAft>
                      </a:pPr>
                      <a:r>
                        <a:rPr lang="en-IN" sz="1800" dirty="0">
                          <a:effectLst/>
                        </a:rPr>
                        <a:t>'Major repairs needed' </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nSpc>
                          <a:spcPts val="1500"/>
                        </a:lnSpc>
                        <a:spcBef>
                          <a:spcPts val="0"/>
                        </a:spcBef>
                        <a:spcAft>
                          <a:spcPts val="0"/>
                        </a:spcAft>
                      </a:pPr>
                      <a:r>
                        <a:rPr lang="en-IN" sz="1800" dirty="0">
                          <a:effectLst/>
                        </a:rPr>
                        <a:t>Nos.</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70608"/>
                  </a:ext>
                </a:extLst>
              </a:tr>
              <a:tr h="284049">
                <a:tc vMerge="1">
                  <a:txBody>
                    <a:bodyPr/>
                    <a:lstStyle/>
                    <a:p>
                      <a:endParaRPr lang="en-IN"/>
                    </a:p>
                  </a:txBody>
                  <a:tcPr/>
                </a:tc>
                <a:tc>
                  <a:txBody>
                    <a:bodyPr/>
                    <a:lstStyle/>
                    <a:p>
                      <a:pPr marL="0" marR="304800">
                        <a:lnSpc>
                          <a:spcPts val="1500"/>
                        </a:lnSpc>
                        <a:spcBef>
                          <a:spcPts val="0"/>
                        </a:spcBef>
                        <a:spcAft>
                          <a:spcPts val="0"/>
                        </a:spcAft>
                      </a:pPr>
                      <a:r>
                        <a:rPr lang="en-IN" sz="1800" dirty="0">
                          <a:effectLst/>
                        </a:rPr>
                        <a:t>'shelter30'</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nSpc>
                          <a:spcPts val="1500"/>
                        </a:lnSpc>
                        <a:spcBef>
                          <a:spcPts val="0"/>
                        </a:spcBef>
                        <a:spcAft>
                          <a:spcPts val="0"/>
                        </a:spcAft>
                      </a:pPr>
                      <a:r>
                        <a:rPr lang="en-IN" sz="1800" dirty="0">
                          <a:effectLst/>
                        </a:rPr>
                        <a:t>%</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03939"/>
                  </a:ext>
                </a:extLst>
              </a:tr>
              <a:tr h="284049">
                <a:tc vMerge="1">
                  <a:txBody>
                    <a:bodyPr/>
                    <a:lstStyle/>
                    <a:p>
                      <a:endParaRPr lang="en-IN"/>
                    </a:p>
                  </a:txBody>
                  <a:tcPr/>
                </a:tc>
                <a:tc>
                  <a:txBody>
                    <a:bodyPr/>
                    <a:lstStyle/>
                    <a:p>
                      <a:pPr marL="0" marR="304800">
                        <a:lnSpc>
                          <a:spcPts val="1500"/>
                        </a:lnSpc>
                        <a:spcBef>
                          <a:spcPts val="0"/>
                        </a:spcBef>
                        <a:spcAft>
                          <a:spcPts val="0"/>
                        </a:spcAft>
                      </a:pPr>
                      <a:r>
                        <a:rPr lang="en-IN" sz="1800" dirty="0">
                          <a:effectLst/>
                        </a:rPr>
                        <a:t>'Avg. Monthly Rent'</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nSpc>
                          <a:spcPts val="1500"/>
                        </a:lnSpc>
                        <a:spcBef>
                          <a:spcPts val="0"/>
                        </a:spcBef>
                        <a:spcAft>
                          <a:spcPts val="0"/>
                        </a:spcAft>
                      </a:pPr>
                      <a:r>
                        <a:rPr lang="en-IN" sz="1800" dirty="0">
                          <a:effectLst/>
                        </a:rPr>
                        <a:t>CAD</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7275443"/>
                  </a:ext>
                </a:extLst>
              </a:tr>
              <a:tr h="284049">
                <a:tc vMerge="1">
                  <a:txBody>
                    <a:bodyPr/>
                    <a:lstStyle/>
                    <a:p>
                      <a:endParaRPr lang="en-IN"/>
                    </a:p>
                  </a:txBody>
                  <a:tcPr/>
                </a:tc>
                <a:tc>
                  <a:txBody>
                    <a:bodyPr/>
                    <a:lstStyle/>
                    <a:p>
                      <a:pPr marL="0" marR="304800">
                        <a:lnSpc>
                          <a:spcPts val="1500"/>
                        </a:lnSpc>
                        <a:spcBef>
                          <a:spcPts val="0"/>
                        </a:spcBef>
                        <a:spcAft>
                          <a:spcPts val="0"/>
                        </a:spcAft>
                      </a:pPr>
                      <a:r>
                        <a:rPr lang="en-IN" sz="1800" dirty="0">
                          <a:effectLst/>
                        </a:rPr>
                        <a:t>'Median After-tax Income'</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304800">
                        <a:lnSpc>
                          <a:spcPts val="1500"/>
                        </a:lnSpc>
                        <a:spcBef>
                          <a:spcPts val="0"/>
                        </a:spcBef>
                        <a:spcAft>
                          <a:spcPts val="0"/>
                        </a:spcAft>
                      </a:pPr>
                      <a:r>
                        <a:rPr lang="en-IN" sz="1800" dirty="0">
                          <a:effectLst/>
                        </a:rPr>
                        <a:t>CAD</a:t>
                      </a:r>
                      <a:endParaRPr lang="en-IN"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9007560"/>
                  </a:ext>
                </a:extLst>
              </a:tr>
            </a:tbl>
          </a:graphicData>
        </a:graphic>
      </p:graphicFrame>
    </p:spTree>
    <p:extLst>
      <p:ext uri="{BB962C8B-B14F-4D97-AF65-F5344CB8AC3E}">
        <p14:creationId xmlns:p14="http://schemas.microsoft.com/office/powerpoint/2010/main" val="2731260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IN" dirty="0"/>
          </a:p>
        </p:txBody>
      </p:sp>
      <p:sp>
        <p:nvSpPr>
          <p:cNvPr id="3" name="Content Placeholder 2"/>
          <p:cNvSpPr>
            <a:spLocks noGrp="1"/>
          </p:cNvSpPr>
          <p:nvPr>
            <p:ph idx="1"/>
          </p:nvPr>
        </p:nvSpPr>
        <p:spPr/>
        <p:txBody>
          <a:bodyPr/>
          <a:lstStyle/>
          <a:p>
            <a:pPr marL="0" indent="0">
              <a:buNone/>
            </a:pPr>
            <a:r>
              <a:rPr lang="en-IN" dirty="0" smtClean="0"/>
              <a:t>The </a:t>
            </a:r>
            <a:r>
              <a:rPr lang="en-IN" dirty="0"/>
              <a:t>following methodology was </a:t>
            </a:r>
            <a:r>
              <a:rPr lang="en-IN" dirty="0" smtClean="0"/>
              <a:t>adopted:</a:t>
            </a:r>
            <a:endParaRPr lang="en-IN" dirty="0"/>
          </a:p>
          <a:p>
            <a:pPr lvl="0"/>
            <a:r>
              <a:rPr lang="en-IN" u="sng" dirty="0"/>
              <a:t>Step-1</a:t>
            </a:r>
            <a:r>
              <a:rPr lang="en-IN" dirty="0"/>
              <a:t>- Generating the </a:t>
            </a:r>
            <a:r>
              <a:rPr lang="en-IN" dirty="0" err="1"/>
              <a:t>dataframe</a:t>
            </a:r>
            <a:r>
              <a:rPr lang="en-IN" dirty="0"/>
              <a:t> by joining data </a:t>
            </a:r>
            <a:r>
              <a:rPr lang="en-IN" dirty="0" smtClean="0"/>
              <a:t>sources.</a:t>
            </a:r>
          </a:p>
          <a:p>
            <a:pPr lvl="0" algn="just"/>
            <a:r>
              <a:rPr lang="en-IN" u="sng" dirty="0" smtClean="0"/>
              <a:t>Step-2</a:t>
            </a:r>
            <a:r>
              <a:rPr lang="en-IN" dirty="0" smtClean="0"/>
              <a:t>- </a:t>
            </a:r>
            <a:r>
              <a:rPr lang="en-IN" dirty="0"/>
              <a:t>Utilizing Foursquare API to include Venues </a:t>
            </a:r>
            <a:r>
              <a:rPr lang="en-IN" dirty="0" smtClean="0"/>
              <a:t>data. </a:t>
            </a:r>
            <a:r>
              <a:rPr lang="en-IN" dirty="0"/>
              <a:t>With the merging of Venue-based data to our baseline </a:t>
            </a:r>
            <a:r>
              <a:rPr lang="en-IN" dirty="0" err="1"/>
              <a:t>dataframe</a:t>
            </a:r>
            <a:r>
              <a:rPr lang="en-IN" dirty="0"/>
              <a:t>, </a:t>
            </a:r>
            <a:r>
              <a:rPr lang="en-IN" dirty="0"/>
              <a:t>i</a:t>
            </a:r>
            <a:r>
              <a:rPr lang="en-IN" dirty="0" smtClean="0"/>
              <a:t>t </a:t>
            </a:r>
            <a:r>
              <a:rPr lang="en-IN" dirty="0"/>
              <a:t>is ready to be clustered upon, but before that, we conduct a preliminary exploratory data analysis.</a:t>
            </a:r>
          </a:p>
          <a:p>
            <a:pPr lvl="0"/>
            <a:r>
              <a:rPr lang="en-IN" u="sng" dirty="0"/>
              <a:t>Step-3</a:t>
            </a:r>
            <a:r>
              <a:rPr lang="en-IN" dirty="0"/>
              <a:t>- Exploratory data analyses, inferential </a:t>
            </a:r>
            <a:r>
              <a:rPr lang="en-IN" dirty="0" smtClean="0"/>
              <a:t>statistics- elaborated in “Results”</a:t>
            </a:r>
          </a:p>
          <a:p>
            <a:pPr lvl="0"/>
            <a:r>
              <a:rPr lang="en-IN" u="sng" dirty="0"/>
              <a:t>Step-4</a:t>
            </a:r>
            <a:r>
              <a:rPr lang="en-IN" dirty="0"/>
              <a:t>- Clustering on the basis of “significant” parameters using k-means </a:t>
            </a:r>
            <a:r>
              <a:rPr lang="en-IN" dirty="0" smtClean="0"/>
              <a:t>clustering</a:t>
            </a:r>
          </a:p>
          <a:p>
            <a:pPr lvl="0"/>
            <a:r>
              <a:rPr lang="en-IN" u="sng" dirty="0"/>
              <a:t>Step-5</a:t>
            </a:r>
            <a:r>
              <a:rPr lang="en-IN" dirty="0"/>
              <a:t>- Mapping the clusters: A function was defined to generate a choropleth map of Toronto. </a:t>
            </a:r>
          </a:p>
        </p:txBody>
      </p:sp>
    </p:spTree>
    <p:extLst>
      <p:ext uri="{BB962C8B-B14F-4D97-AF65-F5344CB8AC3E}">
        <p14:creationId xmlns:p14="http://schemas.microsoft.com/office/powerpoint/2010/main" val="3568079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endParaRPr lang="en-IN" dirty="0"/>
          </a:p>
        </p:txBody>
      </p:sp>
      <p:sp>
        <p:nvSpPr>
          <p:cNvPr id="3" name="Content Placeholder 2"/>
          <p:cNvSpPr>
            <a:spLocks noGrp="1"/>
          </p:cNvSpPr>
          <p:nvPr>
            <p:ph idx="1"/>
          </p:nvPr>
        </p:nvSpPr>
        <p:spPr/>
        <p:txBody>
          <a:bodyPr anchor="t"/>
          <a:lstStyle/>
          <a:p>
            <a:pPr marL="0" indent="0">
              <a:buNone/>
            </a:pPr>
            <a:r>
              <a:rPr lang="en-IN" b="1" dirty="0" smtClean="0"/>
              <a:t>1. What </a:t>
            </a:r>
            <a:r>
              <a:rPr lang="en-IN" b="1" dirty="0"/>
              <a:t>would be the "new normal", the anticipated new baselines for living in Toronto?</a:t>
            </a:r>
            <a:r>
              <a:rPr lang="en-IN" dirty="0"/>
              <a:t> </a:t>
            </a:r>
            <a:endParaRPr lang="en-IN" dirty="0" smtClean="0"/>
          </a:p>
          <a:p>
            <a:pPr marL="0" indent="0">
              <a:buNone/>
            </a:pPr>
            <a:r>
              <a:rPr lang="en-IN" dirty="0"/>
              <a:t>The descriptive statistics on some basic neighbourhood parameters (including </a:t>
            </a:r>
            <a:r>
              <a:rPr lang="en-IN" b="1" dirty="0"/>
              <a:t>Population, Income, Avg. Rent</a:t>
            </a:r>
            <a:r>
              <a:rPr lang="en-IN" dirty="0"/>
              <a:t>) were conducted, and some of these are reproduced in the </a:t>
            </a:r>
            <a:r>
              <a:rPr lang="en-IN" dirty="0" smtClean="0"/>
              <a:t>table </a:t>
            </a:r>
            <a:r>
              <a:rPr lang="en-IN" dirty="0"/>
              <a:t>below</a:t>
            </a:r>
            <a:r>
              <a:rPr lang="en-IN" dirty="0" smtClean="0"/>
              <a:t>:</a:t>
            </a:r>
          </a:p>
          <a:p>
            <a:pPr marL="0" indent="0">
              <a:buNone/>
            </a:pPr>
            <a:endParaRPr lang="en-I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234409" y="2586067"/>
            <a:ext cx="6584917" cy="2333048"/>
          </a:xfrm>
          <a:prstGeom prst="rect">
            <a:avLst/>
          </a:prstGeom>
          <a:noFill/>
          <a:ln>
            <a:noFill/>
          </a:ln>
        </p:spPr>
      </p:pic>
    </p:spTree>
    <p:extLst>
      <p:ext uri="{BB962C8B-B14F-4D97-AF65-F5344CB8AC3E}">
        <p14:creationId xmlns:p14="http://schemas.microsoft.com/office/powerpoint/2010/main" val="1915950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endParaRPr lang="en-IN" dirty="0"/>
          </a:p>
        </p:txBody>
      </p:sp>
      <p:sp>
        <p:nvSpPr>
          <p:cNvPr id="3" name="Content Placeholder 2"/>
          <p:cNvSpPr>
            <a:spLocks noGrp="1"/>
          </p:cNvSpPr>
          <p:nvPr>
            <p:ph idx="1"/>
          </p:nvPr>
        </p:nvSpPr>
        <p:spPr/>
        <p:txBody>
          <a:bodyPr anchor="t">
            <a:normAutofit/>
          </a:bodyPr>
          <a:lstStyle/>
          <a:p>
            <a:pPr marL="0" indent="0">
              <a:buNone/>
            </a:pPr>
            <a:r>
              <a:rPr lang="en-IN" b="1" dirty="0" smtClean="0"/>
              <a:t>1. What </a:t>
            </a:r>
            <a:r>
              <a:rPr lang="en-IN" b="1" dirty="0"/>
              <a:t>would be the "new normal", the anticipated new baselines for living in Toronto?</a:t>
            </a:r>
            <a:r>
              <a:rPr lang="en-IN" dirty="0"/>
              <a:t> </a:t>
            </a:r>
            <a:endParaRPr lang="en-IN" dirty="0" smtClean="0"/>
          </a:p>
          <a:p>
            <a:pPr marL="0" indent="0">
              <a:buNone/>
            </a:pPr>
            <a:r>
              <a:rPr lang="en-IN" b="1" dirty="0"/>
              <a:t>The pairwise plot</a:t>
            </a:r>
            <a:r>
              <a:rPr lang="en-IN" dirty="0"/>
              <a:t> below shows in great visual detail the density of points around the mean values, and enhance our idea of expected values for </a:t>
            </a:r>
            <a:r>
              <a:rPr lang="en-IN" dirty="0" smtClean="0"/>
              <a:t>these.</a:t>
            </a:r>
          </a:p>
          <a:p>
            <a:r>
              <a:rPr lang="en-IN" dirty="0" smtClean="0"/>
              <a:t>While it needs </a:t>
            </a:r>
            <a:r>
              <a:rPr lang="en-IN" dirty="0"/>
              <a:t>to be zoomed to be read </a:t>
            </a:r>
            <a:r>
              <a:rPr lang="en-IN" dirty="0" smtClean="0"/>
              <a:t>properly, the </a:t>
            </a:r>
            <a:r>
              <a:rPr lang="en-IN" dirty="0"/>
              <a:t>pairwise plot yields the pictorial </a:t>
            </a:r>
            <a:r>
              <a:rPr lang="en-IN" dirty="0" smtClean="0"/>
              <a:t>visualization</a:t>
            </a:r>
          </a:p>
          <a:p>
            <a:pPr marL="0" indent="0">
              <a:buNone/>
            </a:pPr>
            <a:r>
              <a:rPr lang="en-IN" dirty="0" smtClean="0"/>
              <a:t>of </a:t>
            </a:r>
            <a:r>
              <a:rPr lang="en-IN" dirty="0"/>
              <a:t>the relationship </a:t>
            </a:r>
            <a:r>
              <a:rPr lang="en-IN" dirty="0" smtClean="0"/>
              <a:t>between</a:t>
            </a:r>
          </a:p>
          <a:p>
            <a:pPr marL="0" indent="0">
              <a:buNone/>
            </a:pPr>
            <a:r>
              <a:rPr lang="en-IN" dirty="0" smtClean="0"/>
              <a:t>variables.</a:t>
            </a:r>
          </a:p>
          <a:p>
            <a:pPr marL="0" indent="0">
              <a:buNone/>
            </a:pPr>
            <a:r>
              <a:rPr lang="en-IN" dirty="0" smtClean="0"/>
              <a:t>Broadly</a:t>
            </a:r>
            <a:r>
              <a:rPr lang="en-IN" dirty="0"/>
              <a:t>, the variables are </a:t>
            </a:r>
            <a:r>
              <a:rPr lang="en-IN" dirty="0" smtClean="0"/>
              <a:t>either</a:t>
            </a:r>
          </a:p>
          <a:p>
            <a:pPr marL="0" indent="0">
              <a:buNone/>
            </a:pPr>
            <a:r>
              <a:rPr lang="en-IN" dirty="0" smtClean="0"/>
              <a:t>linearly </a:t>
            </a:r>
            <a:r>
              <a:rPr lang="en-IN" dirty="0"/>
              <a:t>or inversely related </a:t>
            </a:r>
            <a:r>
              <a:rPr lang="en-IN" dirty="0" smtClean="0"/>
              <a:t>to</a:t>
            </a:r>
          </a:p>
          <a:p>
            <a:pPr marL="0" indent="0">
              <a:buNone/>
            </a:pPr>
            <a:r>
              <a:rPr lang="en-IN" dirty="0" smtClean="0"/>
              <a:t>each </a:t>
            </a:r>
            <a:r>
              <a:rPr lang="en-IN" dirty="0"/>
              <a:t>other in a predictable </a:t>
            </a:r>
            <a:r>
              <a:rPr lang="en-IN" dirty="0" smtClean="0"/>
              <a:t>or</a:t>
            </a:r>
          </a:p>
          <a:p>
            <a:pPr marL="0" indent="0">
              <a:buNone/>
            </a:pPr>
            <a:r>
              <a:rPr lang="en-IN" dirty="0" smtClean="0"/>
              <a:t>justifiable </a:t>
            </a:r>
            <a:r>
              <a:rPr lang="en-IN" dirty="0"/>
              <a:t>manner. </a:t>
            </a:r>
          </a:p>
          <a:p>
            <a:pPr marL="0" indent="0">
              <a:buNone/>
            </a:pPr>
            <a:endParaRPr lang="en-IN" dirty="0"/>
          </a:p>
        </p:txBody>
      </p:sp>
      <p:pic>
        <p:nvPicPr>
          <p:cNvPr id="6" name="Picture 5" descr="C:\Users\Ashwin.Kumara\Desktop\download.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6868" y="2914034"/>
            <a:ext cx="3839295" cy="3806968"/>
          </a:xfrm>
          <a:prstGeom prst="rect">
            <a:avLst/>
          </a:prstGeom>
          <a:solidFill>
            <a:schemeClr val="bg1"/>
          </a:solidFill>
          <a:ln w="28575">
            <a:solidFill>
              <a:schemeClr val="tx1"/>
            </a:solidFill>
          </a:ln>
        </p:spPr>
      </p:pic>
    </p:spTree>
    <p:extLst>
      <p:ext uri="{BB962C8B-B14F-4D97-AF65-F5344CB8AC3E}">
        <p14:creationId xmlns:p14="http://schemas.microsoft.com/office/powerpoint/2010/main" val="1665306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endParaRPr lang="en-IN" dirty="0"/>
          </a:p>
        </p:txBody>
      </p:sp>
      <p:sp>
        <p:nvSpPr>
          <p:cNvPr id="3" name="Content Placeholder 2"/>
          <p:cNvSpPr>
            <a:spLocks noGrp="1"/>
          </p:cNvSpPr>
          <p:nvPr>
            <p:ph idx="1"/>
          </p:nvPr>
        </p:nvSpPr>
        <p:spPr/>
        <p:txBody>
          <a:bodyPr anchor="t">
            <a:normAutofit/>
          </a:bodyPr>
          <a:lstStyle/>
          <a:p>
            <a:pPr marL="0" indent="0">
              <a:buNone/>
            </a:pPr>
            <a:r>
              <a:rPr lang="en-IN" b="1" dirty="0" smtClean="0"/>
              <a:t>1. What </a:t>
            </a:r>
            <a:r>
              <a:rPr lang="en-IN" b="1" dirty="0"/>
              <a:t>would be the "new normal", the anticipated new baselines for living in Toronto?</a:t>
            </a:r>
            <a:r>
              <a:rPr lang="en-IN" dirty="0"/>
              <a:t> </a:t>
            </a:r>
            <a:endParaRPr lang="en-IN" dirty="0" smtClean="0"/>
          </a:p>
          <a:p>
            <a:pPr marL="0" indent="0">
              <a:buNone/>
            </a:pPr>
            <a:r>
              <a:rPr lang="en-IN" dirty="0"/>
              <a:t>To support the pairwise plot with numbers, the </a:t>
            </a:r>
            <a:r>
              <a:rPr lang="en-IN" b="1" dirty="0"/>
              <a:t>pairwise correlation</a:t>
            </a:r>
            <a:r>
              <a:rPr lang="en-IN" dirty="0"/>
              <a:t> table is </a:t>
            </a:r>
            <a:r>
              <a:rPr lang="en-IN" dirty="0" smtClean="0"/>
              <a:t>generated:</a:t>
            </a:r>
            <a:endParaRPr lang="en-IN" dirty="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2172198" y="2283196"/>
            <a:ext cx="9574525" cy="3551428"/>
          </a:xfrm>
          <a:prstGeom prst="rect">
            <a:avLst/>
          </a:prstGeom>
          <a:solidFill>
            <a:schemeClr val="bg1"/>
          </a:solidFill>
          <a:ln>
            <a:noFill/>
          </a:ln>
        </p:spPr>
      </p:pic>
    </p:spTree>
    <p:extLst>
      <p:ext uri="{BB962C8B-B14F-4D97-AF65-F5344CB8AC3E}">
        <p14:creationId xmlns:p14="http://schemas.microsoft.com/office/powerpoint/2010/main" val="2567450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endParaRPr lang="en-IN" dirty="0"/>
          </a:p>
        </p:txBody>
      </p:sp>
      <p:sp>
        <p:nvSpPr>
          <p:cNvPr id="3" name="Content Placeholder 2"/>
          <p:cNvSpPr>
            <a:spLocks noGrp="1"/>
          </p:cNvSpPr>
          <p:nvPr>
            <p:ph idx="1"/>
          </p:nvPr>
        </p:nvSpPr>
        <p:spPr/>
        <p:txBody>
          <a:bodyPr anchor="t">
            <a:normAutofit/>
          </a:bodyPr>
          <a:lstStyle/>
          <a:p>
            <a:pPr marL="0" indent="0">
              <a:buNone/>
            </a:pPr>
            <a:r>
              <a:rPr lang="en-IN" b="1" dirty="0" smtClean="0"/>
              <a:t>1. What </a:t>
            </a:r>
            <a:r>
              <a:rPr lang="en-IN" b="1" dirty="0"/>
              <a:t>would be the "new normal", the anticipated new baselines for living in Toronto?</a:t>
            </a:r>
            <a:r>
              <a:rPr lang="en-IN" dirty="0"/>
              <a:t> </a:t>
            </a:r>
            <a:endParaRPr lang="en-IN" dirty="0" smtClean="0"/>
          </a:p>
          <a:p>
            <a:r>
              <a:rPr lang="en-IN" dirty="0"/>
              <a:t>With this, we have the inter-relationships between different variables of interest and better understand how expensive it would be, what salary should we expect to target while in Toronto, how crowded it will be, what the distribution of all the studied variables are in different </a:t>
            </a:r>
            <a:r>
              <a:rPr lang="en-IN" dirty="0" smtClean="0"/>
              <a:t>neighbourhoods, etc.</a:t>
            </a:r>
            <a:endParaRPr lang="en-IN" dirty="0"/>
          </a:p>
        </p:txBody>
      </p:sp>
    </p:spTree>
    <p:extLst>
      <p:ext uri="{BB962C8B-B14F-4D97-AF65-F5344CB8AC3E}">
        <p14:creationId xmlns:p14="http://schemas.microsoft.com/office/powerpoint/2010/main" val="24267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20</TotalTime>
  <Words>589</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Corbel</vt:lpstr>
      <vt:lpstr>Times New Roman</vt:lpstr>
      <vt:lpstr>Wingdings 2</vt:lpstr>
      <vt:lpstr>Frame</vt:lpstr>
      <vt:lpstr>Battle of the Neighbourhoods</vt:lpstr>
      <vt:lpstr>Introduction</vt:lpstr>
      <vt:lpstr>Data Sources</vt:lpstr>
      <vt:lpstr>Data Sources</vt:lpstr>
      <vt:lpstr>Methodology</vt:lpstr>
      <vt:lpstr>Results</vt:lpstr>
      <vt:lpstr>Results</vt:lpstr>
      <vt:lpstr>Results</vt:lpstr>
      <vt:lpstr>Results</vt:lpstr>
      <vt:lpstr>Results</vt:lpstr>
      <vt:lpstr>Results</vt:lpstr>
      <vt:lpstr>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Neighbourhoods</dc:title>
  <dc:creator>Ashwin Thirumala Kumara</dc:creator>
  <cp:lastModifiedBy>Ashwin Thirumala Kumara</cp:lastModifiedBy>
  <cp:revision>6</cp:revision>
  <dcterms:created xsi:type="dcterms:W3CDTF">2020-12-13T11:58:07Z</dcterms:created>
  <dcterms:modified xsi:type="dcterms:W3CDTF">2020-12-13T12:18:29Z</dcterms:modified>
</cp:coreProperties>
</file>