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7"/>
  </p:notesMasterIdLst>
  <p:sldIdLst>
    <p:sldId id="256" r:id="rId2"/>
    <p:sldId id="281" r:id="rId3"/>
    <p:sldId id="280" r:id="rId4"/>
    <p:sldId id="282" r:id="rId5"/>
    <p:sldId id="385" r:id="rId6"/>
    <p:sldId id="392" r:id="rId7"/>
    <p:sldId id="398" r:id="rId8"/>
    <p:sldId id="386" r:id="rId9"/>
    <p:sldId id="389" r:id="rId10"/>
    <p:sldId id="390" r:id="rId11"/>
    <p:sldId id="391" r:id="rId12"/>
    <p:sldId id="387" r:id="rId13"/>
    <p:sldId id="388" r:id="rId14"/>
    <p:sldId id="351" r:id="rId15"/>
    <p:sldId id="382" r:id="rId16"/>
    <p:sldId id="395" r:id="rId17"/>
    <p:sldId id="396" r:id="rId18"/>
    <p:sldId id="397" r:id="rId19"/>
    <p:sldId id="394" r:id="rId20"/>
    <p:sldId id="441" r:id="rId21"/>
    <p:sldId id="442" r:id="rId22"/>
    <p:sldId id="378" r:id="rId23"/>
    <p:sldId id="399" r:id="rId24"/>
    <p:sldId id="384" r:id="rId25"/>
    <p:sldId id="401" r:id="rId26"/>
    <p:sldId id="403" r:id="rId27"/>
    <p:sldId id="406" r:id="rId28"/>
    <p:sldId id="407" r:id="rId29"/>
    <p:sldId id="408" r:id="rId30"/>
    <p:sldId id="409" r:id="rId31"/>
    <p:sldId id="410" r:id="rId32"/>
    <p:sldId id="411" r:id="rId33"/>
    <p:sldId id="412" r:id="rId34"/>
    <p:sldId id="413" r:id="rId35"/>
    <p:sldId id="414" r:id="rId36"/>
    <p:sldId id="415" r:id="rId37"/>
    <p:sldId id="416" r:id="rId38"/>
    <p:sldId id="417" r:id="rId39"/>
    <p:sldId id="418" r:id="rId40"/>
    <p:sldId id="419" r:id="rId41"/>
    <p:sldId id="420" r:id="rId42"/>
    <p:sldId id="421" r:id="rId43"/>
    <p:sldId id="426" r:id="rId44"/>
    <p:sldId id="440" r:id="rId45"/>
    <p:sldId id="427" r:id="rId46"/>
    <p:sldId id="428" r:id="rId47"/>
    <p:sldId id="429" r:id="rId48"/>
    <p:sldId id="430" r:id="rId49"/>
    <p:sldId id="436" r:id="rId50"/>
    <p:sldId id="437" r:id="rId51"/>
    <p:sldId id="438" r:id="rId52"/>
    <p:sldId id="439" r:id="rId53"/>
    <p:sldId id="435" r:id="rId54"/>
    <p:sldId id="301" r:id="rId55"/>
    <p:sldId id="339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1" autoAdjust="0"/>
    <p:restoredTop sz="94595" autoAdjust="0"/>
  </p:normalViewPr>
  <p:slideViewPr>
    <p:cSldViewPr>
      <p:cViewPr varScale="1">
        <p:scale>
          <a:sx n="123" d="100"/>
          <a:sy n="123" d="100"/>
        </p:scale>
        <p:origin x="33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image" Target="../media/image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C7BA42C-EE8D-4482-B57A-6A0BF5BFA7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45F562C-4000-4E49-9B7F-3847E2F70BE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5D15500-2602-4120-A4D7-C58B28A16D4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4E70DF7-8AA4-4B02-8883-64A83894DF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585ED20-E7FB-4A59-B44A-B7B929DEF5A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58642E50-2A38-4FF9-B2B3-A051F54E26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60CD1A8-1927-44EE-B416-F94C1B3C3D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32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t-E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5E608E-952C-4E02-963D-5F3232D282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F9DD25-79CE-4B28-A38C-F335CC2C45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273188-67C5-4053-8E49-40F6B1C2FE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CD616-6712-4B17-B4E2-1C11630B27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3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CD8CFED-0E85-4E91-A86D-8CA7DCA67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470A47-BF4C-436C-865A-ACB63F86F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FDACF0-5B65-46EC-9EE5-CAB0080A0D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C8F49-4E52-4EF7-879A-8EBC0AA0F0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7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778F78-A08B-417B-8F62-5C06371391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E47779-9CA8-43BE-921F-FA2C98F6A7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0C3A924-701D-441E-ACE6-5E31C756BE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CDF1E-33EF-4880-AA4A-5E64D1E60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95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t-E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FD1872-1FD1-4379-9B85-04AB05B613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1F578-580C-43AB-8FE2-33E9A1D978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613F30-0D31-433F-802F-B5BB2437EA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38A93-7CC5-4A57-85FB-99C1A64D13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20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DDB6B-DA72-4473-8BA5-DC29775D94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043E60-2C1A-4DFB-83BE-7DABF020C2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73F029-6FB3-4E5A-90A5-7AF60F0A95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8B703-3541-4CEF-ABEB-5B7AC7816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58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A63C212-1487-4F7D-972A-3712729820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EC6184-250D-4FAE-81F8-A878CFA5A7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8BA8F1-E9C9-4170-A49F-1B161FFC4A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C8B1C-7762-47A7-A82B-329D95925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9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1DC9FE-E906-4D6F-8E10-342F8777C0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F4FBBBA-370D-434B-85F3-EA9AC773C4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6B6EE0E-A41E-47FB-9626-7A77FEF854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473AC-9BBD-40AF-B488-78DE8B81F8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2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B42444E-4004-4068-BA9F-E09B6C43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47492E-44CA-4764-ADAA-18B85FE257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5870FB-04AF-4CFD-B66A-9205EF3336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B5DEC-3E9E-425C-8644-6555897109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9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B2909-CFAC-4F88-B65A-A2D9655B47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875246-48CC-4C29-87AF-A401300B11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9C18DA-716A-4266-8EAA-ECAD7D0567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3280-44CC-484E-AB44-9D03F55C6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3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5AC27C-2472-4DFA-B478-2385702585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E714237-D5F8-4D90-A3F7-281D88E37C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FE0EB61-FE76-451F-B7A4-2236DEBB03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491A3-102E-41C9-9401-F2FA7BBC67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1C4C9EA-4DAB-4B2B-9073-BBA2E0725B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96C1BB9-1AEC-4F17-A60D-118579D029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4C520C1-190C-443F-9BD9-3D677CFEEB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C5088-06FE-4ED6-B27E-EF66057AEE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8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0A38D15-31E1-4046-A122-5BA08C418E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937C6E4-03DE-443A-9BC8-6C3AC8DC1A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E6C680C-F43D-44C5-BFA5-577CC1270B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169FB-3428-40D6-B453-CD2963017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9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8E177F-BA73-4DD4-A597-F09E9DB4D7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F181AE-2927-4179-8C26-F415C9EF5A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8DF2A7-C74F-4173-828E-9B60C4D4A5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FF582-6A53-41FE-AC9D-C25AF5BE2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2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t-E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C8B9A6-F7EA-45F4-B4B9-A627E2CDB6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1C2B6-A69A-4C29-A4E9-BFE1FA1F2A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C500D8-2E43-48E9-A6EB-4561A9C1F9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E8D31-22E3-477E-A8E3-42DEF6FD1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2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A8D4614-D78B-4B66-A33E-6098D973D6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t-EE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A703A9E-561B-49B2-A4E1-81D8D4CAB3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t-EE"/>
              <a:t>Click to edit Master text styles</a:t>
            </a:r>
          </a:p>
          <a:p>
            <a:pPr lvl="1"/>
            <a:r>
              <a:rPr lang="en-US" altLang="et-EE"/>
              <a:t>Second level</a:t>
            </a:r>
          </a:p>
          <a:p>
            <a:pPr lvl="2"/>
            <a:r>
              <a:rPr lang="en-US" altLang="et-EE"/>
              <a:t>Third level</a:t>
            </a:r>
          </a:p>
          <a:p>
            <a:pPr lvl="3"/>
            <a:r>
              <a:rPr lang="en-US" altLang="et-EE"/>
              <a:t>Fourth level</a:t>
            </a:r>
          </a:p>
          <a:p>
            <a:pPr lvl="4"/>
            <a:r>
              <a:rPr lang="en-US" altLang="et-EE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D53AC10-C60D-4879-8608-22D23341BDD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4835345-AA77-47AC-8D10-2933B7ECEA2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5888100-6929-4F74-9129-53BA2A27D60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46F9FED-8722-4D33-B901-F3B528E8D7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library/unittest.html" TargetMode="External"/><Relationship Id="rId2" Type="http://schemas.openxmlformats.org/officeDocument/2006/relationships/hyperlink" Target="http://www.juni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List_of_unit_testing_frameworks" TargetMode="External"/><Relationship Id="rId5" Type="http://schemas.openxmlformats.org/officeDocument/2006/relationships/hyperlink" Target="https://xunit.net/" TargetMode="External"/><Relationship Id="rId4" Type="http://schemas.openxmlformats.org/officeDocument/2006/relationships/hyperlink" Target="http://msdn.microsoft.com/en-us/library/ms243147.asp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kentbeck.github.com/junit/javadoc/latest/org/junit/Assert.html#assertEquals%28java.lang.String,%20java.lang.Object,%20java.lang.Object%29" TargetMode="External"/><Relationship Id="rId7" Type="http://schemas.openxmlformats.org/officeDocument/2006/relationships/hyperlink" Target="http://kentbeck.github.com/junit/javadoc/latest/org/junit/Assert.html#assertTrue%28java.lang.String,%20boolean%29" TargetMode="External"/><Relationship Id="rId2" Type="http://schemas.openxmlformats.org/officeDocument/2006/relationships/hyperlink" Target="http://kentbeck.github.com/junit/javadoc/latest/org/junit/Assert.html#assertArrayEquals%28byte%5B%5D,%20byte%5B%5D%2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entbeck.github.com/junit/javadoc/latest/org/junit/Assert.html#assertEquals%28double,%20double,%20double%29" TargetMode="External"/><Relationship Id="rId5" Type="http://schemas.openxmlformats.org/officeDocument/2006/relationships/hyperlink" Target="http://java.sun.com/javase/6/docs/api/java/lang/Object.html" TargetMode="External"/><Relationship Id="rId4" Type="http://schemas.openxmlformats.org/officeDocument/2006/relationships/hyperlink" Target="http://java.sun.com/javase/6/docs/api/java/lang/String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sourceforge.net/doc/cookbook/cookbook.htm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org/" TargetMode="External"/><Relationship Id="rId2" Type="http://schemas.openxmlformats.org/officeDocument/2006/relationships/hyperlink" Target="http://archive.eiffel.com/doc/manuals/technology/contrac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unittest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3D733DE-B677-4ED4-9A6C-E7B4C80331D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t-EE" altLang="et-EE" dirty="0"/>
              <a:t>Tarkvara arhitektuur ja</a:t>
            </a:r>
            <a:r>
              <a:rPr lang="en-US" altLang="et-EE" dirty="0"/>
              <a:t> </a:t>
            </a:r>
            <a:r>
              <a:rPr lang="en-US" altLang="et-EE" dirty="0" err="1"/>
              <a:t>disain</a:t>
            </a:r>
            <a:endParaRPr lang="en-US" altLang="et-EE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896454C-4603-403C-B413-5AC11B31716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t-EE" dirty="0" err="1"/>
              <a:t>Loeng</a:t>
            </a:r>
            <a:r>
              <a:rPr lang="en-US" altLang="et-EE" dirty="0"/>
              <a:t> </a:t>
            </a:r>
            <a:r>
              <a:rPr lang="et-EE" altLang="et-EE" dirty="0"/>
              <a:t>2</a:t>
            </a:r>
            <a:endParaRPr lang="en-US" altLang="et-EE" dirty="0"/>
          </a:p>
          <a:p>
            <a:r>
              <a:rPr lang="en-US" altLang="et-EE" dirty="0"/>
              <a:t>Ants Torim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11B8D92-9E01-463E-B52B-D8F18213CB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t-EE"/>
              <a:t>Invariandid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E30FD2F-2BE1-4E26-B1B2-4D4C17E9106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062913" cy="4114800"/>
          </a:xfrm>
        </p:spPr>
        <p:txBody>
          <a:bodyPr/>
          <a:lstStyle/>
          <a:p>
            <a:r>
              <a:rPr lang="en-US" altLang="et-EE" sz="2800"/>
              <a:t>Klassi invariant on tingimus, mille kehtivust peavad säilitama kõik klassi avalikud operatsioonid.</a:t>
            </a:r>
          </a:p>
          <a:p>
            <a:r>
              <a:rPr lang="en-US" altLang="et-EE" sz="2800"/>
              <a:t>Näiteks klassil </a:t>
            </a:r>
            <a:r>
              <a:rPr lang="en-US" altLang="et-EE" sz="2800" i="1"/>
              <a:t>STACK[G] </a:t>
            </a:r>
            <a:r>
              <a:rPr lang="en-US" altLang="et-EE" sz="2800"/>
              <a:t>on</a:t>
            </a:r>
            <a:r>
              <a:rPr lang="en-US" altLang="et-EE" sz="2800" i="1"/>
              <a:t> </a:t>
            </a:r>
            <a:r>
              <a:rPr lang="en-US" altLang="et-EE" sz="2800"/>
              <a:t>invariandid:</a:t>
            </a:r>
          </a:p>
          <a:p>
            <a:pPr>
              <a:buFontTx/>
              <a:buNone/>
            </a:pPr>
            <a:r>
              <a:rPr lang="en-AU" altLang="et-EE" sz="2800" b="1"/>
              <a:t>	</a:t>
            </a:r>
            <a:r>
              <a:rPr lang="en-AU" altLang="et-EE" sz="2800" i="1"/>
              <a:t>0 </a:t>
            </a:r>
            <a:r>
              <a:rPr lang="en-AU" altLang="et-EE" sz="2800"/>
              <a:t>&lt;= </a:t>
            </a:r>
            <a:r>
              <a:rPr lang="en-AU" altLang="et-EE" sz="2800" i="1"/>
              <a:t>count</a:t>
            </a:r>
          </a:p>
          <a:p>
            <a:pPr>
              <a:buFontTx/>
              <a:buNone/>
            </a:pPr>
            <a:r>
              <a:rPr lang="en-AU" altLang="et-EE" sz="2800" i="1"/>
              <a:t>	count </a:t>
            </a:r>
            <a:r>
              <a:rPr lang="en-AU" altLang="et-EE" sz="2800"/>
              <a:t>&lt;= </a:t>
            </a:r>
            <a:r>
              <a:rPr lang="en-AU" altLang="et-EE" sz="2800" i="1"/>
              <a:t>capacity</a:t>
            </a:r>
          </a:p>
          <a:p>
            <a:r>
              <a:rPr lang="et-EE" altLang="et-EE" sz="2800"/>
              <a:t>Invariant peab kehtima pärast iga klassi meetodi täitmist. Meetodi täitmise ajal võib invariant olla ajutiselt rikutud.</a:t>
            </a:r>
            <a:endParaRPr lang="en-US" altLang="et-EE" sz="2800"/>
          </a:p>
          <a:p>
            <a:endParaRPr lang="en-US" altLang="et-EE" sz="3600"/>
          </a:p>
        </p:txBody>
      </p:sp>
      <p:graphicFrame>
        <p:nvGraphicFramePr>
          <p:cNvPr id="12292" name="Object 2">
            <a:extLst>
              <a:ext uri="{FF2B5EF4-FFF2-40B4-BE49-F238E27FC236}">
                <a16:creationId xmlns:a16="http://schemas.microsoft.com/office/drawing/2014/main" id="{083EBB3E-23AD-4CF6-8F0F-087F248C5F7E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667625" y="260350"/>
          <a:ext cx="1187450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Document" r:id="rId3" imgW="1630680" imgH="1498600" progId="Word.Document.8">
                  <p:embed/>
                </p:oleObj>
              </mc:Choice>
              <mc:Fallback>
                <p:oleObj name="Document" r:id="rId3" imgW="1630680" imgH="14986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260350"/>
                        <a:ext cx="1187450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C251A99-DECB-484C-97BC-35128CCE8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7200"/>
            <a:ext cx="701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t-EE" sz="4400" i="1">
                <a:solidFill>
                  <a:schemeClr val="tx2"/>
                </a:solidFill>
              </a:rPr>
              <a:t>Design by Contract</a:t>
            </a:r>
            <a:r>
              <a:rPr lang="en-US" altLang="et-EE" sz="4400">
                <a:solidFill>
                  <a:schemeClr val="tx2"/>
                </a:solidFill>
              </a:rPr>
              <a:t> (</a:t>
            </a:r>
            <a:r>
              <a:rPr lang="en-US" altLang="et-EE" sz="4400" i="1">
                <a:solidFill>
                  <a:schemeClr val="tx2"/>
                </a:solidFill>
              </a:rPr>
              <a:t>DbC</a:t>
            </a:r>
            <a:r>
              <a:rPr lang="en-US" altLang="et-EE" sz="440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373839B-3840-40A9-A947-E219C1B35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t-EE" altLang="et-EE" sz="2400" i="1"/>
              <a:t>DbC’</a:t>
            </a:r>
            <a:r>
              <a:rPr lang="et-EE" altLang="et-EE" sz="2400"/>
              <a:t>d</a:t>
            </a:r>
            <a:r>
              <a:rPr lang="et-EE" altLang="et-EE" sz="2400" i="1"/>
              <a:t> </a:t>
            </a:r>
            <a:r>
              <a:rPr lang="et-EE" altLang="et-EE" sz="2400"/>
              <a:t>esitleti hilistel 80ndatel Bertrand Meyeri peateoses </a:t>
            </a:r>
            <a:r>
              <a:rPr lang="et-EE" altLang="et-EE" sz="2400" i="1"/>
              <a:t>OO Software Construction </a:t>
            </a:r>
            <a:r>
              <a:rPr lang="et-EE" altLang="et-EE" sz="2400"/>
              <a:t>ja see on tema loodud OO keele </a:t>
            </a:r>
            <a:r>
              <a:rPr lang="et-EE" altLang="et-EE" sz="2400" i="1"/>
              <a:t>Eiffel </a:t>
            </a:r>
            <a:r>
              <a:rPr lang="et-EE" altLang="et-EE" sz="2400"/>
              <a:t>nurgakiviks.</a:t>
            </a:r>
          </a:p>
          <a:p>
            <a:r>
              <a:rPr lang="et-EE" altLang="et-EE" sz="2400"/>
              <a:t>Eel- ja järeltingimuste kasutamine läheb tagasi Dijkstra, Hoare ja Floydini 60ndatel ja varastel 70ndatel. Sarnast mehhanismi soovitas ka A. Turing 50ndatel.</a:t>
            </a:r>
          </a:p>
          <a:p>
            <a:r>
              <a:rPr lang="et-EE" altLang="et-EE" sz="2400"/>
              <a:t>OO lähenemises on lepingud eriti kasulikud, kuna lisaks algoritmidele võivad siin varieeruda ka sisemised andmestruktuurid ja lepingud on tihedalt seotud polümorfismi ja pärimise printsiipidega.</a:t>
            </a:r>
          </a:p>
        </p:txBody>
      </p:sp>
      <p:graphicFrame>
        <p:nvGraphicFramePr>
          <p:cNvPr id="13316" name="Object 2">
            <a:extLst>
              <a:ext uri="{FF2B5EF4-FFF2-40B4-BE49-F238E27FC236}">
                <a16:creationId xmlns:a16="http://schemas.microsoft.com/office/drawing/2014/main" id="{EEA710CB-CDCD-4289-BDB7-D18B2246BA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152400"/>
          <a:ext cx="12192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Document" r:id="rId3" imgW="1630680" imgH="1498600" progId="Word.Document.8">
                  <p:embed/>
                </p:oleObj>
              </mc:Choice>
              <mc:Fallback>
                <p:oleObj name="Document" r:id="rId3" imgW="1630680" imgH="14986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52400"/>
                        <a:ext cx="12192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CC81C319-3ECC-42A4-8A56-38661B06CC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2225675"/>
            <a:ext cx="8077200" cy="4648200"/>
          </a:xfrm>
        </p:spPr>
        <p:txBody>
          <a:bodyPr/>
          <a:lstStyle/>
          <a:p>
            <a:pPr>
              <a:buFontTx/>
              <a:buNone/>
            </a:pPr>
            <a:r>
              <a:rPr lang="et-EE" altLang="et-EE" sz="1600" b="1">
                <a:latin typeface="Courier New" panose="02070309020205020404" pitchFamily="49" charset="0"/>
              </a:rPr>
              <a:t>class interface</a:t>
            </a:r>
            <a:r>
              <a:rPr lang="et-EE" altLang="et-EE" sz="1600">
                <a:latin typeface="Courier New" panose="02070309020205020404" pitchFamily="49" charset="0"/>
              </a:rPr>
              <a:t> DICTIONARY [ELEMENT] </a:t>
            </a:r>
            <a:r>
              <a:rPr lang="et-EE" altLang="et-EE" sz="1600" b="1">
                <a:latin typeface="Courier New" panose="02070309020205020404" pitchFamily="49" charset="0"/>
              </a:rPr>
              <a:t>feature</a:t>
            </a:r>
          </a:p>
          <a:p>
            <a:pPr>
              <a:buFontTx/>
              <a:buNone/>
            </a:pPr>
            <a:r>
              <a:rPr lang="et-EE" altLang="et-EE" sz="1600">
                <a:latin typeface="Courier New" panose="02070309020205020404" pitchFamily="49" charset="0"/>
              </a:rPr>
              <a:t>   put (x: ELEMENT; key: STRING) </a:t>
            </a:r>
            <a:r>
              <a:rPr lang="et-EE" altLang="et-EE" sz="1600" b="1">
                <a:latin typeface="Courier New" panose="02070309020205020404" pitchFamily="49" charset="0"/>
              </a:rPr>
              <a:t>is</a:t>
            </a:r>
          </a:p>
          <a:p>
            <a:pPr>
              <a:buFontTx/>
              <a:buNone/>
            </a:pPr>
            <a:r>
              <a:rPr lang="et-EE" altLang="et-EE" sz="1600">
                <a:latin typeface="Courier New" panose="02070309020205020404" pitchFamily="49" charset="0"/>
              </a:rPr>
              <a:t>         </a:t>
            </a:r>
            <a:r>
              <a:rPr lang="et-EE" altLang="et-EE" sz="1600" i="1">
                <a:latin typeface="Courier New" panose="02070309020205020404" pitchFamily="49" charset="0"/>
              </a:rPr>
              <a:t>-- Insert x so that it will be retrievable through key.</a:t>
            </a:r>
          </a:p>
          <a:p>
            <a:pPr>
              <a:buFontTx/>
              <a:buNone/>
            </a:pPr>
            <a:r>
              <a:rPr lang="et-EE" altLang="et-EE" sz="1600">
                <a:latin typeface="Courier New" panose="02070309020205020404" pitchFamily="49" charset="0"/>
              </a:rPr>
              <a:t>       </a:t>
            </a:r>
            <a:r>
              <a:rPr lang="et-EE" altLang="et-EE" sz="1600" b="1">
                <a:latin typeface="Courier New" panose="02070309020205020404" pitchFamily="49" charset="0"/>
              </a:rPr>
              <a:t>require </a:t>
            </a:r>
            <a:r>
              <a:rPr lang="et-EE" altLang="et-EE" sz="1600" b="1">
                <a:solidFill>
                  <a:srgbClr val="92D050"/>
                </a:solidFill>
                <a:latin typeface="Courier New" panose="02070309020205020404" pitchFamily="49" charset="0"/>
              </a:rPr>
              <a:t> -- operatsiooni “put” eeltingimused</a:t>
            </a:r>
          </a:p>
          <a:p>
            <a:pPr>
              <a:buFontTx/>
              <a:buNone/>
            </a:pPr>
            <a:r>
              <a:rPr lang="et-EE" altLang="et-EE" sz="1600">
                <a:latin typeface="Courier New" panose="02070309020205020404" pitchFamily="49" charset="0"/>
              </a:rPr>
              <a:t>              count &lt; capacity</a:t>
            </a:r>
          </a:p>
          <a:p>
            <a:pPr>
              <a:buFontTx/>
              <a:buNone/>
            </a:pPr>
            <a:r>
              <a:rPr lang="et-EE" altLang="et-EE" sz="1600">
                <a:latin typeface="Courier New" panose="02070309020205020404" pitchFamily="49" charset="0"/>
              </a:rPr>
              <a:t>              </a:t>
            </a:r>
            <a:r>
              <a:rPr lang="et-EE" altLang="et-EE" sz="1600" b="1">
                <a:latin typeface="Courier New" panose="02070309020205020404" pitchFamily="49" charset="0"/>
              </a:rPr>
              <a:t>not</a:t>
            </a:r>
            <a:r>
              <a:rPr lang="et-EE" altLang="et-EE" sz="1600">
                <a:latin typeface="Courier New" panose="02070309020205020404" pitchFamily="49" charset="0"/>
              </a:rPr>
              <a:t> key.empty</a:t>
            </a:r>
          </a:p>
          <a:p>
            <a:pPr>
              <a:buFontTx/>
              <a:buNone/>
            </a:pPr>
            <a:r>
              <a:rPr lang="et-EE" altLang="et-EE" sz="1600">
                <a:latin typeface="Courier New" panose="02070309020205020404" pitchFamily="49" charset="0"/>
              </a:rPr>
              <a:t>       </a:t>
            </a:r>
            <a:r>
              <a:rPr lang="et-EE" altLang="et-EE" sz="1600" b="1">
                <a:latin typeface="Courier New" panose="02070309020205020404" pitchFamily="49" charset="0"/>
              </a:rPr>
              <a:t>ensure </a:t>
            </a:r>
            <a:r>
              <a:rPr lang="et-EE" altLang="et-EE" sz="1600" b="1">
                <a:solidFill>
                  <a:srgbClr val="92D050"/>
                </a:solidFill>
                <a:latin typeface="Courier New" panose="02070309020205020404" pitchFamily="49" charset="0"/>
              </a:rPr>
              <a:t>-- operatsiooni “put” järeltingimused</a:t>
            </a:r>
            <a:endParaRPr lang="et-EE" altLang="et-EE" sz="16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t-EE" altLang="et-EE" sz="1600">
                <a:latin typeface="Courier New" panose="02070309020205020404" pitchFamily="49" charset="0"/>
              </a:rPr>
              <a:t>              has (x)</a:t>
            </a:r>
          </a:p>
          <a:p>
            <a:pPr>
              <a:buFontTx/>
              <a:buNone/>
            </a:pPr>
            <a:r>
              <a:rPr lang="et-EE" altLang="et-EE" sz="1600">
                <a:latin typeface="Courier New" panose="02070309020205020404" pitchFamily="49" charset="0"/>
              </a:rPr>
              <a:t>              item (key) = x</a:t>
            </a:r>
          </a:p>
          <a:p>
            <a:pPr>
              <a:buFontTx/>
              <a:buNone/>
            </a:pPr>
            <a:r>
              <a:rPr lang="et-EE" altLang="et-EE" sz="1600">
                <a:latin typeface="Courier New" panose="02070309020205020404" pitchFamily="49" charset="0"/>
              </a:rPr>
              <a:t>              count = </a:t>
            </a:r>
            <a:r>
              <a:rPr lang="et-EE" altLang="et-EE" sz="1600" b="1">
                <a:latin typeface="Courier New" panose="02070309020205020404" pitchFamily="49" charset="0"/>
              </a:rPr>
              <a:t>old</a:t>
            </a:r>
            <a:r>
              <a:rPr lang="et-EE" altLang="et-EE" sz="1600">
                <a:latin typeface="Courier New" panose="02070309020205020404" pitchFamily="49" charset="0"/>
              </a:rPr>
              <a:t> count + 1</a:t>
            </a:r>
          </a:p>
          <a:p>
            <a:pPr>
              <a:buFontTx/>
              <a:buNone/>
            </a:pPr>
            <a:r>
              <a:rPr lang="et-EE" altLang="et-EE" sz="1600">
                <a:latin typeface="Courier New" panose="02070309020205020404" pitchFamily="49" charset="0"/>
              </a:rPr>
              <a:t>    </a:t>
            </a:r>
            <a:r>
              <a:rPr lang="et-EE" altLang="et-EE" sz="1600" i="1">
                <a:latin typeface="Courier New" panose="02070309020205020404" pitchFamily="49" charset="0"/>
              </a:rPr>
              <a:t>... Interface specifications of other features ... </a:t>
            </a:r>
          </a:p>
          <a:p>
            <a:pPr>
              <a:buFontTx/>
              <a:buNone/>
            </a:pPr>
            <a:r>
              <a:rPr lang="et-EE" altLang="et-EE" sz="1600">
                <a:latin typeface="Courier New" panose="02070309020205020404" pitchFamily="49" charset="0"/>
              </a:rPr>
              <a:t>   </a:t>
            </a:r>
            <a:r>
              <a:rPr lang="et-EE" altLang="et-EE" sz="1600" b="1">
                <a:latin typeface="Courier New" panose="02070309020205020404" pitchFamily="49" charset="0"/>
              </a:rPr>
              <a:t>invariant </a:t>
            </a:r>
            <a:r>
              <a:rPr lang="et-EE" altLang="et-EE" sz="1600" b="1">
                <a:solidFill>
                  <a:srgbClr val="92D050"/>
                </a:solidFill>
                <a:latin typeface="Courier New" panose="02070309020205020404" pitchFamily="49" charset="0"/>
              </a:rPr>
              <a:t>– klassi DICTIONARY invariant</a:t>
            </a:r>
            <a:endParaRPr lang="et-EE" altLang="et-EE" sz="16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t-EE" altLang="et-EE" sz="1600">
                <a:latin typeface="Courier New" panose="02070309020205020404" pitchFamily="49" charset="0"/>
              </a:rPr>
              <a:t>       0 &lt;= count</a:t>
            </a:r>
          </a:p>
          <a:p>
            <a:pPr>
              <a:buFontTx/>
              <a:buNone/>
            </a:pPr>
            <a:r>
              <a:rPr lang="et-EE" altLang="et-EE" sz="1600">
                <a:latin typeface="Courier New" panose="02070309020205020404" pitchFamily="49" charset="0"/>
              </a:rPr>
              <a:t>       count &lt;= capacity</a:t>
            </a:r>
          </a:p>
          <a:p>
            <a:pPr>
              <a:buFontTx/>
              <a:buNone/>
            </a:pPr>
            <a:r>
              <a:rPr lang="et-EE" altLang="et-EE" sz="1600" i="1">
                <a:latin typeface="Courier New" panose="02070309020205020404" pitchFamily="49" charset="0"/>
              </a:rPr>
              <a:t>end</a:t>
            </a:r>
            <a:r>
              <a:rPr lang="et-EE" altLang="et-EE" sz="1600">
                <a:latin typeface="Courier New" panose="02070309020205020404" pitchFamily="49" charset="0"/>
              </a:rPr>
              <a:t> </a:t>
            </a:r>
            <a:r>
              <a:rPr lang="et-EE" altLang="et-EE" sz="1600" b="1">
                <a:latin typeface="Courier New" panose="02070309020205020404" pitchFamily="49" charset="0"/>
              </a:rPr>
              <a:t>-- class interface DICTIONARY</a:t>
            </a:r>
            <a:r>
              <a:rPr lang="et-EE" altLang="et-EE" sz="1600"/>
              <a:t> </a:t>
            </a:r>
            <a:endParaRPr lang="en-US" altLang="et-EE" sz="1600"/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25FCABFB-3374-4050-B85C-E86B93FFD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3338"/>
            <a:ext cx="7315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t-EE" sz="4400" i="1">
                <a:solidFill>
                  <a:schemeClr val="tx2"/>
                </a:solidFill>
              </a:rPr>
              <a:t>DbC</a:t>
            </a:r>
            <a:r>
              <a:rPr lang="en-US" altLang="et-EE" sz="4400">
                <a:solidFill>
                  <a:schemeClr val="tx2"/>
                </a:solidFill>
              </a:rPr>
              <a:t> näide: </a:t>
            </a:r>
            <a:r>
              <a:rPr lang="en-US" altLang="et-EE" sz="4400" i="1">
                <a:solidFill>
                  <a:schemeClr val="tx2"/>
                </a:solidFill>
              </a:rPr>
              <a:t>Eiffeli ‘short form’</a:t>
            </a:r>
            <a:endParaRPr lang="en-US" altLang="et-EE" sz="4400">
              <a:solidFill>
                <a:schemeClr val="tx2"/>
              </a:solidFill>
            </a:endParaRPr>
          </a:p>
        </p:txBody>
      </p:sp>
      <p:graphicFrame>
        <p:nvGraphicFramePr>
          <p:cNvPr id="14340" name="Object 2">
            <a:extLst>
              <a:ext uri="{FF2B5EF4-FFF2-40B4-BE49-F238E27FC236}">
                <a16:creationId xmlns:a16="http://schemas.microsoft.com/office/drawing/2014/main" id="{AEBDC6BD-A6FF-4EBC-B423-4A6A818D73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152400"/>
          <a:ext cx="12192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Document" r:id="rId3" imgW="1630680" imgH="1498600" progId="Word.Document.8">
                  <p:embed/>
                </p:oleObj>
              </mc:Choice>
              <mc:Fallback>
                <p:oleObj name="Document" r:id="rId3" imgW="1630680" imgH="14986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52400"/>
                        <a:ext cx="12192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Box 1">
            <a:extLst>
              <a:ext uri="{FF2B5EF4-FFF2-40B4-BE49-F238E27FC236}">
                <a16:creationId xmlns:a16="http://schemas.microsoft.com/office/drawing/2014/main" id="{25C99715-56DC-4061-A879-E7FF5979F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76338"/>
            <a:ext cx="6189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t-EE" altLang="et-EE" sz="2000"/>
              <a:t>(</a:t>
            </a:r>
            <a:r>
              <a:rPr lang="et-EE" altLang="et-EE" sz="2000" i="1"/>
              <a:t>Short form </a:t>
            </a:r>
            <a:r>
              <a:rPr lang="et-EE" altLang="et-EE" sz="2000"/>
              <a:t>genereeritakse lähtekoodist realisatsiooni eemaldamise abil.)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D6A0012-1F59-49E0-9E9C-B6AA5821D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4724400" cy="1143000"/>
          </a:xfrm>
        </p:spPr>
        <p:txBody>
          <a:bodyPr/>
          <a:lstStyle/>
          <a:p>
            <a:pPr algn="l"/>
            <a:r>
              <a:rPr lang="en-US" altLang="et-EE" b="1"/>
              <a:t>class</a:t>
            </a:r>
            <a:r>
              <a:rPr lang="en-US" altLang="et-EE"/>
              <a:t> </a:t>
            </a:r>
            <a:r>
              <a:rPr lang="en-US" altLang="et-EE" i="1"/>
              <a:t>STACK</a:t>
            </a:r>
            <a:r>
              <a:rPr lang="en-US" altLang="et-EE"/>
              <a:t>[</a:t>
            </a:r>
            <a:r>
              <a:rPr lang="en-US" altLang="et-EE" i="1"/>
              <a:t>G</a:t>
            </a:r>
            <a:r>
              <a:rPr lang="en-US" altLang="et-EE"/>
              <a:t>]: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37EC43F-34EA-43C2-8A17-CD7F6DD0DA9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38100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AU" altLang="et-EE" sz="1800" i="1"/>
              <a:t>make </a:t>
            </a:r>
            <a:r>
              <a:rPr lang="en-AU" altLang="et-EE" sz="1800"/>
              <a:t>(</a:t>
            </a:r>
            <a:r>
              <a:rPr lang="en-AU" altLang="et-EE" sz="1800" i="1"/>
              <a:t>n</a:t>
            </a:r>
            <a:r>
              <a:rPr lang="en-AU" altLang="et-EE" sz="1800"/>
              <a:t>: </a:t>
            </a:r>
            <a:r>
              <a:rPr lang="en-AU" altLang="et-EE" sz="1800" i="1"/>
              <a:t>INTEGER</a:t>
            </a:r>
            <a:r>
              <a:rPr lang="en-AU" altLang="et-EE" sz="1800"/>
              <a:t>) </a:t>
            </a:r>
            <a:r>
              <a:rPr lang="en-AU" altLang="et-EE" sz="1800" b="1"/>
              <a:t>:</a:t>
            </a:r>
          </a:p>
          <a:p>
            <a:pPr>
              <a:buFontTx/>
              <a:buNone/>
            </a:pPr>
            <a:r>
              <a:rPr lang="en-AU" altLang="et-EE" sz="1800" b="1"/>
              <a:t>	pre: </a:t>
            </a:r>
            <a:r>
              <a:rPr lang="en-AU" altLang="et-EE" sz="2400"/>
              <a:t> </a:t>
            </a:r>
            <a:r>
              <a:rPr lang="en-AU" altLang="et-EE" sz="1800" i="1"/>
              <a:t>n </a:t>
            </a:r>
            <a:r>
              <a:rPr lang="en-AU" altLang="et-EE" sz="1800"/>
              <a:t>&gt;= </a:t>
            </a:r>
            <a:r>
              <a:rPr lang="en-AU" altLang="et-EE" sz="1800" i="1"/>
              <a:t>0</a:t>
            </a:r>
          </a:p>
          <a:p>
            <a:pPr>
              <a:buFontTx/>
              <a:buNone/>
            </a:pPr>
            <a:r>
              <a:rPr lang="en-AU" altLang="et-EE" sz="1800" i="1"/>
              <a:t>	</a:t>
            </a:r>
            <a:r>
              <a:rPr lang="en-AU" altLang="et-EE" sz="1800" b="1"/>
              <a:t>post:</a:t>
            </a:r>
          </a:p>
          <a:p>
            <a:pPr>
              <a:buFontTx/>
              <a:buNone/>
            </a:pPr>
            <a:r>
              <a:rPr lang="en-AU" altLang="et-EE" sz="1800" b="1"/>
              <a:t>		</a:t>
            </a:r>
            <a:r>
              <a:rPr lang="en-AU" altLang="et-EE" sz="1800" i="1"/>
              <a:t>capacity </a:t>
            </a:r>
            <a:r>
              <a:rPr lang="en-AU" altLang="et-EE" sz="1800"/>
              <a:t>= </a:t>
            </a:r>
            <a:r>
              <a:rPr lang="en-AU" altLang="et-EE" sz="1800" i="1"/>
              <a:t>n		empty</a:t>
            </a:r>
            <a:endParaRPr lang="en-AU" altLang="et-EE" i="1"/>
          </a:p>
          <a:p>
            <a:pPr>
              <a:buFontTx/>
              <a:buNone/>
            </a:pPr>
            <a:r>
              <a:rPr lang="en-AU" altLang="et-EE" sz="1800" i="1"/>
              <a:t>capacity</a:t>
            </a:r>
            <a:r>
              <a:rPr lang="en-AU" altLang="et-EE" sz="1800"/>
              <a:t>: </a:t>
            </a:r>
            <a:r>
              <a:rPr lang="en-AU" altLang="et-EE" sz="1800" i="1"/>
              <a:t>INTEGER</a:t>
            </a:r>
          </a:p>
          <a:p>
            <a:pPr>
              <a:buFontTx/>
              <a:buNone/>
            </a:pPr>
            <a:r>
              <a:rPr lang="en-AU" altLang="et-EE" sz="1800" i="1"/>
              <a:t>count</a:t>
            </a:r>
            <a:r>
              <a:rPr lang="en-AU" altLang="et-EE" sz="1800"/>
              <a:t>: </a:t>
            </a:r>
            <a:r>
              <a:rPr lang="en-AU" altLang="et-EE" sz="1800" i="1"/>
              <a:t>INTEGER</a:t>
            </a:r>
          </a:p>
          <a:p>
            <a:pPr>
              <a:buFontTx/>
              <a:buNone/>
            </a:pPr>
            <a:r>
              <a:rPr lang="en-AU" altLang="et-EE" sz="1800" i="1"/>
              <a:t>item</a:t>
            </a:r>
            <a:r>
              <a:rPr lang="en-AU" altLang="et-EE" sz="1800"/>
              <a:t>: </a:t>
            </a:r>
            <a:r>
              <a:rPr lang="en-AU" altLang="et-EE" sz="1800" i="1"/>
              <a:t>G </a:t>
            </a:r>
            <a:endParaRPr lang="en-AU" altLang="et-EE" sz="1800" b="1"/>
          </a:p>
          <a:p>
            <a:pPr>
              <a:buFontTx/>
              <a:buNone/>
            </a:pPr>
            <a:r>
              <a:rPr lang="en-AU" altLang="et-EE" sz="1800" b="1"/>
              <a:t>	pre:</a:t>
            </a:r>
            <a:r>
              <a:rPr lang="en-AU" altLang="et-EE" sz="2400"/>
              <a:t> </a:t>
            </a:r>
            <a:r>
              <a:rPr lang="en-AU" altLang="et-EE" sz="1800" b="1"/>
              <a:t>not </a:t>
            </a:r>
            <a:r>
              <a:rPr lang="en-AU" altLang="et-EE" sz="1800" i="1"/>
              <a:t>empty </a:t>
            </a:r>
          </a:p>
          <a:p>
            <a:pPr>
              <a:buFontTx/>
              <a:buNone/>
            </a:pPr>
            <a:r>
              <a:rPr lang="en-AU" altLang="et-EE" sz="1800" i="1"/>
              <a:t>empty</a:t>
            </a:r>
            <a:r>
              <a:rPr lang="en-AU" altLang="et-EE" sz="1800"/>
              <a:t>: </a:t>
            </a:r>
            <a:r>
              <a:rPr lang="en-AU" altLang="et-EE" sz="1800" i="1"/>
              <a:t>BOOLEAN</a:t>
            </a:r>
            <a:endParaRPr lang="en-AU" altLang="et-EE" sz="1800" b="1"/>
          </a:p>
          <a:p>
            <a:pPr>
              <a:buFontTx/>
              <a:buNone/>
            </a:pPr>
            <a:r>
              <a:rPr lang="en-AU" altLang="et-EE" sz="1800" b="1"/>
              <a:t>	post:</a:t>
            </a:r>
            <a:r>
              <a:rPr lang="en-AU" altLang="et-EE" sz="2400"/>
              <a:t> </a:t>
            </a:r>
            <a:r>
              <a:rPr lang="en-AU" altLang="et-EE" sz="1800" i="1"/>
              <a:t>Result </a:t>
            </a:r>
            <a:r>
              <a:rPr lang="en-AU" altLang="et-EE" sz="1800"/>
              <a:t>= (</a:t>
            </a:r>
            <a:r>
              <a:rPr lang="en-AU" altLang="et-EE" sz="1800" i="1"/>
              <a:t>count </a:t>
            </a:r>
            <a:r>
              <a:rPr lang="en-AU" altLang="et-EE" sz="1800"/>
              <a:t>= </a:t>
            </a:r>
            <a:r>
              <a:rPr lang="en-AU" altLang="et-EE" sz="1800" i="1"/>
              <a:t>0</a:t>
            </a:r>
            <a:r>
              <a:rPr lang="en-AU" altLang="et-EE" sz="1800"/>
              <a:t>)</a:t>
            </a:r>
          </a:p>
          <a:p>
            <a:pPr>
              <a:buFontTx/>
              <a:buNone/>
            </a:pPr>
            <a:r>
              <a:rPr lang="en-AU" altLang="et-EE" sz="1800" i="1"/>
              <a:t>full</a:t>
            </a:r>
            <a:r>
              <a:rPr lang="en-AU" altLang="et-EE" sz="1800"/>
              <a:t>: </a:t>
            </a:r>
            <a:r>
              <a:rPr lang="en-AU" altLang="et-EE" sz="1800" i="1"/>
              <a:t>BOOLEAN </a:t>
            </a:r>
            <a:endParaRPr lang="en-AU" altLang="et-EE" sz="1800" b="1"/>
          </a:p>
          <a:p>
            <a:pPr>
              <a:buFontTx/>
              <a:buNone/>
            </a:pPr>
            <a:r>
              <a:rPr lang="en-AU" altLang="et-EE" sz="1800" b="1"/>
              <a:t>	post:</a:t>
            </a:r>
            <a:r>
              <a:rPr lang="en-AU" altLang="et-EE" sz="1800"/>
              <a:t> </a:t>
            </a:r>
            <a:r>
              <a:rPr lang="en-AU" altLang="et-EE" sz="1800" i="1"/>
              <a:t>Result </a:t>
            </a:r>
            <a:r>
              <a:rPr lang="en-AU" altLang="et-EE" sz="1800"/>
              <a:t>= (</a:t>
            </a:r>
            <a:r>
              <a:rPr lang="en-AU" altLang="et-EE" sz="1800" i="1"/>
              <a:t>count </a:t>
            </a:r>
            <a:r>
              <a:rPr lang="en-AU" altLang="et-EE" sz="1800"/>
              <a:t>= </a:t>
            </a:r>
            <a:r>
              <a:rPr lang="en-AU" altLang="et-EE" sz="1800" i="1"/>
              <a:t>capacity</a:t>
            </a:r>
            <a:r>
              <a:rPr lang="en-AU" altLang="et-EE" sz="1800"/>
              <a:t>)</a:t>
            </a:r>
            <a:endParaRPr lang="en-US" altLang="et-EE" sz="1800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FC2767A2-F323-4E78-9524-0921A6A4E6C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76400"/>
            <a:ext cx="38100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AU" altLang="et-EE" sz="1800" i="1"/>
              <a:t>put </a:t>
            </a:r>
            <a:r>
              <a:rPr lang="en-AU" altLang="et-EE" sz="1800"/>
              <a:t>(</a:t>
            </a:r>
            <a:r>
              <a:rPr lang="en-AU" altLang="et-EE" sz="1800" i="1"/>
              <a:t>x</a:t>
            </a:r>
            <a:r>
              <a:rPr lang="en-AU" altLang="et-EE" sz="1800"/>
              <a:t>: </a:t>
            </a:r>
            <a:r>
              <a:rPr lang="en-AU" altLang="et-EE" sz="1800" i="1"/>
              <a:t>G</a:t>
            </a:r>
            <a:r>
              <a:rPr lang="en-AU" altLang="et-EE" sz="1800"/>
              <a:t>)</a:t>
            </a:r>
            <a:endParaRPr lang="en-AU" altLang="et-EE" sz="1800" b="1"/>
          </a:p>
          <a:p>
            <a:pPr>
              <a:buFontTx/>
              <a:buNone/>
            </a:pPr>
            <a:r>
              <a:rPr lang="en-AU" altLang="et-EE" sz="1800" b="1"/>
              <a:t>	pre:</a:t>
            </a:r>
            <a:r>
              <a:rPr lang="en-AU" altLang="et-EE" sz="1800"/>
              <a:t> </a:t>
            </a:r>
            <a:r>
              <a:rPr lang="en-AU" altLang="et-EE" sz="1800" b="1"/>
              <a:t>not </a:t>
            </a:r>
            <a:r>
              <a:rPr lang="en-AU" altLang="et-EE" sz="1800" i="1"/>
              <a:t>full </a:t>
            </a:r>
          </a:p>
          <a:p>
            <a:pPr>
              <a:buFontTx/>
              <a:buNone/>
            </a:pPr>
            <a:r>
              <a:rPr lang="en-AU" altLang="et-EE" sz="1800" i="1"/>
              <a:t>	</a:t>
            </a:r>
            <a:r>
              <a:rPr lang="en-AU" altLang="et-EE" sz="1800" b="1"/>
              <a:t>post:</a:t>
            </a:r>
          </a:p>
          <a:p>
            <a:pPr>
              <a:buFontTx/>
              <a:buNone/>
            </a:pPr>
            <a:r>
              <a:rPr lang="en-AU" altLang="et-EE" sz="1800" b="1"/>
              <a:t>		not </a:t>
            </a:r>
            <a:r>
              <a:rPr lang="en-AU" altLang="et-EE" sz="1800" i="1"/>
              <a:t>empty</a:t>
            </a:r>
          </a:p>
          <a:p>
            <a:pPr>
              <a:buFontTx/>
              <a:buNone/>
            </a:pPr>
            <a:r>
              <a:rPr lang="en-AU" altLang="et-EE" sz="1800" i="1"/>
              <a:t>		item </a:t>
            </a:r>
            <a:r>
              <a:rPr lang="en-AU" altLang="et-EE" sz="1800"/>
              <a:t>= </a:t>
            </a:r>
            <a:r>
              <a:rPr lang="en-AU" altLang="et-EE" sz="1800" i="1"/>
              <a:t>x</a:t>
            </a:r>
          </a:p>
          <a:p>
            <a:pPr>
              <a:buFontTx/>
              <a:buNone/>
            </a:pPr>
            <a:r>
              <a:rPr lang="en-AU" altLang="et-EE" sz="1800" i="1"/>
              <a:t>		count </a:t>
            </a:r>
            <a:r>
              <a:rPr lang="en-AU" altLang="et-EE" sz="1800"/>
              <a:t>= </a:t>
            </a:r>
            <a:r>
              <a:rPr lang="en-AU" altLang="et-EE" sz="1800" b="1"/>
              <a:t>old </a:t>
            </a:r>
            <a:r>
              <a:rPr lang="en-AU" altLang="et-EE" sz="1800" i="1"/>
              <a:t>count + 1</a:t>
            </a:r>
            <a:endParaRPr lang="en-AU" altLang="et-EE" i="1"/>
          </a:p>
          <a:p>
            <a:pPr>
              <a:buFontTx/>
              <a:buNone/>
            </a:pPr>
            <a:r>
              <a:rPr lang="en-AU" altLang="et-EE" sz="1800" i="1"/>
              <a:t>remove</a:t>
            </a:r>
          </a:p>
          <a:p>
            <a:pPr>
              <a:buFontTx/>
              <a:buNone/>
            </a:pPr>
            <a:r>
              <a:rPr lang="en-AU" altLang="et-EE" sz="1800" i="1"/>
              <a:t>	</a:t>
            </a:r>
            <a:r>
              <a:rPr lang="en-AU" altLang="et-EE" sz="1800" b="1"/>
              <a:t>pre:</a:t>
            </a:r>
            <a:r>
              <a:rPr lang="en-AU" altLang="et-EE" sz="1800"/>
              <a:t> </a:t>
            </a:r>
            <a:r>
              <a:rPr lang="en-AU" altLang="et-EE" sz="1800" b="1"/>
              <a:t>not </a:t>
            </a:r>
            <a:r>
              <a:rPr lang="en-AU" altLang="et-EE" sz="1800" i="1"/>
              <a:t>empty </a:t>
            </a:r>
          </a:p>
          <a:p>
            <a:pPr>
              <a:buFontTx/>
              <a:buNone/>
            </a:pPr>
            <a:r>
              <a:rPr lang="en-AU" altLang="et-EE" sz="1800" i="1"/>
              <a:t>	</a:t>
            </a:r>
            <a:r>
              <a:rPr lang="en-AU" altLang="et-EE" sz="1800" b="1"/>
              <a:t>post:</a:t>
            </a:r>
            <a:r>
              <a:rPr lang="en-AU" altLang="et-EE" sz="1800"/>
              <a:t> </a:t>
            </a:r>
          </a:p>
          <a:p>
            <a:pPr>
              <a:buFontTx/>
              <a:buNone/>
            </a:pPr>
            <a:r>
              <a:rPr lang="en-AU" altLang="et-EE" sz="1800"/>
              <a:t>		</a:t>
            </a:r>
            <a:r>
              <a:rPr lang="en-AU" altLang="et-EE" sz="1800" b="1"/>
              <a:t>not </a:t>
            </a:r>
            <a:r>
              <a:rPr lang="en-AU" altLang="et-EE" sz="1800" i="1"/>
              <a:t>full</a:t>
            </a:r>
          </a:p>
          <a:p>
            <a:pPr>
              <a:buFontTx/>
              <a:buNone/>
            </a:pPr>
            <a:r>
              <a:rPr lang="en-AU" altLang="et-EE" sz="1800" i="1"/>
              <a:t>		count </a:t>
            </a:r>
            <a:r>
              <a:rPr lang="en-AU" altLang="et-EE" sz="1800"/>
              <a:t>= </a:t>
            </a:r>
            <a:r>
              <a:rPr lang="en-AU" altLang="et-EE" sz="1800" b="1"/>
              <a:t>old </a:t>
            </a:r>
            <a:r>
              <a:rPr lang="en-AU" altLang="et-EE" sz="1800" i="1"/>
              <a:t>count – 1</a:t>
            </a:r>
            <a:endParaRPr lang="en-AU" altLang="et-EE" i="1"/>
          </a:p>
          <a:p>
            <a:pPr>
              <a:buFontTx/>
              <a:buNone/>
            </a:pPr>
            <a:r>
              <a:rPr lang="en-AU" altLang="et-EE" sz="1800" b="1"/>
              <a:t>invariant:</a:t>
            </a:r>
          </a:p>
          <a:p>
            <a:pPr>
              <a:buFontTx/>
              <a:buNone/>
            </a:pPr>
            <a:r>
              <a:rPr lang="en-AU" altLang="et-EE" sz="1800" b="1"/>
              <a:t>	</a:t>
            </a:r>
            <a:r>
              <a:rPr lang="en-AU" altLang="et-EE" sz="1800" i="1"/>
              <a:t>0 </a:t>
            </a:r>
            <a:r>
              <a:rPr lang="en-AU" altLang="et-EE" sz="1800"/>
              <a:t>&lt;= </a:t>
            </a:r>
            <a:r>
              <a:rPr lang="en-AU" altLang="et-EE" sz="1800" i="1"/>
              <a:t>count</a:t>
            </a:r>
          </a:p>
          <a:p>
            <a:pPr>
              <a:buFontTx/>
              <a:buNone/>
            </a:pPr>
            <a:r>
              <a:rPr lang="en-AU" altLang="et-EE" sz="1800" i="1"/>
              <a:t>	count </a:t>
            </a:r>
            <a:r>
              <a:rPr lang="en-AU" altLang="et-EE" sz="1800"/>
              <a:t>&lt;= </a:t>
            </a:r>
            <a:r>
              <a:rPr lang="en-AU" altLang="et-EE" sz="1800" i="1"/>
              <a:t>capacity</a:t>
            </a:r>
            <a:endParaRPr lang="en-US" altLang="et-EE" sz="1800" i="1"/>
          </a:p>
        </p:txBody>
      </p:sp>
      <p:graphicFrame>
        <p:nvGraphicFramePr>
          <p:cNvPr id="15365" name="Object 2">
            <a:extLst>
              <a:ext uri="{FF2B5EF4-FFF2-40B4-BE49-F238E27FC236}">
                <a16:creationId xmlns:a16="http://schemas.microsoft.com/office/drawing/2014/main" id="{B8F7A6ED-5F90-4346-80BE-43B1660D96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152400"/>
          <a:ext cx="12192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Document" r:id="rId3" imgW="1630680" imgH="1498600" progId="Word.Document.8">
                  <p:embed/>
                </p:oleObj>
              </mc:Choice>
              <mc:Fallback>
                <p:oleObj name="Document" r:id="rId3" imgW="1630680" imgH="14986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52400"/>
                        <a:ext cx="12192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468DF889-28D1-4426-89EE-83E2B4FC0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7200"/>
            <a:ext cx="701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t-EE" sz="4400">
                <a:solidFill>
                  <a:schemeClr val="tx2"/>
                </a:solidFill>
              </a:rPr>
              <a:t>Osapoolte kohustused ja kasu</a:t>
            </a: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4096CFA5-F7AD-4526-A621-93319D6B3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t-EE" altLang="et-EE" sz="2800"/>
          </a:p>
        </p:txBody>
      </p:sp>
      <p:graphicFrame>
        <p:nvGraphicFramePr>
          <p:cNvPr id="16388" name="Object 6">
            <a:extLst>
              <a:ext uri="{FF2B5EF4-FFF2-40B4-BE49-F238E27FC236}">
                <a16:creationId xmlns:a16="http://schemas.microsoft.com/office/drawing/2014/main" id="{7FF6B486-DB95-4988-B3D8-AC1A02416D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152400"/>
          <a:ext cx="12192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Document" r:id="rId3" imgW="1630680" imgH="1498600" progId="Word.Document.8">
                  <p:embed/>
                </p:oleObj>
              </mc:Choice>
              <mc:Fallback>
                <p:oleObj name="Document" r:id="rId3" imgW="1630680" imgH="14986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52400"/>
                        <a:ext cx="12192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89" name="Picture 8">
            <a:extLst>
              <a:ext uri="{FF2B5EF4-FFF2-40B4-BE49-F238E27FC236}">
                <a16:creationId xmlns:a16="http://schemas.microsoft.com/office/drawing/2014/main" id="{5D8A4318-F429-4B95-9EB8-22EDA7229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7812088" cy="354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68F2ED7-E5AE-45F1-850A-256CC4FB2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8" y="0"/>
            <a:ext cx="701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t-EE" altLang="et-EE" sz="4400">
                <a:solidFill>
                  <a:schemeClr val="tx2"/>
                </a:solidFill>
              </a:rPr>
              <a:t>Lepingu tingimused</a:t>
            </a:r>
            <a:endParaRPr lang="en-US" altLang="et-EE" sz="4400">
              <a:solidFill>
                <a:schemeClr val="tx2"/>
              </a:solidFill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BAB76FB-0229-4E6F-85C5-5F0C6FCA7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t-EE" altLang="et-EE" sz="2800"/>
          </a:p>
        </p:txBody>
      </p:sp>
      <p:graphicFrame>
        <p:nvGraphicFramePr>
          <p:cNvPr id="17412" name="Object 2">
            <a:extLst>
              <a:ext uri="{FF2B5EF4-FFF2-40B4-BE49-F238E27FC236}">
                <a16:creationId xmlns:a16="http://schemas.microsoft.com/office/drawing/2014/main" id="{DC01C11A-0D53-428B-A393-11CE491843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152400"/>
          <a:ext cx="12192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Document" r:id="rId3" imgW="1630680" imgH="1498600" progId="Word.Document.8">
                  <p:embed/>
                </p:oleObj>
              </mc:Choice>
              <mc:Fallback>
                <p:oleObj name="Document" r:id="rId3" imgW="1630680" imgH="14986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52400"/>
                        <a:ext cx="12192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Rectangle 5">
            <a:extLst>
              <a:ext uri="{FF2B5EF4-FFF2-40B4-BE49-F238E27FC236}">
                <a16:creationId xmlns:a16="http://schemas.microsoft.com/office/drawing/2014/main" id="{1C8D8F56-8EDE-4A8C-A2CD-F3D163D7E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3" y="1143000"/>
            <a:ext cx="80629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t-EE" altLang="et-EE" sz="2400"/>
              <a:t>Objekti oleku defineerivad objekti kõigi atribuutide väärtused.</a:t>
            </a:r>
          </a:p>
          <a:p>
            <a:r>
              <a:rPr lang="et-EE" altLang="et-EE" sz="2400"/>
              <a:t>Operatsiooni eeltingimus võib sisaldada algolekut ja operatsiooni parameetreid.</a:t>
            </a:r>
          </a:p>
          <a:p>
            <a:r>
              <a:rPr lang="et-EE" altLang="et-EE" sz="2400"/>
              <a:t>Eeltingimuse kõik komponendid peavad olema klientidele  kättesaadavad. Näiteks ei tohi seal kasutada privaatseid meetodeid.</a:t>
            </a:r>
          </a:p>
          <a:p>
            <a:r>
              <a:rPr lang="et-EE" altLang="et-EE" sz="2400"/>
              <a:t>Operatsiooni järeltingimus võib sisaldada lõppolekut, algolekut (</a:t>
            </a:r>
            <a:r>
              <a:rPr lang="et-EE" altLang="et-EE" sz="2400" b="1" i="1"/>
              <a:t>old</a:t>
            </a:r>
            <a:r>
              <a:rPr lang="et-EE" altLang="et-EE" sz="2400"/>
              <a:t>), parameetreid ja kui tegemist on väärtust tagastava funktsiooniga, siis ka tagastatavat väärtust (</a:t>
            </a:r>
            <a:r>
              <a:rPr lang="et-EE" altLang="et-EE" sz="2400" b="1" i="1"/>
              <a:t>Result</a:t>
            </a:r>
            <a:r>
              <a:rPr lang="et-EE" altLang="et-EE" sz="2400"/>
              <a:t>)</a:t>
            </a:r>
          </a:p>
          <a:p>
            <a:r>
              <a:rPr lang="et-EE" altLang="et-EE" sz="2400"/>
              <a:t>Invariant võib kirjeldada ainult olekut.</a:t>
            </a:r>
          </a:p>
          <a:p>
            <a:r>
              <a:rPr lang="et-EE" altLang="et-EE" sz="2400"/>
              <a:t>Tingimused võivad sisaldada funktsioone (väärtust tagastavaid kõrvalefektita operatsioone), sellised funktsioonid on kaudne viis atribuutidele viitamiseks.</a:t>
            </a:r>
          </a:p>
          <a:p>
            <a:endParaRPr lang="en-US" altLang="et-EE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776000D2-8BF3-494C-AFCE-EC3C4E01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altLang="et-EE"/>
              <a:t>Näide: kolmnurk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8AF1F-CECD-4F1C-829E-6FB1678972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sz="half" idx="2"/>
          </p:nvPr>
        </p:nvSpPr>
        <p:spPr>
          <a:xfrm>
            <a:off x="4139952" y="1981200"/>
            <a:ext cx="5004048" cy="4114800"/>
          </a:xfrm>
          <a:blipFill rotWithShape="0">
            <a:blip r:embed="rId2"/>
            <a:stretch>
              <a:fillRect l="-2192" t="-1481"/>
            </a:stretch>
          </a:blipFill>
        </p:spPr>
        <p:txBody>
          <a:bodyPr/>
          <a:lstStyle/>
          <a:p>
            <a:pPr>
              <a:defRPr/>
            </a:pPr>
            <a:r>
              <a:rPr lang="et-EE">
                <a:noFill/>
              </a:rPr>
              <a:t> </a:t>
            </a:r>
          </a:p>
        </p:txBody>
      </p:sp>
      <p:pic>
        <p:nvPicPr>
          <p:cNvPr id="19460" name="Picture 6">
            <a:extLst>
              <a:ext uri="{FF2B5EF4-FFF2-40B4-BE49-F238E27FC236}">
                <a16:creationId xmlns:a16="http://schemas.microsoft.com/office/drawing/2014/main" id="{25612AD9-E806-4DC8-B174-C89D3E25F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133600"/>
            <a:ext cx="37242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0DFCFF83-15F5-4B50-BAFD-52BE6A7DE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altLang="et-EE"/>
              <a:t>Näide: kolmnurk, </a:t>
            </a:r>
            <a:br>
              <a:rPr lang="et-EE" altLang="et-EE"/>
            </a:br>
            <a:r>
              <a:rPr lang="et-EE" altLang="et-EE"/>
              <a:t>operatsioonid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1B156CAF-9D4F-4C99-BE72-4439CE7D4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558088" cy="4114800"/>
          </a:xfrm>
        </p:spPr>
        <p:txBody>
          <a:bodyPr/>
          <a:lstStyle/>
          <a:p>
            <a:r>
              <a:rPr lang="et-EE" altLang="et-EE"/>
              <a:t>Operatsioonid </a:t>
            </a:r>
            <a:r>
              <a:rPr lang="et-EE" altLang="et-EE" i="1"/>
              <a:t>a, b, c </a:t>
            </a:r>
            <a:r>
              <a:rPr lang="et-EE" altLang="et-EE"/>
              <a:t>ja </a:t>
            </a:r>
            <a:r>
              <a:rPr lang="et-EE" altLang="et-EE" i="1"/>
              <a:t>alfa, beeta, gamma </a:t>
            </a:r>
            <a:r>
              <a:rPr lang="et-EE" altLang="et-EE"/>
              <a:t>väärtuste arvutamiseks. Defineeritud invariantidega.</a:t>
            </a:r>
          </a:p>
          <a:p>
            <a:r>
              <a:rPr lang="et-EE" altLang="et-EE"/>
              <a:t>circumference():</a:t>
            </a:r>
          </a:p>
          <a:p>
            <a:pPr lvl="1"/>
            <a:r>
              <a:rPr lang="et-EE" altLang="et-EE"/>
              <a:t>pre: -</a:t>
            </a:r>
          </a:p>
          <a:p>
            <a:pPr lvl="1"/>
            <a:r>
              <a:rPr lang="et-EE" altLang="et-EE"/>
              <a:t>post: </a:t>
            </a:r>
            <a:r>
              <a:rPr lang="et-EE" altLang="et-EE" i="1"/>
              <a:t>Result = a + b + c</a:t>
            </a:r>
          </a:p>
          <a:p>
            <a:r>
              <a:rPr lang="et-EE" altLang="et-EE"/>
              <a:t>scale(k)</a:t>
            </a:r>
          </a:p>
          <a:p>
            <a:pPr lvl="1"/>
            <a:r>
              <a:rPr lang="et-EE" altLang="et-EE"/>
              <a:t>pre: -</a:t>
            </a:r>
          </a:p>
          <a:p>
            <a:pPr lvl="1"/>
            <a:r>
              <a:rPr lang="et-EE" altLang="et-EE"/>
              <a:t>post: </a:t>
            </a:r>
            <a:r>
              <a:rPr lang="et-EE" altLang="et-EE" i="1"/>
              <a:t> a=k*</a:t>
            </a:r>
            <a:r>
              <a:rPr lang="et-EE" altLang="et-EE" b="1"/>
              <a:t>old</a:t>
            </a:r>
            <a:r>
              <a:rPr lang="et-EE" altLang="et-EE"/>
              <a:t> </a:t>
            </a:r>
            <a:r>
              <a:rPr lang="et-EE" altLang="et-EE" i="1"/>
              <a:t>a,  b= k*</a:t>
            </a:r>
            <a:r>
              <a:rPr lang="et-EE" altLang="et-EE" b="1"/>
              <a:t>old</a:t>
            </a:r>
            <a:r>
              <a:rPr lang="et-EE" altLang="et-EE"/>
              <a:t> </a:t>
            </a:r>
            <a:r>
              <a:rPr lang="et-EE" altLang="et-EE" i="1"/>
              <a:t>b,  c= k*</a:t>
            </a:r>
            <a:r>
              <a:rPr lang="et-EE" altLang="et-EE" b="1"/>
              <a:t>old</a:t>
            </a:r>
            <a:r>
              <a:rPr lang="et-EE" altLang="et-EE"/>
              <a:t> </a:t>
            </a:r>
            <a:r>
              <a:rPr lang="et-EE" altLang="et-EE" i="1"/>
              <a:t>c</a:t>
            </a:r>
            <a:endParaRPr lang="et-EE" altLang="et-EE"/>
          </a:p>
          <a:p>
            <a:pPr lvl="1"/>
            <a:endParaRPr lang="et-EE" altLang="et-EE" i="1"/>
          </a:p>
        </p:txBody>
      </p:sp>
      <p:pic>
        <p:nvPicPr>
          <p:cNvPr id="20484" name="Picture 5">
            <a:extLst>
              <a:ext uri="{FF2B5EF4-FFF2-40B4-BE49-F238E27FC236}">
                <a16:creationId xmlns:a16="http://schemas.microsoft.com/office/drawing/2014/main" id="{EE0A855F-1A55-41F9-8E35-AE734E066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75" y="0"/>
            <a:ext cx="2397125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1D41F9F0-451F-480F-8E84-81E485BA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77875"/>
            <a:ext cx="7772400" cy="1143000"/>
          </a:xfrm>
        </p:spPr>
        <p:txBody>
          <a:bodyPr/>
          <a:lstStyle/>
          <a:p>
            <a:r>
              <a:rPr lang="et-EE" altLang="et-EE"/>
              <a:t>Näide: kolmnurk,</a:t>
            </a:r>
            <a:br>
              <a:rPr lang="et-EE" altLang="et-EE"/>
            </a:br>
            <a:r>
              <a:rPr lang="et-EE" altLang="et-EE"/>
              <a:t>lepingu ja realisatsiooni seos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9A5D9-BF9D-4F91-B8F9-68E92345E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335213"/>
            <a:ext cx="7558088" cy="3470275"/>
          </a:xfrm>
        </p:spPr>
        <p:txBody>
          <a:bodyPr/>
          <a:lstStyle/>
          <a:p>
            <a:pPr>
              <a:defRPr/>
            </a:pPr>
            <a:r>
              <a:rPr lang="et-EE" dirty="0"/>
              <a:t>Kirjeldatud lepingut saab realiseerida erinevate sisemiste (peidetud) andmestruktuuridega:</a:t>
            </a:r>
          </a:p>
          <a:p>
            <a:pPr lvl="1">
              <a:defRPr/>
            </a:pPr>
            <a:r>
              <a:rPr lang="et-EE" dirty="0"/>
              <a:t>Kolm külge: </a:t>
            </a:r>
            <a:r>
              <a:rPr lang="et-EE" i="1" dirty="0"/>
              <a:t>a, b, c</a:t>
            </a:r>
            <a:endParaRPr lang="et-EE" dirty="0"/>
          </a:p>
          <a:p>
            <a:pPr lvl="1">
              <a:defRPr/>
            </a:pPr>
            <a:r>
              <a:rPr lang="et-EE" dirty="0"/>
              <a:t>Kaks külge ja üks nurk, näiteks </a:t>
            </a:r>
            <a:r>
              <a:rPr lang="et-EE" i="1" dirty="0"/>
              <a:t>a, b, gamma.</a:t>
            </a:r>
          </a:p>
          <a:p>
            <a:pPr lvl="1">
              <a:defRPr/>
            </a:pPr>
            <a:r>
              <a:rPr lang="et-EE" dirty="0"/>
              <a:t>Üks külg ja kaks nurka, näiteks </a:t>
            </a:r>
            <a:r>
              <a:rPr lang="et-EE" i="1" dirty="0"/>
              <a:t>alfa, beeta, c</a:t>
            </a:r>
            <a:r>
              <a:rPr lang="et-EE" dirty="0"/>
              <a:t>.</a:t>
            </a:r>
          </a:p>
          <a:p>
            <a:pPr lvl="1">
              <a:defRPr/>
            </a:pPr>
            <a:r>
              <a:rPr lang="et-EE" dirty="0"/>
              <a:t>Kolm nurka </a:t>
            </a:r>
            <a:r>
              <a:rPr lang="et-EE" i="1" dirty="0"/>
              <a:t>alfa, beeta, gamma</a:t>
            </a:r>
            <a:r>
              <a:rPr lang="et-EE" dirty="0"/>
              <a:t> ei sobi lepinguga.  Miks?</a:t>
            </a:r>
          </a:p>
          <a:p>
            <a:pPr>
              <a:defRPr/>
            </a:pPr>
            <a:r>
              <a:rPr lang="et-EE" dirty="0"/>
              <a:t>Realisatsioon on erinevate andmestruktuuride korral erinev, leping on sama.</a:t>
            </a:r>
          </a:p>
          <a:p>
            <a:pPr>
              <a:defRPr/>
            </a:pPr>
            <a:endParaRPr lang="et-EE" dirty="0"/>
          </a:p>
          <a:p>
            <a:pPr marL="457200" lvl="1" indent="0">
              <a:buFontTx/>
              <a:buNone/>
              <a:defRPr/>
            </a:pPr>
            <a:endParaRPr lang="et-EE" dirty="0"/>
          </a:p>
        </p:txBody>
      </p:sp>
      <p:pic>
        <p:nvPicPr>
          <p:cNvPr id="21508" name="Picture 5">
            <a:extLst>
              <a:ext uri="{FF2B5EF4-FFF2-40B4-BE49-F238E27FC236}">
                <a16:creationId xmlns:a16="http://schemas.microsoft.com/office/drawing/2014/main" id="{9177310B-6681-47CA-9788-6EEF8014C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75" y="0"/>
            <a:ext cx="2397125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F0902D5-EDF6-4EBC-A0A2-B205B34BA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69850"/>
            <a:ext cx="6478587" cy="1143000"/>
          </a:xfrm>
        </p:spPr>
        <p:txBody>
          <a:bodyPr/>
          <a:lstStyle/>
          <a:p>
            <a:pPr algn="l"/>
            <a:r>
              <a:rPr lang="et-EE" altLang="et-EE"/>
              <a:t>Leping ei sõltu sisemisest realisatsioonist</a:t>
            </a:r>
            <a:endParaRPr lang="en-US" altLang="et-EE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7DDEEFA-F464-414B-81CD-C30A240CF46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12875"/>
            <a:ext cx="8229600" cy="5040313"/>
          </a:xfrm>
        </p:spPr>
        <p:txBody>
          <a:bodyPr/>
          <a:lstStyle/>
          <a:p>
            <a:pPr>
              <a:buFontTx/>
              <a:buAutoNum type="arabicParenR"/>
            </a:pPr>
            <a:r>
              <a:rPr lang="et-EE" altLang="et-EE" sz="1800" dirty="0"/>
              <a:t>Punkti atribuutideks on </a:t>
            </a:r>
            <a:r>
              <a:rPr lang="et-EE" altLang="et-EE" sz="1800" i="1" dirty="0" err="1"/>
              <a:t>x,y</a:t>
            </a:r>
            <a:r>
              <a:rPr lang="et-EE" altLang="et-EE" sz="1800" dirty="0"/>
              <a:t> , ehk sisemine andmestruktuur vastab ristkoordinaatidele.</a:t>
            </a:r>
          </a:p>
          <a:p>
            <a:pPr>
              <a:buFontTx/>
              <a:buAutoNum type="arabicParenR"/>
            </a:pPr>
            <a:endParaRPr lang="et-EE" altLang="et-EE" sz="1800" dirty="0"/>
          </a:p>
          <a:p>
            <a:pPr>
              <a:buFontTx/>
              <a:buNone/>
            </a:pPr>
            <a:r>
              <a:rPr lang="et-EE" altLang="et-EE" sz="18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def</a:t>
            </a:r>
            <a:r>
              <a:rPr lang="et-EE" altLang="et-EE" sz="1800" dirty="0">
                <a:latin typeface="Cordia New" panose="020B0502040204020203" pitchFamily="34" charset="-34"/>
                <a:cs typeface="Cordia New" panose="020B0502040204020203" pitchFamily="34" charset="-34"/>
              </a:rPr>
              <a:t> </a:t>
            </a:r>
            <a:r>
              <a:rPr lang="et-EE" altLang="et-EE" sz="18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centre_rotate</a:t>
            </a:r>
            <a:r>
              <a:rPr lang="et-EE" altLang="et-EE" sz="1800" dirty="0">
                <a:latin typeface="Cordia New" panose="020B0502040204020203" pitchFamily="34" charset="-34"/>
                <a:cs typeface="Cordia New" panose="020B0502040204020203" pitchFamily="34" charset="-34"/>
              </a:rPr>
              <a:t>(</a:t>
            </a:r>
            <a:r>
              <a:rPr lang="et-EE" altLang="et-EE" sz="18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self</a:t>
            </a:r>
            <a:r>
              <a:rPr lang="et-EE" altLang="et-EE" sz="1800" dirty="0">
                <a:latin typeface="Cordia New" panose="020B0502040204020203" pitchFamily="34" charset="-34"/>
                <a:cs typeface="Cordia New" panose="020B0502040204020203" pitchFamily="34" charset="-34"/>
              </a:rPr>
              <a:t>, </a:t>
            </a:r>
            <a:r>
              <a:rPr lang="et-EE" altLang="et-EE" sz="18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angle</a:t>
            </a:r>
            <a:r>
              <a:rPr lang="et-EE" altLang="et-EE" sz="1800" dirty="0">
                <a:latin typeface="Cordia New" panose="020B0502040204020203" pitchFamily="34" charset="-34"/>
                <a:cs typeface="Cordia New" panose="020B0502040204020203" pitchFamily="34" charset="-34"/>
              </a:rPr>
              <a:t>):</a:t>
            </a:r>
          </a:p>
          <a:p>
            <a:pPr>
              <a:buFontTx/>
              <a:buNone/>
            </a:pPr>
            <a:r>
              <a:rPr lang="et-EE" altLang="et-EE" sz="1800" dirty="0">
                <a:latin typeface="Cordia New" panose="020B0502040204020203" pitchFamily="34" charset="-34"/>
                <a:cs typeface="Cordia New" panose="020B0502040204020203" pitchFamily="34" charset="-34"/>
              </a:rPr>
              <a:t>	</a:t>
            </a:r>
            <a:r>
              <a:rPr lang="et-EE" altLang="et-EE" sz="18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temp_x</a:t>
            </a:r>
            <a:r>
              <a:rPr lang="et-EE" altLang="et-EE" sz="1800" dirty="0">
                <a:latin typeface="Cordia New" panose="020B0502040204020203" pitchFamily="34" charset="-34"/>
                <a:cs typeface="Cordia New" panose="020B0502040204020203" pitchFamily="34" charset="-34"/>
              </a:rPr>
              <a:t> = </a:t>
            </a:r>
            <a:r>
              <a:rPr lang="et-EE" altLang="et-EE" sz="18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self.rho</a:t>
            </a:r>
            <a:r>
              <a:rPr lang="et-EE" altLang="et-EE" sz="1800" dirty="0">
                <a:latin typeface="Cordia New" panose="020B0502040204020203" pitchFamily="34" charset="-34"/>
                <a:cs typeface="Cordia New" panose="020B0502040204020203" pitchFamily="34" charset="-34"/>
              </a:rPr>
              <a:t>() * </a:t>
            </a:r>
            <a:r>
              <a:rPr lang="et-EE" altLang="et-EE" sz="18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math.cos</a:t>
            </a:r>
            <a:r>
              <a:rPr lang="et-EE" altLang="et-EE" sz="1800" dirty="0">
                <a:latin typeface="Cordia New" panose="020B0502040204020203" pitchFamily="34" charset="-34"/>
                <a:cs typeface="Cordia New" panose="020B0502040204020203" pitchFamily="34" charset="-34"/>
              </a:rPr>
              <a:t>(</a:t>
            </a:r>
            <a:r>
              <a:rPr lang="et-EE" altLang="et-EE" sz="18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self.theta</a:t>
            </a:r>
            <a:r>
              <a:rPr lang="et-EE" altLang="et-EE" sz="1800" dirty="0">
                <a:latin typeface="Cordia New" panose="020B0502040204020203" pitchFamily="34" charset="-34"/>
                <a:cs typeface="Cordia New" panose="020B0502040204020203" pitchFamily="34" charset="-34"/>
              </a:rPr>
              <a:t>() + </a:t>
            </a:r>
            <a:r>
              <a:rPr lang="et-EE" altLang="et-EE" sz="18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angle</a:t>
            </a:r>
            <a:r>
              <a:rPr lang="et-EE" altLang="et-EE" sz="1800" dirty="0">
                <a:latin typeface="Cordia New" panose="020B0502040204020203" pitchFamily="34" charset="-34"/>
                <a:cs typeface="Cordia New" panose="020B0502040204020203" pitchFamily="34" charset="-34"/>
              </a:rPr>
              <a:t>)</a:t>
            </a:r>
          </a:p>
          <a:p>
            <a:pPr>
              <a:buFontTx/>
              <a:buNone/>
            </a:pPr>
            <a:r>
              <a:rPr lang="et-EE" altLang="et-EE" sz="1800" dirty="0">
                <a:latin typeface="Cordia New" panose="020B0502040204020203" pitchFamily="34" charset="-34"/>
                <a:cs typeface="Cordia New" panose="020B0502040204020203" pitchFamily="34" charset="-34"/>
              </a:rPr>
              <a:t>        </a:t>
            </a:r>
            <a:r>
              <a:rPr lang="et-EE" altLang="et-EE" sz="18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temp_y</a:t>
            </a:r>
            <a:r>
              <a:rPr lang="et-EE" altLang="et-EE" sz="1800" dirty="0">
                <a:latin typeface="Cordia New" panose="020B0502040204020203" pitchFamily="34" charset="-34"/>
                <a:cs typeface="Cordia New" panose="020B0502040204020203" pitchFamily="34" charset="-34"/>
              </a:rPr>
              <a:t> = </a:t>
            </a:r>
            <a:r>
              <a:rPr lang="et-EE" altLang="et-EE" sz="18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self.rho</a:t>
            </a:r>
            <a:r>
              <a:rPr lang="et-EE" altLang="et-EE" sz="1800" dirty="0">
                <a:latin typeface="Cordia New" panose="020B0502040204020203" pitchFamily="34" charset="-34"/>
                <a:cs typeface="Cordia New" panose="020B0502040204020203" pitchFamily="34" charset="-34"/>
              </a:rPr>
              <a:t>() * </a:t>
            </a:r>
            <a:r>
              <a:rPr lang="et-EE" altLang="et-EE" sz="18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math.sin</a:t>
            </a:r>
            <a:r>
              <a:rPr lang="et-EE" altLang="et-EE" sz="1800" dirty="0">
                <a:latin typeface="Cordia New" panose="020B0502040204020203" pitchFamily="34" charset="-34"/>
                <a:cs typeface="Cordia New" panose="020B0502040204020203" pitchFamily="34" charset="-34"/>
              </a:rPr>
              <a:t>(</a:t>
            </a:r>
            <a:r>
              <a:rPr lang="et-EE" altLang="et-EE" sz="18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self.theta</a:t>
            </a:r>
            <a:r>
              <a:rPr lang="et-EE" altLang="et-EE" sz="1800" dirty="0">
                <a:latin typeface="Cordia New" panose="020B0502040204020203" pitchFamily="34" charset="-34"/>
                <a:cs typeface="Cordia New" panose="020B0502040204020203" pitchFamily="34" charset="-34"/>
              </a:rPr>
              <a:t>() + </a:t>
            </a:r>
            <a:r>
              <a:rPr lang="et-EE" altLang="et-EE" sz="18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angle</a:t>
            </a:r>
            <a:r>
              <a:rPr lang="et-EE" altLang="et-EE" sz="1800" dirty="0">
                <a:latin typeface="Cordia New" panose="020B0502040204020203" pitchFamily="34" charset="-34"/>
                <a:cs typeface="Cordia New" panose="020B0502040204020203" pitchFamily="34" charset="-34"/>
              </a:rPr>
              <a:t>)</a:t>
            </a:r>
          </a:p>
          <a:p>
            <a:pPr>
              <a:buFontTx/>
              <a:buNone/>
            </a:pPr>
            <a:r>
              <a:rPr lang="et-EE" altLang="et-EE" sz="1800" dirty="0">
                <a:latin typeface="Cordia New" panose="020B0502040204020203" pitchFamily="34" charset="-34"/>
                <a:cs typeface="Cordia New" panose="020B0502040204020203" pitchFamily="34" charset="-34"/>
              </a:rPr>
              <a:t>        </a:t>
            </a:r>
            <a:r>
              <a:rPr lang="et-EE" altLang="et-EE" sz="18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self</a:t>
            </a:r>
            <a:r>
              <a:rPr lang="et-EE" altLang="et-EE" sz="1800" dirty="0">
                <a:latin typeface="Cordia New" panose="020B0502040204020203" pitchFamily="34" charset="-34"/>
                <a:cs typeface="Cordia New" panose="020B0502040204020203" pitchFamily="34" charset="-34"/>
              </a:rPr>
              <a:t>._x, </a:t>
            </a:r>
            <a:r>
              <a:rPr lang="et-EE" altLang="et-EE" sz="18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self</a:t>
            </a:r>
            <a:r>
              <a:rPr lang="et-EE" altLang="et-EE" sz="1800" dirty="0">
                <a:latin typeface="Cordia New" panose="020B0502040204020203" pitchFamily="34" charset="-34"/>
                <a:cs typeface="Cordia New" panose="020B0502040204020203" pitchFamily="34" charset="-34"/>
              </a:rPr>
              <a:t>._y = </a:t>
            </a:r>
            <a:r>
              <a:rPr lang="et-EE" altLang="et-EE" sz="18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temp_x</a:t>
            </a:r>
            <a:r>
              <a:rPr lang="et-EE" altLang="et-EE" sz="1800" dirty="0">
                <a:latin typeface="Cordia New" panose="020B0502040204020203" pitchFamily="34" charset="-34"/>
                <a:cs typeface="Cordia New" panose="020B0502040204020203" pitchFamily="34" charset="-34"/>
              </a:rPr>
              <a:t>, </a:t>
            </a:r>
            <a:r>
              <a:rPr lang="et-EE" altLang="et-EE" sz="18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temp_y</a:t>
            </a:r>
            <a:endParaRPr lang="et-EE" altLang="et-EE" sz="1800" dirty="0"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pPr>
              <a:buFontTx/>
              <a:buNone/>
            </a:pPr>
            <a:endParaRPr lang="et-EE" altLang="et-EE" sz="1800" dirty="0"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pPr>
              <a:buFontTx/>
              <a:buNone/>
            </a:pPr>
            <a:r>
              <a:rPr lang="et-EE" altLang="et-EE" sz="1800" dirty="0"/>
              <a:t>2)	Punkti atribuutideks on </a:t>
            </a:r>
            <a:r>
              <a:rPr lang="et-EE" altLang="et-EE" sz="1800" i="1" dirty="0" err="1"/>
              <a:t>rho</a:t>
            </a:r>
            <a:r>
              <a:rPr lang="et-EE" altLang="et-EE" sz="1800" i="1" dirty="0"/>
              <a:t>, </a:t>
            </a:r>
            <a:r>
              <a:rPr lang="et-EE" altLang="et-EE" sz="1800" i="1" dirty="0" err="1"/>
              <a:t>theta</a:t>
            </a:r>
            <a:r>
              <a:rPr lang="et-EE" altLang="et-EE" sz="1800" dirty="0"/>
              <a:t> , ehk sisemine andmestruktuur vastab polaarkoordinaatidele.</a:t>
            </a:r>
          </a:p>
          <a:p>
            <a:pPr>
              <a:buFontTx/>
              <a:buNone/>
            </a:pPr>
            <a:endParaRPr lang="et-EE" altLang="et-EE" sz="1800" dirty="0"/>
          </a:p>
          <a:p>
            <a:pPr>
              <a:buFontTx/>
              <a:buNone/>
            </a:pPr>
            <a:r>
              <a:rPr lang="et-EE" altLang="et-EE" sz="18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def</a:t>
            </a:r>
            <a:r>
              <a:rPr lang="et-EE" altLang="et-EE" sz="1800" dirty="0">
                <a:latin typeface="Cordia New" panose="020B0502040204020203" pitchFamily="34" charset="-34"/>
                <a:cs typeface="Cordia New" panose="020B0502040204020203" pitchFamily="34" charset="-34"/>
              </a:rPr>
              <a:t> </a:t>
            </a:r>
            <a:r>
              <a:rPr lang="et-EE" altLang="et-EE" sz="18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centre_rotate</a:t>
            </a:r>
            <a:r>
              <a:rPr lang="et-EE" altLang="et-EE" sz="1800" dirty="0">
                <a:latin typeface="Cordia New" panose="020B0502040204020203" pitchFamily="34" charset="-34"/>
                <a:cs typeface="Cordia New" panose="020B0502040204020203" pitchFamily="34" charset="-34"/>
              </a:rPr>
              <a:t>(</a:t>
            </a:r>
            <a:r>
              <a:rPr lang="et-EE" altLang="et-EE" sz="18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self</a:t>
            </a:r>
            <a:r>
              <a:rPr lang="et-EE" altLang="et-EE" sz="1800" dirty="0">
                <a:latin typeface="Cordia New" panose="020B0502040204020203" pitchFamily="34" charset="-34"/>
                <a:cs typeface="Cordia New" panose="020B0502040204020203" pitchFamily="34" charset="-34"/>
              </a:rPr>
              <a:t>, </a:t>
            </a:r>
            <a:r>
              <a:rPr lang="et-EE" altLang="et-EE" sz="18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angle</a:t>
            </a:r>
            <a:r>
              <a:rPr lang="et-EE" altLang="et-EE" sz="1800" dirty="0">
                <a:latin typeface="Cordia New" panose="020B0502040204020203" pitchFamily="34" charset="-34"/>
                <a:cs typeface="Cordia New" panose="020B0502040204020203" pitchFamily="34" charset="-34"/>
              </a:rPr>
              <a:t>):</a:t>
            </a:r>
          </a:p>
          <a:p>
            <a:pPr>
              <a:buFontTx/>
              <a:buNone/>
            </a:pPr>
            <a:r>
              <a:rPr lang="et-EE" altLang="et-EE" sz="1800" dirty="0">
                <a:latin typeface="Cordia New" panose="020B0502040204020203" pitchFamily="34" charset="-34"/>
                <a:cs typeface="Cordia New" panose="020B0502040204020203" pitchFamily="34" charset="-34"/>
              </a:rPr>
              <a:t>	</a:t>
            </a:r>
            <a:r>
              <a:rPr lang="et-EE" altLang="et-EE" sz="18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self.theta</a:t>
            </a:r>
            <a:r>
              <a:rPr lang="et-EE" altLang="et-EE" sz="1800" dirty="0">
                <a:latin typeface="Cordia New" panose="020B0502040204020203" pitchFamily="34" charset="-34"/>
                <a:cs typeface="Cordia New" panose="020B0502040204020203" pitchFamily="34" charset="-34"/>
              </a:rPr>
              <a:t> = (</a:t>
            </a:r>
            <a:r>
              <a:rPr lang="et-EE" altLang="et-EE" sz="18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self.theta</a:t>
            </a:r>
            <a:r>
              <a:rPr lang="et-EE" altLang="et-EE" sz="1800" dirty="0">
                <a:latin typeface="Cordia New" panose="020B0502040204020203" pitchFamily="34" charset="-34"/>
                <a:cs typeface="Cordia New" panose="020B0502040204020203" pitchFamily="34" charset="-34"/>
              </a:rPr>
              <a:t> + </a:t>
            </a:r>
            <a:r>
              <a:rPr lang="et-EE" altLang="et-EE" sz="18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angle</a:t>
            </a:r>
            <a:r>
              <a:rPr lang="et-EE" altLang="et-EE" sz="1800" dirty="0">
                <a:latin typeface="Cordia New" panose="020B0502040204020203" pitchFamily="34" charset="-34"/>
                <a:cs typeface="Cordia New" panose="020B0502040204020203" pitchFamily="34" charset="-34"/>
              </a:rPr>
              <a:t>) % (2*</a:t>
            </a:r>
            <a:r>
              <a:rPr lang="et-EE" altLang="et-EE" sz="18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math.pi</a:t>
            </a:r>
            <a:r>
              <a:rPr lang="et-EE" altLang="et-EE" sz="1800" dirty="0">
                <a:latin typeface="Cordia New" panose="020B0502040204020203" pitchFamily="34" charset="-34"/>
                <a:cs typeface="Cordia New" panose="020B0502040204020203" pitchFamily="34" charset="-34"/>
              </a:rPr>
              <a:t>)</a:t>
            </a:r>
          </a:p>
          <a:p>
            <a:pPr>
              <a:buFontTx/>
              <a:buNone/>
            </a:pPr>
            <a:r>
              <a:rPr lang="et-EE" altLang="et-EE" sz="1800" dirty="0">
                <a:latin typeface="Cordia New" panose="020B0502040204020203" pitchFamily="34" charset="-34"/>
                <a:cs typeface="Cordia New" panose="020B0502040204020203" pitchFamily="34" charset="-34"/>
              </a:rPr>
              <a:t>               </a:t>
            </a:r>
          </a:p>
          <a:p>
            <a:pPr>
              <a:buFontTx/>
              <a:buNone/>
            </a:pPr>
            <a:r>
              <a:rPr lang="et-EE" altLang="et-EE" sz="1800" dirty="0"/>
              <a:t>Mõlemal juhul sobib </a:t>
            </a:r>
            <a:r>
              <a:rPr lang="et-EE" altLang="et-EE" sz="1800" dirty="0" err="1"/>
              <a:t>järeltingimuseks</a:t>
            </a:r>
            <a:r>
              <a:rPr lang="et-EE" altLang="et-EE" sz="1800" dirty="0"/>
              <a:t> lihtsam:</a:t>
            </a:r>
          </a:p>
          <a:p>
            <a:pPr>
              <a:buFontTx/>
              <a:buNone/>
            </a:pPr>
            <a:r>
              <a:rPr lang="et-EE" altLang="et-EE" sz="1800" dirty="0"/>
              <a:t> </a:t>
            </a:r>
            <a:r>
              <a:rPr lang="et-EE" altLang="et-EE" sz="1800" i="1" dirty="0" err="1">
                <a:cs typeface="Cordia New" panose="020B0502040204020203" pitchFamily="34" charset="-34"/>
              </a:rPr>
              <a:t>theta</a:t>
            </a:r>
            <a:r>
              <a:rPr lang="et-EE" altLang="et-EE" sz="1800" i="1" dirty="0">
                <a:cs typeface="Cordia New" panose="020B0502040204020203" pitchFamily="34" charset="-34"/>
              </a:rPr>
              <a:t> % (2*</a:t>
            </a:r>
            <a:r>
              <a:rPr lang="et-EE" altLang="et-EE" sz="1800" i="1" dirty="0" err="1">
                <a:cs typeface="Cordia New" panose="020B0502040204020203" pitchFamily="34" charset="-34"/>
              </a:rPr>
              <a:t>pi</a:t>
            </a:r>
            <a:r>
              <a:rPr lang="et-EE" altLang="et-EE" sz="1800" i="1" dirty="0">
                <a:cs typeface="Cordia New" panose="020B0502040204020203" pitchFamily="34" charset="-34"/>
              </a:rPr>
              <a:t>) = ( </a:t>
            </a:r>
            <a:r>
              <a:rPr lang="et-EE" altLang="et-EE" sz="1800" b="1" i="1" dirty="0" err="1">
                <a:cs typeface="Cordia New" panose="020B0502040204020203" pitchFamily="34" charset="-34"/>
              </a:rPr>
              <a:t>old</a:t>
            </a:r>
            <a:r>
              <a:rPr lang="et-EE" altLang="et-EE" sz="1800" i="1" dirty="0">
                <a:cs typeface="Cordia New" panose="020B0502040204020203" pitchFamily="34" charset="-34"/>
              </a:rPr>
              <a:t> </a:t>
            </a:r>
            <a:r>
              <a:rPr lang="et-EE" altLang="et-EE" sz="1800" i="1" dirty="0" err="1">
                <a:cs typeface="Cordia New" panose="020B0502040204020203" pitchFamily="34" charset="-34"/>
              </a:rPr>
              <a:t>theta</a:t>
            </a:r>
            <a:r>
              <a:rPr lang="et-EE" altLang="et-EE" sz="1800" i="1" dirty="0">
                <a:cs typeface="Cordia New" panose="020B0502040204020203" pitchFamily="34" charset="-34"/>
              </a:rPr>
              <a:t> + </a:t>
            </a:r>
            <a:r>
              <a:rPr lang="et-EE" altLang="et-EE" sz="1800" i="1" dirty="0" err="1">
                <a:cs typeface="Cordia New" panose="020B0502040204020203" pitchFamily="34" charset="-34"/>
              </a:rPr>
              <a:t>angle</a:t>
            </a:r>
            <a:r>
              <a:rPr lang="et-EE" altLang="et-EE" sz="1800" i="1" dirty="0">
                <a:cs typeface="Cordia New" panose="020B0502040204020203" pitchFamily="34" charset="-34"/>
              </a:rPr>
              <a:t>) % (2*</a:t>
            </a:r>
            <a:r>
              <a:rPr lang="et-EE" altLang="et-EE" sz="1800" i="1" dirty="0" err="1">
                <a:cs typeface="Cordia New" panose="020B0502040204020203" pitchFamily="34" charset="-34"/>
              </a:rPr>
              <a:t>pi</a:t>
            </a:r>
            <a:r>
              <a:rPr lang="et-EE" altLang="et-EE" sz="1800" i="1" dirty="0">
                <a:cs typeface="Cordia New" panose="020B0502040204020203" pitchFamily="34" charset="-34"/>
              </a:rPr>
              <a:t>)</a:t>
            </a:r>
          </a:p>
          <a:p>
            <a:pPr>
              <a:buFontTx/>
              <a:buNone/>
            </a:pPr>
            <a:endParaRPr lang="et-EE" altLang="et-EE" sz="1800" dirty="0"/>
          </a:p>
          <a:p>
            <a:pPr>
              <a:buFontTx/>
              <a:buNone/>
            </a:pPr>
            <a:endParaRPr lang="et-EE" altLang="et-EE" sz="1800" dirty="0">
              <a:latin typeface="Cordia New" panose="020B0502040204020203" pitchFamily="34" charset="-34"/>
              <a:cs typeface="Cordia New" panose="020B0502040204020203" pitchFamily="34" charset="-34"/>
            </a:endParaRPr>
          </a:p>
        </p:txBody>
      </p:sp>
      <p:graphicFrame>
        <p:nvGraphicFramePr>
          <p:cNvPr id="18436" name="Object 2">
            <a:extLst>
              <a:ext uri="{FF2B5EF4-FFF2-40B4-BE49-F238E27FC236}">
                <a16:creationId xmlns:a16="http://schemas.microsoft.com/office/drawing/2014/main" id="{0F207127-8C21-4031-8FFC-9C2E71E3FF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152400"/>
          <a:ext cx="12192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Document" r:id="rId3" imgW="1630680" imgH="1498600" progId="Word.Document.8">
                  <p:embed/>
                </p:oleObj>
              </mc:Choice>
              <mc:Fallback>
                <p:oleObj name="Document" r:id="rId3" imgW="1630680" imgH="14986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52400"/>
                        <a:ext cx="12192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667C201-ED73-4C07-BAEB-9D161722A4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t-EE"/>
              <a:t>Eelmise loengu sisu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4972C97-FE59-401B-A169-8F59B854F6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t-EE" sz="2400" dirty="0" err="1"/>
              <a:t>Objektorienteerituse</a:t>
            </a:r>
            <a:r>
              <a:rPr lang="en-US" altLang="et-EE" sz="2400" dirty="0"/>
              <a:t> </a:t>
            </a:r>
            <a:r>
              <a:rPr lang="en-US" altLang="et-EE" sz="2400" dirty="0" err="1"/>
              <a:t>eesmärgiks</a:t>
            </a:r>
            <a:r>
              <a:rPr lang="en-US" altLang="et-EE" sz="2400" dirty="0"/>
              <a:t> on </a:t>
            </a:r>
            <a:r>
              <a:rPr lang="en-US" altLang="et-EE" sz="2400" dirty="0" err="1"/>
              <a:t>tarkvara</a:t>
            </a:r>
            <a:r>
              <a:rPr lang="en-US" altLang="et-EE" sz="2400" dirty="0"/>
              <a:t>  </a:t>
            </a:r>
            <a:r>
              <a:rPr lang="en-US" altLang="et-EE" sz="2400" dirty="0" err="1"/>
              <a:t>keerukuse</a:t>
            </a:r>
            <a:r>
              <a:rPr lang="en-US" altLang="et-EE" sz="2400" dirty="0"/>
              <a:t> </a:t>
            </a:r>
            <a:r>
              <a:rPr lang="en-US" altLang="et-EE" sz="2400" dirty="0" err="1"/>
              <a:t>haldamine</a:t>
            </a:r>
            <a:r>
              <a:rPr lang="en-US" altLang="et-EE" sz="2400" dirty="0"/>
              <a:t>.</a:t>
            </a:r>
          </a:p>
          <a:p>
            <a:pPr>
              <a:lnSpc>
                <a:spcPct val="80000"/>
              </a:lnSpc>
            </a:pPr>
            <a:r>
              <a:rPr lang="en-US" altLang="et-EE" sz="2400" dirty="0" err="1"/>
              <a:t>Aine</a:t>
            </a:r>
            <a:r>
              <a:rPr lang="en-US" altLang="et-EE" sz="2400" dirty="0"/>
              <a:t> </a:t>
            </a:r>
            <a:r>
              <a:rPr lang="et-EE" altLang="et-EE" sz="2400" dirty="0"/>
              <a:t>käsitleb TAD eri aspekte: modelleerimine, mustrid, printsiibid.</a:t>
            </a:r>
          </a:p>
          <a:p>
            <a:pPr>
              <a:lnSpc>
                <a:spcPct val="80000"/>
              </a:lnSpc>
            </a:pPr>
            <a:r>
              <a:rPr lang="en-US" altLang="et-EE" sz="2400" dirty="0" err="1"/>
              <a:t>Klassi</a:t>
            </a:r>
            <a:r>
              <a:rPr lang="en-US" altLang="et-EE" sz="2400" dirty="0"/>
              <a:t> </a:t>
            </a:r>
            <a:r>
              <a:rPr lang="en-US" altLang="et-EE" sz="2400" dirty="0" err="1"/>
              <a:t>võib</a:t>
            </a:r>
            <a:r>
              <a:rPr lang="en-US" altLang="et-EE" sz="2400" dirty="0"/>
              <a:t> </a:t>
            </a:r>
            <a:r>
              <a:rPr lang="en-US" altLang="et-EE" sz="2400" dirty="0" err="1"/>
              <a:t>defineerida</a:t>
            </a:r>
            <a:r>
              <a:rPr lang="en-US" altLang="et-EE" sz="2400" dirty="0"/>
              <a:t> </a:t>
            </a:r>
            <a:r>
              <a:rPr lang="en-US" altLang="et-EE" sz="2400" dirty="0" err="1"/>
              <a:t>nii</a:t>
            </a:r>
            <a:r>
              <a:rPr lang="en-US" altLang="et-EE" sz="2400" dirty="0"/>
              <a:t> </a:t>
            </a:r>
            <a:r>
              <a:rPr lang="en-US" altLang="et-EE" sz="2400" dirty="0" err="1"/>
              <a:t>objektide</a:t>
            </a:r>
            <a:r>
              <a:rPr lang="en-US" altLang="et-EE" sz="2400" dirty="0"/>
              <a:t> </a:t>
            </a:r>
            <a:r>
              <a:rPr lang="en-US" altLang="et-EE" sz="2400" dirty="0" err="1"/>
              <a:t>hulga</a:t>
            </a:r>
            <a:r>
              <a:rPr lang="et-EE" altLang="et-EE" sz="2400" dirty="0"/>
              <a:t>,</a:t>
            </a:r>
            <a:r>
              <a:rPr lang="en-US" altLang="et-EE" sz="2400" dirty="0"/>
              <a:t> </a:t>
            </a:r>
            <a:r>
              <a:rPr lang="en-US" altLang="et-EE" sz="2400" dirty="0" err="1"/>
              <a:t>eksemplaride</a:t>
            </a:r>
            <a:r>
              <a:rPr lang="en-US" altLang="et-EE" sz="2400" dirty="0"/>
              <a:t> “</a:t>
            </a:r>
            <a:r>
              <a:rPr lang="en-US" altLang="et-EE" sz="2400" dirty="0" err="1"/>
              <a:t>vabrikuna</a:t>
            </a:r>
            <a:r>
              <a:rPr lang="en-US" altLang="et-EE" sz="2400" dirty="0"/>
              <a:t>”</a:t>
            </a:r>
            <a:r>
              <a:rPr lang="et-EE" altLang="et-EE" sz="2400" dirty="0"/>
              <a:t> </a:t>
            </a:r>
            <a:r>
              <a:rPr lang="en-US" altLang="et-EE" sz="2400" dirty="0" err="1"/>
              <a:t>kui</a:t>
            </a:r>
            <a:r>
              <a:rPr lang="en-US" altLang="et-EE" sz="2400" dirty="0"/>
              <a:t> ka </a:t>
            </a:r>
            <a:r>
              <a:rPr lang="et-EE" altLang="et-EE" sz="2400" dirty="0"/>
              <a:t> abstraktse andmetüübina, millele on lisatud realisatsioon</a:t>
            </a:r>
            <a:r>
              <a:rPr lang="en-US" altLang="et-EE" sz="2400" dirty="0"/>
              <a:t>.</a:t>
            </a:r>
          </a:p>
          <a:p>
            <a:pPr>
              <a:lnSpc>
                <a:spcPct val="80000"/>
              </a:lnSpc>
            </a:pPr>
            <a:r>
              <a:rPr lang="en-US" altLang="et-EE" sz="2400" dirty="0" err="1"/>
              <a:t>Klass</a:t>
            </a:r>
            <a:r>
              <a:rPr lang="en-US" altLang="et-EE" sz="2400" dirty="0"/>
              <a:t> </a:t>
            </a:r>
            <a:r>
              <a:rPr lang="en-US" altLang="et-EE" sz="2400" dirty="0" err="1"/>
              <a:t>ühendab</a:t>
            </a:r>
            <a:r>
              <a:rPr lang="en-US" altLang="et-EE" sz="2400" dirty="0"/>
              <a:t> </a:t>
            </a:r>
            <a:r>
              <a:rPr lang="en-US" altLang="et-EE" sz="2400" dirty="0" err="1"/>
              <a:t>endas</a:t>
            </a:r>
            <a:r>
              <a:rPr lang="en-US" altLang="et-EE" sz="2400" dirty="0"/>
              <a:t> </a:t>
            </a:r>
            <a:r>
              <a:rPr lang="en-US" altLang="et-EE" sz="2400" dirty="0" err="1"/>
              <a:t>kirje</a:t>
            </a:r>
            <a:r>
              <a:rPr lang="en-US" altLang="et-EE" sz="2400" dirty="0"/>
              <a:t> ja </a:t>
            </a:r>
            <a:r>
              <a:rPr lang="en-US" altLang="et-EE" sz="2400" dirty="0" err="1"/>
              <a:t>mooduli</a:t>
            </a:r>
            <a:r>
              <a:rPr lang="en-US" altLang="et-EE" sz="2400" dirty="0"/>
              <a:t> </a:t>
            </a:r>
            <a:r>
              <a:rPr lang="en-US" altLang="et-EE" sz="2400" dirty="0" err="1"/>
              <a:t>mõiste</a:t>
            </a:r>
            <a:r>
              <a:rPr lang="en-US" altLang="et-EE" sz="2400" dirty="0"/>
              <a:t> </a:t>
            </a:r>
            <a:r>
              <a:rPr lang="en-US" altLang="et-EE" sz="2400" dirty="0" err="1"/>
              <a:t>lisades</a:t>
            </a:r>
            <a:r>
              <a:rPr lang="en-US" altLang="et-EE" sz="2400" dirty="0"/>
              <a:t> </a:t>
            </a:r>
            <a:r>
              <a:rPr lang="en-US" altLang="et-EE" sz="2400" dirty="0" err="1"/>
              <a:t>üldistusseose</a:t>
            </a:r>
            <a:r>
              <a:rPr lang="en-US" altLang="et-EE" sz="2400" dirty="0"/>
              <a:t>.</a:t>
            </a:r>
          </a:p>
          <a:p>
            <a:pPr>
              <a:lnSpc>
                <a:spcPct val="80000"/>
              </a:lnSpc>
            </a:pPr>
            <a:r>
              <a:rPr lang="et-EE" altLang="et-EE" sz="2400" dirty="0"/>
              <a:t>Põhidiagrammideks on interaktsioonidiagramm (jada- ja suhtlusdiagramm) ja klassidiagramm.</a:t>
            </a:r>
          </a:p>
          <a:p>
            <a:pPr>
              <a:lnSpc>
                <a:spcPct val="80000"/>
              </a:lnSpc>
            </a:pPr>
            <a:r>
              <a:rPr lang="en-US" altLang="et-EE" sz="2400" dirty="0"/>
              <a:t>Hinde </a:t>
            </a:r>
            <a:r>
              <a:rPr lang="en-US" altLang="et-EE" sz="2400" dirty="0" err="1"/>
              <a:t>saamiseks</a:t>
            </a:r>
            <a:r>
              <a:rPr lang="en-US" altLang="et-EE" sz="2400" dirty="0"/>
              <a:t> on </a:t>
            </a:r>
            <a:r>
              <a:rPr lang="en-US" altLang="et-EE" sz="2400" dirty="0" err="1"/>
              <a:t>vaja</a:t>
            </a:r>
            <a:r>
              <a:rPr lang="et-EE" altLang="et-EE" sz="2400" dirty="0"/>
              <a:t> koguda semestritöö punkte ja teha test</a:t>
            </a:r>
            <a:endParaRPr lang="en-US" altLang="et-EE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776000D2-8BF3-494C-AFCE-EC3C4E017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115921"/>
            <a:ext cx="7772400" cy="1143000"/>
          </a:xfrm>
        </p:spPr>
        <p:txBody>
          <a:bodyPr/>
          <a:lstStyle/>
          <a:p>
            <a:r>
              <a:rPr lang="et-EE" altLang="et-EE" dirty="0"/>
              <a:t>Näide: </a:t>
            </a:r>
            <a:r>
              <a:rPr lang="et-EE" altLang="et-EE" dirty="0" err="1"/>
              <a:t>järeltingimus</a:t>
            </a:r>
            <a:r>
              <a:rPr lang="et-EE" altLang="et-EE" dirty="0"/>
              <a:t> erineb realisatsioonist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A55642C-8561-4ECE-AAA5-E0274519B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366" y="13407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/>
          </a:p>
        </p:txBody>
      </p:sp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4E33BA0F-4FDC-4D68-9EA7-9DF46448BB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254698"/>
              </p:ext>
            </p:extLst>
          </p:nvPr>
        </p:nvGraphicFramePr>
        <p:xfrm>
          <a:off x="-108520" y="1882724"/>
          <a:ext cx="3905250" cy="362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r:id="rId3" imgW="3897688" imgH="3625588" progId="Visio.Drawing.11">
                  <p:embed/>
                </p:oleObj>
              </mc:Choice>
              <mc:Fallback>
                <p:oleObj r:id="rId3" imgW="3897688" imgH="362558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8520" y="1882724"/>
                        <a:ext cx="3905250" cy="362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isu kohatäide 4">
            <a:extLst>
              <a:ext uri="{FF2B5EF4-FFF2-40B4-BE49-F238E27FC236}">
                <a16:creationId xmlns:a16="http://schemas.microsoft.com/office/drawing/2014/main" id="{20DE1E04-735E-4899-8136-2A33F68B4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90155" y="1346251"/>
            <a:ext cx="5421550" cy="5048197"/>
          </a:xfrm>
        </p:spPr>
        <p:txBody>
          <a:bodyPr/>
          <a:lstStyle/>
          <a:p>
            <a:r>
              <a:rPr lang="et-EE" sz="2000" dirty="0"/>
              <a:t>Kuidas esitada üldist keerutamist ümber punkti </a:t>
            </a:r>
            <a:r>
              <a:rPr lang="et-EE" sz="2000" i="1" dirty="0"/>
              <a:t>p</a:t>
            </a:r>
            <a:r>
              <a:rPr lang="et-EE" sz="2000" dirty="0"/>
              <a:t>?</a:t>
            </a:r>
          </a:p>
          <a:p>
            <a:r>
              <a:rPr lang="et-EE" sz="2000" dirty="0"/>
              <a:t>Kui keerutamisel ümber koordinaatide keskpunkti muutub punkti </a:t>
            </a:r>
            <a:r>
              <a:rPr lang="et-EE" sz="2000" i="1" dirty="0" err="1"/>
              <a:t>theta</a:t>
            </a:r>
            <a:r>
              <a:rPr lang="et-EE" sz="2000" i="1" dirty="0"/>
              <a:t>, </a:t>
            </a:r>
            <a:r>
              <a:rPr lang="et-EE" sz="2000" dirty="0"/>
              <a:t>siis keerutamisel ümber punkti </a:t>
            </a:r>
            <a:r>
              <a:rPr lang="et-EE" sz="2000" i="1" dirty="0"/>
              <a:t>p</a:t>
            </a:r>
            <a:r>
              <a:rPr lang="et-EE" sz="2000" dirty="0"/>
              <a:t> muutub punktist </a:t>
            </a:r>
            <a:r>
              <a:rPr lang="et-EE" sz="2000" i="1" dirty="0"/>
              <a:t>p </a:t>
            </a:r>
            <a:r>
              <a:rPr lang="et-EE" sz="2000" dirty="0"/>
              <a:t> meie punkti suunduva vektori </a:t>
            </a:r>
            <a:r>
              <a:rPr lang="et-EE" sz="2000" i="1" dirty="0" err="1"/>
              <a:t>theta</a:t>
            </a:r>
            <a:r>
              <a:rPr lang="et-EE" sz="2000" i="1" dirty="0"/>
              <a:t>:</a:t>
            </a:r>
          </a:p>
          <a:p>
            <a:r>
              <a:rPr lang="et-EE" altLang="et-EE" sz="2000" i="1" dirty="0" err="1">
                <a:cs typeface="Cordia New" panose="020B0502040204020203" pitchFamily="34" charset="-34"/>
              </a:rPr>
              <a:t>p.vectorTo</a:t>
            </a:r>
            <a:r>
              <a:rPr lang="et-EE" altLang="et-EE" sz="2000" i="1" dirty="0">
                <a:cs typeface="Cordia New" panose="020B0502040204020203" pitchFamily="34" charset="-34"/>
              </a:rPr>
              <a:t>(</a:t>
            </a:r>
            <a:r>
              <a:rPr lang="et-EE" altLang="et-EE" sz="2000" i="1" dirty="0" err="1">
                <a:cs typeface="Cordia New" panose="020B0502040204020203" pitchFamily="34" charset="-34"/>
              </a:rPr>
              <a:t>this</a:t>
            </a:r>
            <a:r>
              <a:rPr lang="et-EE" altLang="et-EE" sz="2000" i="1" dirty="0">
                <a:cs typeface="Cordia New" panose="020B0502040204020203" pitchFamily="34" charset="-34"/>
              </a:rPr>
              <a:t>).</a:t>
            </a:r>
            <a:r>
              <a:rPr lang="et-EE" altLang="et-EE" sz="2000" i="1" dirty="0" err="1">
                <a:cs typeface="Cordia New" panose="020B0502040204020203" pitchFamily="34" charset="-34"/>
              </a:rPr>
              <a:t>theta</a:t>
            </a:r>
            <a:r>
              <a:rPr lang="et-EE" altLang="et-EE" sz="2000" i="1" dirty="0">
                <a:cs typeface="Cordia New" panose="020B0502040204020203" pitchFamily="34" charset="-34"/>
              </a:rPr>
              <a:t> % (2*</a:t>
            </a:r>
            <a:r>
              <a:rPr lang="et-EE" altLang="et-EE" sz="2000" i="1" dirty="0" err="1">
                <a:cs typeface="Cordia New" panose="020B0502040204020203" pitchFamily="34" charset="-34"/>
              </a:rPr>
              <a:t>pi</a:t>
            </a:r>
            <a:r>
              <a:rPr lang="et-EE" altLang="et-EE" sz="2000" i="1" dirty="0">
                <a:cs typeface="Cordia New" panose="020B0502040204020203" pitchFamily="34" charset="-34"/>
              </a:rPr>
              <a:t>) = (</a:t>
            </a:r>
            <a:r>
              <a:rPr lang="et-EE" altLang="et-EE" sz="2000" i="1" dirty="0" err="1">
                <a:cs typeface="Cordia New" panose="020B0502040204020203" pitchFamily="34" charset="-34"/>
              </a:rPr>
              <a:t>p.vectorTo</a:t>
            </a:r>
            <a:r>
              <a:rPr lang="et-EE" altLang="et-EE" sz="2000" i="1" dirty="0">
                <a:cs typeface="Cordia New" panose="020B0502040204020203" pitchFamily="34" charset="-34"/>
              </a:rPr>
              <a:t>(</a:t>
            </a:r>
            <a:r>
              <a:rPr lang="et-EE" altLang="et-EE" sz="2000" b="1" i="1" dirty="0" err="1">
                <a:cs typeface="Cordia New" panose="020B0502040204020203" pitchFamily="34" charset="-34"/>
              </a:rPr>
              <a:t>old</a:t>
            </a:r>
            <a:r>
              <a:rPr lang="et-EE" altLang="et-EE" sz="2000" i="1" dirty="0">
                <a:cs typeface="Cordia New" panose="020B0502040204020203" pitchFamily="34" charset="-34"/>
              </a:rPr>
              <a:t>  </a:t>
            </a:r>
            <a:r>
              <a:rPr lang="et-EE" altLang="et-EE" sz="2000" i="1" dirty="0" err="1">
                <a:cs typeface="Cordia New" panose="020B0502040204020203" pitchFamily="34" charset="-34"/>
              </a:rPr>
              <a:t>this</a:t>
            </a:r>
            <a:r>
              <a:rPr lang="et-EE" altLang="et-EE" sz="2000" i="1" dirty="0">
                <a:cs typeface="Cordia New" panose="020B0502040204020203" pitchFamily="34" charset="-34"/>
              </a:rPr>
              <a:t>).</a:t>
            </a:r>
            <a:r>
              <a:rPr lang="et-EE" altLang="et-EE" sz="2000" i="1" dirty="0" err="1">
                <a:cs typeface="Cordia New" panose="020B0502040204020203" pitchFamily="34" charset="-34"/>
              </a:rPr>
              <a:t>theta</a:t>
            </a:r>
            <a:r>
              <a:rPr lang="et-EE" altLang="et-EE" sz="2000" i="1" dirty="0">
                <a:cs typeface="Cordia New" panose="020B0502040204020203" pitchFamily="34" charset="-34"/>
              </a:rPr>
              <a:t> + </a:t>
            </a:r>
            <a:r>
              <a:rPr lang="et-EE" altLang="et-EE" sz="2000" i="1" dirty="0" err="1">
                <a:cs typeface="Cordia New" panose="020B0502040204020203" pitchFamily="34" charset="-34"/>
              </a:rPr>
              <a:t>angle</a:t>
            </a:r>
            <a:r>
              <a:rPr lang="et-EE" altLang="et-EE" sz="2000" i="1" dirty="0">
                <a:cs typeface="Cordia New" panose="020B0502040204020203" pitchFamily="34" charset="-34"/>
              </a:rPr>
              <a:t>) % (2*</a:t>
            </a:r>
            <a:r>
              <a:rPr lang="et-EE" altLang="et-EE" sz="2000" i="1" dirty="0" err="1">
                <a:cs typeface="Cordia New" panose="020B0502040204020203" pitchFamily="34" charset="-34"/>
              </a:rPr>
              <a:t>pi</a:t>
            </a:r>
            <a:r>
              <a:rPr lang="et-EE" altLang="et-EE" sz="2000" i="1" dirty="0">
                <a:cs typeface="Cordia New" panose="020B0502040204020203" pitchFamily="34" charset="-34"/>
              </a:rPr>
              <a:t>)</a:t>
            </a:r>
          </a:p>
          <a:p>
            <a:r>
              <a:rPr lang="et-EE" sz="2000" dirty="0"/>
              <a:t>NB!</a:t>
            </a:r>
            <a:r>
              <a:rPr lang="et-EE" sz="2000" i="1" dirty="0"/>
              <a:t> </a:t>
            </a:r>
            <a:r>
              <a:rPr lang="et-EE" sz="2000" dirty="0"/>
              <a:t>Selle </a:t>
            </a:r>
            <a:r>
              <a:rPr lang="et-EE" sz="2000" dirty="0" err="1"/>
              <a:t>järeltingimuse</a:t>
            </a:r>
            <a:r>
              <a:rPr lang="et-EE" sz="2000" dirty="0"/>
              <a:t> esitamine läbi realisatsioonis kasutatud operatsioonide </a:t>
            </a:r>
            <a:r>
              <a:rPr lang="et-EE" sz="2000" i="1" dirty="0" err="1"/>
              <a:t>translate</a:t>
            </a:r>
            <a:r>
              <a:rPr lang="et-EE" sz="2000" i="1" dirty="0"/>
              <a:t>() </a:t>
            </a:r>
            <a:r>
              <a:rPr lang="et-EE" sz="2000" dirty="0"/>
              <a:t>ja </a:t>
            </a:r>
            <a:r>
              <a:rPr lang="et-EE" sz="2000" i="1" dirty="0" err="1"/>
              <a:t>centre_rotate</a:t>
            </a:r>
            <a:r>
              <a:rPr lang="et-EE" sz="2000" i="1" dirty="0"/>
              <a:t>()</a:t>
            </a:r>
            <a:r>
              <a:rPr lang="et-EE" sz="2000" dirty="0"/>
              <a:t> pole lubatud, kuna need on käsud (muudavad objekti olekut, ei tagasta infot).</a:t>
            </a:r>
          </a:p>
          <a:p>
            <a:r>
              <a:rPr lang="et-EE" sz="2000" dirty="0"/>
              <a:t>Samas ei saa sellist </a:t>
            </a:r>
            <a:r>
              <a:rPr lang="et-EE" sz="2000" dirty="0" err="1"/>
              <a:t>järeltingimust</a:t>
            </a:r>
            <a:r>
              <a:rPr lang="et-EE" sz="2000" dirty="0"/>
              <a:t> üks-ühele kasutada realisatsiooniks, kuna peame muutma punkti </a:t>
            </a:r>
            <a:r>
              <a:rPr lang="et-EE" sz="2000" i="1" dirty="0" err="1"/>
              <a:t>this</a:t>
            </a:r>
            <a:r>
              <a:rPr lang="et-EE" sz="2000" dirty="0"/>
              <a:t>, mitte </a:t>
            </a:r>
            <a:r>
              <a:rPr lang="et-EE" sz="2000" dirty="0" err="1"/>
              <a:t>punktidevahelist</a:t>
            </a:r>
            <a:r>
              <a:rPr lang="et-EE" sz="2000" dirty="0"/>
              <a:t> vektorit.</a:t>
            </a:r>
            <a:endParaRPr lang="et-EE" sz="2000" i="1" dirty="0"/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118F0849-38A3-4ACC-9A15-951F30BED0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152400"/>
          <a:ext cx="12192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Document" r:id="rId5" imgW="1630680" imgH="1498600" progId="Word.Document.8">
                  <p:embed/>
                </p:oleObj>
              </mc:Choice>
              <mc:Fallback>
                <p:oleObj name="Document" r:id="rId5" imgW="1630680" imgH="1498600" progId="Word.Document.8">
                  <p:embed/>
                  <p:pic>
                    <p:nvPicPr>
                      <p:cNvPr id="18436" name="Object 2">
                        <a:extLst>
                          <a:ext uri="{FF2B5EF4-FFF2-40B4-BE49-F238E27FC236}">
                            <a16:creationId xmlns:a16="http://schemas.microsoft.com/office/drawing/2014/main" id="{0F207127-8C21-4031-8FFC-9C2E71E3FF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52400"/>
                        <a:ext cx="12192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170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3E04C992-8436-4937-9287-DC0EB6D0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200051"/>
            <a:ext cx="6262464" cy="1143000"/>
          </a:xfrm>
        </p:spPr>
        <p:txBody>
          <a:bodyPr/>
          <a:lstStyle/>
          <a:p>
            <a:r>
              <a:rPr lang="et-EE" dirty="0"/>
              <a:t>Algoritmi ja korrektsuse kontrolli erinevus</a:t>
            </a:r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898DA5F7-3A2E-4CB2-ADFA-79F3B9A4B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8206680" cy="4114800"/>
          </a:xfrm>
        </p:spPr>
        <p:txBody>
          <a:bodyPr/>
          <a:lstStyle/>
          <a:p>
            <a:r>
              <a:rPr lang="et-EE" dirty="0"/>
              <a:t>Korrektsuse kontroll võib olla algoritmist erinev ja kontseptuaalselt lihtsam.</a:t>
            </a:r>
          </a:p>
          <a:p>
            <a:r>
              <a:rPr lang="et-EE" dirty="0"/>
              <a:t>Jõudluse mõttes vastab see </a:t>
            </a:r>
            <a:r>
              <a:rPr lang="et-EE" dirty="0" err="1"/>
              <a:t>algoritmika</a:t>
            </a:r>
            <a:r>
              <a:rPr lang="et-EE" dirty="0"/>
              <a:t> suurele lahendamata probleemile: kas </a:t>
            </a:r>
            <a:r>
              <a:rPr lang="et-EE" b="1" dirty="0"/>
              <a:t>P=NP?</a:t>
            </a:r>
            <a:r>
              <a:rPr lang="et-EE" dirty="0"/>
              <a:t> St, kas probleem, mille lahendust on lihtne kontrollida on ka lihtsalt lahendatav. </a:t>
            </a:r>
            <a:r>
              <a:rPr lang="et-EE" b="1" dirty="0"/>
              <a:t>NP </a:t>
            </a:r>
            <a:r>
              <a:rPr lang="et-EE" dirty="0"/>
              <a:t>probleemide klassi jaoks on teada </a:t>
            </a:r>
            <a:r>
              <a:rPr lang="et-EE" b="1" dirty="0"/>
              <a:t>P</a:t>
            </a:r>
            <a:r>
              <a:rPr lang="et-EE" dirty="0"/>
              <a:t>olünomiaalse ajaga kontrollimeetodid, aga mitte ühtegi </a:t>
            </a:r>
            <a:r>
              <a:rPr lang="et-EE" b="1" dirty="0"/>
              <a:t>P </a:t>
            </a:r>
            <a:r>
              <a:rPr lang="et-EE" dirty="0"/>
              <a:t>algoritmi probleemi lahendamiseks.</a:t>
            </a:r>
          </a:p>
          <a:p>
            <a:r>
              <a:rPr lang="et-EE" dirty="0"/>
              <a:t>Näiteks: </a:t>
            </a:r>
            <a:r>
              <a:rPr lang="et-EE" dirty="0" err="1"/>
              <a:t>Sudoku</a:t>
            </a:r>
            <a:r>
              <a:rPr lang="et-EE" dirty="0"/>
              <a:t> lahendamine ja lahenduse õigsuse kontroll.</a:t>
            </a:r>
          </a:p>
          <a:p>
            <a:endParaRPr lang="et-EE" dirty="0"/>
          </a:p>
          <a:p>
            <a:endParaRPr lang="et-EE" dirty="0"/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1C5190FA-B343-4A24-B55A-ADE1392AB5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152400"/>
          <a:ext cx="12192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Document" r:id="rId3" imgW="1630680" imgH="1498600" progId="Word.Document.8">
                  <p:embed/>
                </p:oleObj>
              </mc:Choice>
              <mc:Fallback>
                <p:oleObj name="Document" r:id="rId3" imgW="1630680" imgH="1498600" progId="Word.Document.8">
                  <p:embed/>
                  <p:pic>
                    <p:nvPicPr>
                      <p:cNvPr id="18436" name="Object 2">
                        <a:extLst>
                          <a:ext uri="{FF2B5EF4-FFF2-40B4-BE49-F238E27FC236}">
                            <a16:creationId xmlns:a16="http://schemas.microsoft.com/office/drawing/2014/main" id="{0F207127-8C21-4031-8FFC-9C2E71E3FF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52400"/>
                        <a:ext cx="12192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7545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E42E95B-B5D4-47B6-8FB7-7539C51AD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7200"/>
            <a:ext cx="701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t-EE" altLang="et-EE" sz="4400">
                <a:solidFill>
                  <a:schemeClr val="tx2"/>
                </a:solidFill>
              </a:rPr>
              <a:t>Lepingu rikkumine</a:t>
            </a:r>
            <a:endParaRPr lang="en-US" altLang="et-EE" sz="4400">
              <a:solidFill>
                <a:schemeClr val="tx2"/>
              </a:solidFill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2585B1E8-075F-44E5-80A8-AAD251043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t-EE" altLang="et-EE" sz="2800"/>
          </a:p>
        </p:txBody>
      </p:sp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C5B963B8-1F67-48E5-B2D4-DAF81AE62D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152400"/>
          <a:ext cx="12192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Document" r:id="rId3" imgW="1630680" imgH="1498600" progId="Word.Document.8">
                  <p:embed/>
                </p:oleObj>
              </mc:Choice>
              <mc:Fallback>
                <p:oleObj name="Document" r:id="rId3" imgW="1630680" imgH="14986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52400"/>
                        <a:ext cx="12192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Rectangle 6">
            <a:extLst>
              <a:ext uri="{FF2B5EF4-FFF2-40B4-BE49-F238E27FC236}">
                <a16:creationId xmlns:a16="http://schemas.microsoft.com/office/drawing/2014/main" id="{19F222C7-ACBE-4C0B-9D52-E92FF70AC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81200"/>
            <a:ext cx="80629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t-EE" altLang="et-EE" sz="2400"/>
              <a:t>Lepingu rikkumist süsteemi töö ajal tuleb lugeda veaks süsteemis.</a:t>
            </a:r>
          </a:p>
          <a:p>
            <a:r>
              <a:rPr lang="et-EE" altLang="et-EE" sz="2400"/>
              <a:t>Operatsiooni eeltingimuse rikkumine tuleb lugeda veaks operatsiooni väljakutsuvas klassis. Näiteks klass, mis üritab tühjast magasinist elementi eemaldada on vigane.</a:t>
            </a:r>
          </a:p>
          <a:p>
            <a:r>
              <a:rPr lang="et-EE" altLang="et-EE" sz="2400"/>
              <a:t>Operatsiooni järeltingimuse rikkumine tuleb lugeda veaks operatsiooni defineerivas klassis. Näiteks kui mittetühjas magasinis elemendi eemaldamine ei vähenda elementide arvu, siis on vigane magasini klass.</a:t>
            </a:r>
          </a:p>
          <a:p>
            <a:endParaRPr lang="et-EE" altLang="et-EE" sz="2800"/>
          </a:p>
          <a:p>
            <a:endParaRPr lang="en-US" altLang="et-EE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40D04779-96F4-436D-BEFD-E85A6EF0E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altLang="et-EE"/>
              <a:t>Veahaldus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294F03FA-383F-45B2-9A73-1FD8D2A1C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2133600"/>
            <a:ext cx="8135937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t-EE" altLang="et-EE" sz="2400"/>
              <a:t>Kuna lepingu rikkumist süsteemi töö ajal tuleb lugeda veaks süsteemis, siis on kasulik lepingu tingimusi süsteemi töö ajal kontrollida ja katkestada nende rikkumisel sobiva veateatega töö.</a:t>
            </a:r>
          </a:p>
          <a:p>
            <a:pPr>
              <a:spcBef>
                <a:spcPct val="0"/>
              </a:spcBef>
            </a:pPr>
            <a:endParaRPr lang="et-EE" altLang="et-EE" sz="2400"/>
          </a:p>
          <a:p>
            <a:pPr>
              <a:spcBef>
                <a:spcPct val="0"/>
              </a:spcBef>
            </a:pPr>
            <a:r>
              <a:rPr lang="et-EE" altLang="et-EE" sz="2400"/>
              <a:t>B. Meyeri Eiffel keeles on see keele osa (</a:t>
            </a:r>
            <a:r>
              <a:rPr lang="et-EE" altLang="et-EE" sz="2400" i="1"/>
              <a:t>invariant, require, ensure</a:t>
            </a:r>
            <a:r>
              <a:rPr lang="et-EE" altLang="et-EE" sz="2400"/>
              <a:t> võtmesõnad).</a:t>
            </a:r>
          </a:p>
          <a:p>
            <a:pPr>
              <a:spcBef>
                <a:spcPct val="0"/>
              </a:spcBef>
            </a:pPr>
            <a:endParaRPr lang="et-EE" altLang="et-EE" sz="2400"/>
          </a:p>
          <a:p>
            <a:pPr>
              <a:spcBef>
                <a:spcPct val="0"/>
              </a:spcBef>
            </a:pPr>
            <a:r>
              <a:rPr lang="et-EE" altLang="et-EE" sz="2400"/>
              <a:t>Muudes keeltes võib kasutada </a:t>
            </a:r>
            <a:r>
              <a:rPr lang="et-EE" altLang="et-EE" sz="2400" i="1"/>
              <a:t>assert </a:t>
            </a:r>
            <a:r>
              <a:rPr lang="et-EE" altLang="et-EE" sz="2400"/>
              <a:t>mehhanismi, aga see on, eriti invariantide haldamisel, kohmakam.</a:t>
            </a:r>
          </a:p>
        </p:txBody>
      </p:sp>
      <p:graphicFrame>
        <p:nvGraphicFramePr>
          <p:cNvPr id="23556" name="Object 4">
            <a:extLst>
              <a:ext uri="{FF2B5EF4-FFF2-40B4-BE49-F238E27FC236}">
                <a16:creationId xmlns:a16="http://schemas.microsoft.com/office/drawing/2014/main" id="{03C4153A-FB8B-4355-8265-503EF623CA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152400"/>
          <a:ext cx="12192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name="Document" r:id="rId3" imgW="1630680" imgH="1498600" progId="Word.Document.8">
                  <p:embed/>
                </p:oleObj>
              </mc:Choice>
              <mc:Fallback>
                <p:oleObj name="Document" r:id="rId3" imgW="1630680" imgH="14986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52400"/>
                        <a:ext cx="12192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81C9387-B0B3-4CD5-9A12-38A613E13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7200"/>
            <a:ext cx="701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t-EE" altLang="et-EE" sz="4400">
                <a:solidFill>
                  <a:schemeClr val="tx2"/>
                </a:solidFill>
              </a:rPr>
              <a:t>OCL</a:t>
            </a:r>
            <a:endParaRPr lang="en-US" altLang="et-EE" sz="4400">
              <a:solidFill>
                <a:schemeClr val="tx2"/>
              </a:solidFill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0DFC044-7A17-418C-AEF8-D9672A7A8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t-EE" altLang="et-EE" sz="2800"/>
          </a:p>
        </p:txBody>
      </p:sp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349364B7-9B21-41BA-8129-C9A62868C8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152400"/>
          <a:ext cx="12192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Document" r:id="rId3" imgW="1630680" imgH="1498600" progId="Word.Document.8">
                  <p:embed/>
                </p:oleObj>
              </mc:Choice>
              <mc:Fallback>
                <p:oleObj name="Document" r:id="rId3" imgW="1630680" imgH="14986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52400"/>
                        <a:ext cx="12192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5">
            <a:extLst>
              <a:ext uri="{FF2B5EF4-FFF2-40B4-BE49-F238E27FC236}">
                <a16:creationId xmlns:a16="http://schemas.microsoft.com/office/drawing/2014/main" id="{2957F0EC-9C75-4942-882D-8B61A5A20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700213"/>
            <a:ext cx="8062913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t-EE" altLang="et-EE" sz="2400"/>
              <a:t>OCL (Object Constraint Language) on UMLi laiendus piirangute kirjeldamiseks, mis võimaldab kirjeldada klasside lepinguid. </a:t>
            </a:r>
          </a:p>
          <a:p>
            <a:r>
              <a:rPr lang="et-EE" altLang="et-EE" sz="2400"/>
              <a:t>Invariant:</a:t>
            </a:r>
          </a:p>
          <a:p>
            <a:pPr lvl="1"/>
            <a:r>
              <a:rPr lang="et-EE" altLang="et-EE" sz="1600">
                <a:latin typeface="Courier" pitchFamily="49" charset="0"/>
              </a:rPr>
              <a:t>context Point</a:t>
            </a:r>
          </a:p>
          <a:p>
            <a:pPr lvl="2"/>
            <a:r>
              <a:rPr lang="et-EE" altLang="et-EE" sz="1600">
                <a:latin typeface="Courier" pitchFamily="49" charset="0"/>
              </a:rPr>
              <a:t>inv: rho = Math.sqrt(x*x + y*y)</a:t>
            </a:r>
          </a:p>
          <a:p>
            <a:r>
              <a:rPr lang="et-EE" altLang="et-EE" sz="2400"/>
              <a:t>Järeltingimus:</a:t>
            </a:r>
          </a:p>
          <a:p>
            <a:pPr lvl="1"/>
            <a:r>
              <a:rPr lang="et-EE" altLang="et-EE" sz="1600">
                <a:latin typeface="Courier" pitchFamily="49" charset="0"/>
              </a:rPr>
              <a:t>context Point::translate(dx, dy: Integer)</a:t>
            </a:r>
          </a:p>
          <a:p>
            <a:pPr lvl="2"/>
            <a:r>
              <a:rPr lang="et-EE" altLang="et-EE" sz="1600">
                <a:latin typeface="Courier" pitchFamily="49" charset="0"/>
              </a:rPr>
              <a:t>post: x = x@pre + dx and y = y@pre + dy</a:t>
            </a:r>
          </a:p>
          <a:p>
            <a:r>
              <a:rPr lang="et-EE" altLang="et-EE" sz="2400"/>
              <a:t>Eeltingimus:</a:t>
            </a:r>
          </a:p>
          <a:p>
            <a:pPr lvl="1"/>
            <a:r>
              <a:rPr lang="et-EE" altLang="et-EE" sz="1600">
                <a:latin typeface="Courier" pitchFamily="49" charset="0"/>
              </a:rPr>
              <a:t>context Sale::confirm()</a:t>
            </a:r>
          </a:p>
          <a:p>
            <a:pPr lvl="2"/>
            <a:r>
              <a:rPr lang="et-EE" altLang="et-EE" sz="1600">
                <a:latin typeface="Courier" pitchFamily="49" charset="0"/>
              </a:rPr>
              <a:t>pre: self.isConfirmed = false</a:t>
            </a:r>
            <a:endParaRPr lang="en-US" altLang="et-EE"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EFEC807-DA5D-48C1-9FA0-FB95DB4DC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7200"/>
            <a:ext cx="701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t-EE" altLang="et-EE" sz="4400">
                <a:solidFill>
                  <a:schemeClr val="tx2"/>
                </a:solidFill>
              </a:rPr>
              <a:t>CASE</a:t>
            </a:r>
            <a:endParaRPr lang="en-US" altLang="et-EE" sz="4400">
              <a:solidFill>
                <a:schemeClr val="tx2"/>
              </a:solidFill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A9BBF7F-21C8-4212-9A0E-E7369DFAB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t-EE" altLang="et-EE" sz="2800"/>
          </a:p>
        </p:txBody>
      </p:sp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5A97B353-7FAC-483A-9DC7-690FF8FA60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152400"/>
          <a:ext cx="12192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4" name="Document" r:id="rId3" imgW="1630680" imgH="1498600" progId="Word.Document.8">
                  <p:embed/>
                </p:oleObj>
              </mc:Choice>
              <mc:Fallback>
                <p:oleObj name="Document" r:id="rId3" imgW="1630680" imgH="14986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52400"/>
                        <a:ext cx="12192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Rectangle 5">
            <a:extLst>
              <a:ext uri="{FF2B5EF4-FFF2-40B4-BE49-F238E27FC236}">
                <a16:creationId xmlns:a16="http://schemas.microsoft.com/office/drawing/2014/main" id="{3E55A843-E08B-407E-B14B-667DB1744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420938"/>
            <a:ext cx="8062913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t-EE" altLang="et-EE" sz="2400"/>
              <a:t>Rational Rose ja Enterprise Architect toetavad lepingute kirjeldamist klassi spetsifikatsiooni all.</a:t>
            </a:r>
          </a:p>
          <a:p>
            <a:r>
              <a:rPr lang="et-EE" altLang="et-EE" sz="2400"/>
              <a:t>UMLi diagrammidel lepinguid üldiselt ei näidata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1A74324-F716-459E-B106-4C919F074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t-EE" altLang="et-EE"/>
              <a:t>Ühiktestide sooritamine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CB47EA1-A189-4FB9-9578-ACE7B3F8ED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ctr">
              <a:buFontTx/>
              <a:buNone/>
            </a:pPr>
            <a:r>
              <a:rPr lang="et-EE" altLang="et-EE" sz="2400"/>
              <a:t>(</a:t>
            </a:r>
            <a:r>
              <a:rPr lang="et-EE" altLang="et-EE" sz="2400" i="1"/>
              <a:t>Unit testing</a:t>
            </a:r>
            <a:r>
              <a:rPr lang="et-EE" altLang="et-EE" sz="2400"/>
              <a:t>)</a:t>
            </a:r>
          </a:p>
          <a:p>
            <a:pPr lvl="1" algn="ctr">
              <a:buFontTx/>
              <a:buNone/>
            </a:pPr>
            <a:endParaRPr lang="et-EE" altLang="et-EE" sz="2400"/>
          </a:p>
          <a:p>
            <a:r>
              <a:rPr lang="et-EE" altLang="et-EE" sz="2400"/>
              <a:t>... on klassi, operatsiooni või väikese programmi käivitamine, mida testitakse isoleeritult terviksüsteemist. ühiktestimist viib enamasti läbi tarkvaraarendaja ise.</a:t>
            </a:r>
          </a:p>
          <a:p>
            <a:r>
              <a:rPr lang="et-EE" altLang="et-EE" sz="2400"/>
              <a:t>OO arenduses on ühiktestimise atomaarseks ühikuks klassi meetod.</a:t>
            </a:r>
          </a:p>
          <a:p>
            <a:r>
              <a:rPr lang="et-EE" altLang="et-EE" sz="2400"/>
              <a:t>Kui DbC annab üldreeglid, siis ühiktestimine testib neid konkreetsete näidete abil.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DDD5511-7847-4BB2-84E2-9B0F2556B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t-EE" altLang="et-EE"/>
              <a:t>Regressioonitestimine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92FBE63-3AB0-4EE9-BBFC-DB3644C95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ctr">
              <a:buFontTx/>
              <a:buNone/>
            </a:pPr>
            <a:r>
              <a:rPr lang="et-EE" altLang="et-EE" dirty="0"/>
              <a:t>(</a:t>
            </a:r>
            <a:r>
              <a:rPr lang="et-EE" altLang="et-EE" i="1" dirty="0" err="1"/>
              <a:t>Regression</a:t>
            </a:r>
            <a:r>
              <a:rPr lang="et-EE" altLang="et-EE" i="1" dirty="0"/>
              <a:t> </a:t>
            </a:r>
            <a:r>
              <a:rPr lang="et-EE" altLang="et-EE" i="1" dirty="0" err="1"/>
              <a:t>testing</a:t>
            </a:r>
            <a:r>
              <a:rPr lang="et-EE" altLang="et-EE" dirty="0"/>
              <a:t>)</a:t>
            </a:r>
          </a:p>
          <a:p>
            <a:pPr lvl="1" algn="ctr">
              <a:buFontTx/>
              <a:buNone/>
            </a:pPr>
            <a:endParaRPr lang="et-EE" altLang="et-EE" dirty="0"/>
          </a:p>
          <a:p>
            <a:r>
              <a:rPr lang="et-EE" altLang="et-EE" dirty="0"/>
              <a:t>.. on testjuhtumite (</a:t>
            </a:r>
            <a:r>
              <a:rPr lang="et-EE" altLang="et-EE" i="1" dirty="0"/>
              <a:t>test </a:t>
            </a:r>
            <a:r>
              <a:rPr lang="et-EE" altLang="et-EE" i="1" dirty="0" err="1"/>
              <a:t>cases</a:t>
            </a:r>
            <a:r>
              <a:rPr lang="et-EE" altLang="et-EE" dirty="0"/>
              <a:t>) korduv käivitamine eesmärgiga leida vigu tarkvaras, mis varem testid läbis. Vajalik pärast muudatuste sisseviimist.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7FE2158-D775-45DF-8EFF-88B452DDC3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t-EE" altLang="et-EE"/>
              <a:t>xUnit raamistikud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0FFF99F-FFFA-4502-892F-49BE787AA3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altLang="et-EE"/>
              <a:t>Kombineerivad ühiktestimise regressioonitestimisega</a:t>
            </a:r>
          </a:p>
          <a:p>
            <a:r>
              <a:rPr lang="et-EE" altLang="et-EE"/>
              <a:t>Lihtsustavad testide kirjutamist</a:t>
            </a:r>
          </a:p>
          <a:p>
            <a:r>
              <a:rPr lang="et-EE" altLang="et-EE"/>
              <a:t>Sellised raamistikud põhinevad Kent Becki disainil, mis oli algselt realiseeritud Smalltalk’is. </a:t>
            </a:r>
          </a:p>
          <a:p>
            <a:endParaRPr lang="et-EE" altLang="et-EE"/>
          </a:p>
          <a:p>
            <a:endParaRPr lang="et-EE" altLang="et-EE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C234CE1-9ABB-43AD-8980-10ADB03CD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t-EE" altLang="et-EE"/>
              <a:t>xUnit raamistikud: näited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3A547EC-C7FE-4573-AB84-5CC9FC84D6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07375" cy="4114800"/>
          </a:xfrm>
        </p:spPr>
        <p:txBody>
          <a:bodyPr/>
          <a:lstStyle/>
          <a:p>
            <a:r>
              <a:rPr lang="et-EE" altLang="et-EE" dirty="0"/>
              <a:t>Java: </a:t>
            </a:r>
            <a:r>
              <a:rPr lang="et-EE" altLang="et-EE" dirty="0" err="1"/>
              <a:t>JUnit</a:t>
            </a:r>
            <a:r>
              <a:rPr lang="et-EE" altLang="et-EE" dirty="0"/>
              <a:t> (</a:t>
            </a:r>
            <a:r>
              <a:rPr lang="et-EE" altLang="et-EE" dirty="0">
                <a:hlinkClick r:id="rId2"/>
              </a:rPr>
              <a:t>http://www.junit.org</a:t>
            </a:r>
            <a:r>
              <a:rPr lang="et-EE" altLang="et-EE" dirty="0"/>
              <a:t>)</a:t>
            </a:r>
          </a:p>
          <a:p>
            <a:r>
              <a:rPr lang="et-EE" altLang="et-EE" dirty="0" err="1"/>
              <a:t>Python</a:t>
            </a:r>
            <a:r>
              <a:rPr lang="et-EE" altLang="et-EE" dirty="0"/>
              <a:t>: </a:t>
            </a:r>
            <a:r>
              <a:rPr lang="et-EE" altLang="et-EE" dirty="0" err="1"/>
              <a:t>unittest</a:t>
            </a:r>
            <a:r>
              <a:rPr lang="et-EE" altLang="et-EE" dirty="0"/>
              <a:t> (</a:t>
            </a:r>
            <a:r>
              <a:rPr lang="et-EE" altLang="et-EE" dirty="0">
                <a:hlinkClick r:id="rId3"/>
              </a:rPr>
              <a:t>http://docs.python.org/library/unittest.html</a:t>
            </a:r>
            <a:r>
              <a:rPr lang="et-EE" altLang="et-EE" dirty="0"/>
              <a:t>)</a:t>
            </a:r>
          </a:p>
          <a:p>
            <a:r>
              <a:rPr lang="et-EE" altLang="et-EE" dirty="0"/>
              <a:t>C#: </a:t>
            </a:r>
            <a:r>
              <a:rPr lang="et-EE" altLang="et-EE" dirty="0" err="1"/>
              <a:t>MSTest</a:t>
            </a:r>
            <a:r>
              <a:rPr lang="et-EE" altLang="et-EE" dirty="0"/>
              <a:t> (</a:t>
            </a:r>
            <a:r>
              <a:rPr lang="et-EE" altLang="et-EE" dirty="0">
                <a:hlinkClick r:id="rId4"/>
              </a:rPr>
              <a:t>http://msdn.microsoft.com/en-us/library/ms243147.aspx</a:t>
            </a:r>
            <a:r>
              <a:rPr lang="et-EE" altLang="et-EE" dirty="0"/>
              <a:t>), xUnit.net (</a:t>
            </a:r>
            <a:r>
              <a:rPr lang="et-EE" altLang="et-EE" dirty="0">
                <a:hlinkClick r:id="rId5"/>
              </a:rPr>
              <a:t>https://xunit.net/</a:t>
            </a:r>
            <a:r>
              <a:rPr lang="et-EE" altLang="et-EE" dirty="0"/>
              <a:t>) ,…</a:t>
            </a:r>
          </a:p>
          <a:p>
            <a:r>
              <a:rPr lang="et-EE" altLang="et-EE" dirty="0" err="1"/>
              <a:t>Wikipedia</a:t>
            </a:r>
            <a:r>
              <a:rPr lang="et-EE" altLang="et-EE" dirty="0"/>
              <a:t> nimekiri erinevate keelte jaoks: </a:t>
            </a:r>
            <a:r>
              <a:rPr lang="et-EE" altLang="et-EE" sz="2400" dirty="0">
                <a:hlinkClick r:id="rId6"/>
              </a:rPr>
              <a:t>http://en.wikipedia.org/wiki/List_of_unit_testing_frameworks</a:t>
            </a:r>
            <a:endParaRPr lang="et-EE" altLang="et-EE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A54159A-748F-46A9-8325-E8491EB8C9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t-EE"/>
              <a:t>Millest selles loengus juttu tuleb?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AE834D0-A53C-431B-90EC-F87D45EE4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7772400" cy="4114800"/>
          </a:xfrm>
        </p:spPr>
        <p:txBody>
          <a:bodyPr/>
          <a:lstStyle/>
          <a:p>
            <a:r>
              <a:rPr lang="et-EE" altLang="et-EE"/>
              <a:t>Klassi kirjeldamine ilma realisatsioonita:</a:t>
            </a:r>
            <a:endParaRPr lang="en-US" altLang="et-EE"/>
          </a:p>
          <a:p>
            <a:pPr lvl="1"/>
            <a:r>
              <a:rPr lang="et-EE" altLang="et-EE"/>
              <a:t>Lepingprojekteerimine,</a:t>
            </a:r>
            <a:r>
              <a:rPr lang="et-EE" altLang="et-EE" i="1"/>
              <a:t> </a:t>
            </a:r>
            <a:r>
              <a:rPr lang="en-US" altLang="et-EE" i="1"/>
              <a:t>Design by Contract</a:t>
            </a:r>
            <a:r>
              <a:rPr lang="en-US" altLang="et-EE"/>
              <a:t> (</a:t>
            </a:r>
            <a:r>
              <a:rPr lang="en-US" altLang="et-EE" i="1"/>
              <a:t>DbC</a:t>
            </a:r>
            <a:r>
              <a:rPr lang="en-US" altLang="et-EE"/>
              <a:t>)</a:t>
            </a:r>
            <a:endParaRPr lang="et-EE" altLang="et-EE"/>
          </a:p>
          <a:p>
            <a:pPr lvl="1"/>
            <a:r>
              <a:rPr lang="et-EE" altLang="et-EE"/>
              <a:t>Ühiktestimine (</a:t>
            </a:r>
            <a:r>
              <a:rPr lang="et-EE" altLang="et-EE" i="1"/>
              <a:t>Unit Testing</a:t>
            </a:r>
            <a:r>
              <a:rPr lang="et-EE" altLang="et-EE"/>
              <a:t>)</a:t>
            </a:r>
            <a:endParaRPr lang="en-US" altLang="et-EE"/>
          </a:p>
          <a:p>
            <a:endParaRPr lang="en-US" altLang="et-EE"/>
          </a:p>
          <a:p>
            <a:endParaRPr lang="en-US" altLang="et-EE"/>
          </a:p>
          <a:p>
            <a:endParaRPr lang="en-US" altLang="et-EE"/>
          </a:p>
          <a:p>
            <a:endParaRPr lang="en-US" altLang="et-EE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A1DE9AD-6E4C-4DFA-ABF2-4CE8D5644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t-EE" altLang="et-EE"/>
              <a:t>Raamistik</a:t>
            </a:r>
            <a:endParaRPr lang="en-US" altLang="et-EE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A1C0332-8790-4332-B290-471B05A636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et-EE"/>
              <a:t>(</a:t>
            </a:r>
            <a:r>
              <a:rPr lang="en-US" altLang="et-EE" i="1"/>
              <a:t>Framework</a:t>
            </a:r>
            <a:r>
              <a:rPr lang="en-US" altLang="et-EE"/>
              <a:t>)</a:t>
            </a:r>
          </a:p>
          <a:p>
            <a:pPr algn="ctr">
              <a:buFontTx/>
              <a:buNone/>
            </a:pPr>
            <a:endParaRPr lang="en-US" altLang="et-EE"/>
          </a:p>
          <a:p>
            <a:pPr>
              <a:buFontTx/>
              <a:buNone/>
            </a:pPr>
            <a:r>
              <a:rPr lang="en-US" altLang="et-EE"/>
              <a:t>… on üldotstarbeline, korduvkasutatav ja laiendatav hulk klasse, pakkumaks teatud  funktsionaalsust.</a:t>
            </a:r>
          </a:p>
          <a:p>
            <a:endParaRPr lang="en-US" altLang="et-EE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4086489-1FF6-4C49-A8FD-6D29EE28A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t-EE" altLang="et-EE"/>
              <a:t>Raamistik</a:t>
            </a:r>
            <a:endParaRPr lang="en-US" altLang="et-EE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3FA125EB-3AD1-446F-A69A-29FB52103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t-EE" sz="2400"/>
              <a:t>On kokkukuuluv hulk klasse ja liideseid</a:t>
            </a:r>
          </a:p>
          <a:p>
            <a:r>
              <a:rPr lang="en-US" altLang="et-EE" sz="2400"/>
              <a:t>Eeldab sageli, et kasutaja defineerib karkassi klassidele alamklasse, et raamistikku oma vajadustele kohandada</a:t>
            </a:r>
          </a:p>
          <a:p>
            <a:r>
              <a:rPr lang="en-US" altLang="et-EE" sz="2400"/>
              <a:t>Omab abstraktseid klasse, mis võivad sisaldada nii konkreetseid kui abstraktseid meetodeid</a:t>
            </a:r>
            <a:r>
              <a:rPr lang="en-US" altLang="et-EE"/>
              <a:t> </a:t>
            </a:r>
          </a:p>
          <a:p>
            <a:r>
              <a:rPr lang="en-US" altLang="et-EE" sz="2400"/>
              <a:t>Põhineb </a:t>
            </a:r>
            <a:r>
              <a:rPr lang="en-US" altLang="et-EE" sz="2400" b="1"/>
              <a:t>Hollywoodi printsiibil - </a:t>
            </a:r>
            <a:r>
              <a:rPr lang="en-US" altLang="et-EE" sz="2400" i="1"/>
              <a:t>“Don’t call us, we call you”. </a:t>
            </a:r>
            <a:r>
              <a:rPr lang="en-US" altLang="et-EE" sz="2400"/>
              <a:t>See tähendab, et kasutaja defineeritud klassid (näiteks uued alamklassid) saavad sõnumeid eeldefineeritud raamistiku klassidelt. Tavaliselt kasutatakse siin ülemklassi abstraktsete meetodite defineerimist.</a:t>
            </a:r>
            <a:r>
              <a:rPr lang="en-US" altLang="et-EE" sz="2400" i="1"/>
              <a:t> </a:t>
            </a:r>
            <a:endParaRPr lang="en-US" altLang="et-EE"/>
          </a:p>
          <a:p>
            <a:endParaRPr lang="en-US" altLang="et-EE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A631A71-0558-412A-98E6-EEC3EE75AE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t-EE" altLang="et-EE"/>
              <a:t>xUnit üldine arhitektuur</a:t>
            </a:r>
          </a:p>
        </p:txBody>
      </p:sp>
      <p:sp>
        <p:nvSpPr>
          <p:cNvPr id="32771" name="Text Box 7">
            <a:extLst>
              <a:ext uri="{FF2B5EF4-FFF2-40B4-BE49-F238E27FC236}">
                <a16:creationId xmlns:a16="http://schemas.microsoft.com/office/drawing/2014/main" id="{EE391E9C-49DA-4030-A367-6DE1175AD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1700213"/>
            <a:ext cx="273685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t-EE" altLang="et-EE" sz="2000"/>
              <a:t>Kasutaja defineerib testjuhtumid klassi </a:t>
            </a:r>
            <a:r>
              <a:rPr lang="et-EE" altLang="et-EE" sz="2000" i="1"/>
              <a:t>TestCase </a:t>
            </a:r>
            <a:r>
              <a:rPr lang="et-EE" altLang="et-EE" sz="2000"/>
              <a:t>alamklassidena.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t-EE" altLang="et-EE" sz="2000"/>
              <a:t>Iga </a:t>
            </a:r>
            <a:r>
              <a:rPr lang="et-EE" altLang="et-EE" sz="2000" i="1"/>
              <a:t>TestCase</a:t>
            </a:r>
            <a:r>
              <a:rPr lang="et-EE" altLang="et-EE" sz="2000"/>
              <a:t> võib sisaldada hulga testimisoperatsioone nimega, mis algab </a:t>
            </a:r>
            <a:r>
              <a:rPr lang="et-EE" altLang="et-EE" sz="2000" i="1"/>
              <a:t>test... (testSomething)</a:t>
            </a:r>
            <a:r>
              <a:rPr lang="et-EE" altLang="et-EE" sz="2000"/>
              <a:t>.Need kõik omavad sarnast algseadistust </a:t>
            </a:r>
            <a:r>
              <a:rPr lang="et-EE" altLang="et-EE" sz="2000" i="1"/>
              <a:t>setUp </a:t>
            </a:r>
            <a:r>
              <a:rPr lang="et-EE" altLang="et-EE" sz="2000"/>
              <a:t>ja lõppkoristust </a:t>
            </a:r>
            <a:r>
              <a:rPr lang="et-EE" altLang="et-EE" sz="2000" i="1"/>
              <a:t>TearDown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t-EE" altLang="et-EE" sz="2000" i="1"/>
              <a:t>TestSuite</a:t>
            </a:r>
            <a:r>
              <a:rPr lang="et-EE" altLang="et-EE" sz="2000"/>
              <a:t> koondab hulga teisi teste.</a:t>
            </a:r>
            <a:endParaRPr lang="et-EE" altLang="et-EE" sz="2800"/>
          </a:p>
        </p:txBody>
      </p:sp>
      <p:pic>
        <p:nvPicPr>
          <p:cNvPr id="32772" name="Picture 8">
            <a:extLst>
              <a:ext uri="{FF2B5EF4-FFF2-40B4-BE49-F238E27FC236}">
                <a16:creationId xmlns:a16="http://schemas.microsoft.com/office/drawing/2014/main" id="{DE2C6B8D-E39D-40EF-A115-E8D43A66B96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557338"/>
            <a:ext cx="5399087" cy="5346700"/>
          </a:xfr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AE59CFA-BCC3-4795-AF89-20252519D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-171450"/>
            <a:ext cx="7772400" cy="1143000"/>
          </a:xfrm>
        </p:spPr>
        <p:txBody>
          <a:bodyPr/>
          <a:lstStyle/>
          <a:p>
            <a:r>
              <a:rPr lang="et-EE" altLang="et-EE"/>
              <a:t>xUnit üldine arhitektuur</a:t>
            </a: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039DD1E7-F107-428F-9967-628B36F02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1268413"/>
            <a:ext cx="3241675" cy="492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t-EE" altLang="et-EE" sz="2000" i="1"/>
              <a:t>TestCase</a:t>
            </a:r>
            <a:r>
              <a:rPr lang="et-EE" altLang="et-EE" sz="2000"/>
              <a:t> käivitamisel (</a:t>
            </a:r>
            <a:r>
              <a:rPr lang="et-EE" altLang="et-EE" sz="2000" i="1"/>
              <a:t>run</a:t>
            </a:r>
            <a:r>
              <a:rPr lang="et-EE" altLang="et-EE" sz="2000"/>
              <a:t>)  kutsutakse välja iga testimisoperatsiooni </a:t>
            </a:r>
            <a:r>
              <a:rPr lang="et-EE" altLang="et-EE" sz="2000" i="1"/>
              <a:t>testX</a:t>
            </a:r>
            <a:r>
              <a:rPr lang="et-EE" altLang="et-EE" sz="2000"/>
              <a:t> jaoks kõigepealt operatsioon </a:t>
            </a:r>
            <a:r>
              <a:rPr lang="et-EE" altLang="et-EE" sz="2000" i="1"/>
              <a:t>setUp</a:t>
            </a:r>
            <a:r>
              <a:rPr lang="et-EE" altLang="et-EE" sz="2000"/>
              <a:t>, siis operatsioon </a:t>
            </a:r>
            <a:r>
              <a:rPr lang="et-EE" altLang="et-EE" sz="2000" i="1"/>
              <a:t>testX</a:t>
            </a:r>
            <a:r>
              <a:rPr lang="et-EE" altLang="et-EE" sz="2000"/>
              <a:t> ise ja siis operatsioon </a:t>
            </a:r>
            <a:r>
              <a:rPr lang="et-EE" altLang="et-EE" sz="2000" i="1"/>
              <a:t>tearDown</a:t>
            </a:r>
            <a:r>
              <a:rPr lang="et-EE" altLang="et-EE" sz="2000"/>
              <a:t>.</a:t>
            </a:r>
          </a:p>
          <a:p>
            <a:pPr>
              <a:spcBef>
                <a:spcPct val="50000"/>
              </a:spcBef>
              <a:buFontTx/>
              <a:buNone/>
            </a:pPr>
            <a:endParaRPr lang="et-EE" altLang="et-EE" sz="2000"/>
          </a:p>
          <a:p>
            <a:pPr>
              <a:spcBef>
                <a:spcPct val="50000"/>
              </a:spcBef>
              <a:buFontTx/>
              <a:buNone/>
            </a:pPr>
            <a:endParaRPr lang="et-EE" altLang="et-EE" sz="2000"/>
          </a:p>
          <a:p>
            <a:pPr>
              <a:spcBef>
                <a:spcPct val="50000"/>
              </a:spcBef>
              <a:buFontTx/>
              <a:buNone/>
            </a:pPr>
            <a:r>
              <a:rPr lang="et-EE" altLang="et-EE" sz="1800" i="1"/>
              <a:t>NB! Operatsiooni käivitamise sõltuvus operatsiooni nime kujust on must maagia ja selle kasutamisse oma projektides tuleb suhtuda asjakohase ettevaatusega.</a:t>
            </a:r>
          </a:p>
        </p:txBody>
      </p:sp>
      <p:pic>
        <p:nvPicPr>
          <p:cNvPr id="33796" name="Picture 6">
            <a:extLst>
              <a:ext uri="{FF2B5EF4-FFF2-40B4-BE49-F238E27FC236}">
                <a16:creationId xmlns:a16="http://schemas.microsoft.com/office/drawing/2014/main" id="{9D4C3255-3616-4C2F-96B1-680AF6E40F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908050"/>
            <a:ext cx="4708525" cy="6911975"/>
          </a:xfr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AA3150F-86BC-4467-80FE-76E9578C51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t-EE" altLang="et-EE"/>
              <a:t>xUnit testmeetodid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8C0D3B5-8A90-4505-BD59-C08E5B053F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altLang="et-EE"/>
              <a:t>Testmeetodites:</a:t>
            </a:r>
          </a:p>
          <a:p>
            <a:pPr lvl="1"/>
            <a:r>
              <a:rPr lang="et-EE" altLang="et-EE"/>
              <a:t>Tekitatakse testitavaid objekte</a:t>
            </a:r>
          </a:p>
          <a:p>
            <a:pPr lvl="1"/>
            <a:r>
              <a:rPr lang="et-EE" altLang="et-EE"/>
              <a:t>Kutsutakse välja nende operatsioone</a:t>
            </a:r>
          </a:p>
          <a:p>
            <a:pPr lvl="1"/>
            <a:r>
              <a:rPr lang="et-EE" altLang="et-EE"/>
              <a:t>Kontrollitakse teatud tingimuste täidetust </a:t>
            </a:r>
            <a:r>
              <a:rPr lang="et-EE" altLang="et-EE" i="1"/>
              <a:t>Assert</a:t>
            </a:r>
            <a:r>
              <a:rPr lang="et-EE" altLang="et-EE"/>
              <a:t> operatsioonide abil</a:t>
            </a:r>
          </a:p>
          <a:p>
            <a:endParaRPr lang="et-EE" altLang="et-EE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195A00B-043F-4F8A-90F4-49C586C836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t-EE" altLang="et-EE"/>
              <a:t>xUnit </a:t>
            </a:r>
            <a:r>
              <a:rPr lang="et-EE" altLang="et-EE" i="1"/>
              <a:t>assert </a:t>
            </a:r>
            <a:r>
              <a:rPr lang="et-EE" altLang="et-EE"/>
              <a:t>operatsioonid</a:t>
            </a:r>
            <a:endParaRPr lang="et-EE" altLang="et-EE" i="1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F417BF1-879A-4936-A267-3B922DF553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628775"/>
            <a:ext cx="7772400" cy="4752975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t-EE" altLang="et-EE" sz="2800"/>
              <a:t>(Pythoni </a:t>
            </a:r>
            <a:r>
              <a:rPr lang="et-EE" altLang="et-EE" sz="2800" i="1"/>
              <a:t>unittest</a:t>
            </a:r>
            <a:r>
              <a:rPr lang="et-EE" altLang="et-EE" sz="2800"/>
              <a:t> mooduli näitel)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et-EE" altLang="et-EE" sz="2800" i="1"/>
          </a:p>
          <a:p>
            <a:pPr>
              <a:lnSpc>
                <a:spcPct val="80000"/>
              </a:lnSpc>
            </a:pPr>
            <a:r>
              <a:rPr lang="et-EE" altLang="et-EE" sz="2800" b="1"/>
              <a:t>assert_</a:t>
            </a:r>
            <a:r>
              <a:rPr lang="et-EE" altLang="et-EE" sz="2800"/>
              <a:t>(</a:t>
            </a:r>
            <a:r>
              <a:rPr lang="et-EE" altLang="et-EE" sz="2800" i="1"/>
              <a:t>expr</a:t>
            </a:r>
            <a:r>
              <a:rPr lang="et-EE" altLang="et-EE" sz="2800"/>
              <a:t>[</a:t>
            </a:r>
            <a:r>
              <a:rPr lang="et-EE" altLang="et-EE" sz="2800" i="1"/>
              <a:t>, msg</a:t>
            </a:r>
            <a:r>
              <a:rPr lang="et-EE" altLang="et-EE" sz="2800"/>
              <a:t>])</a:t>
            </a:r>
          </a:p>
          <a:p>
            <a:pPr lvl="1">
              <a:lnSpc>
                <a:spcPct val="80000"/>
              </a:lnSpc>
            </a:pPr>
            <a:r>
              <a:rPr lang="et-EE" altLang="et-EE" sz="2400"/>
              <a:t>Test ebaõnnestub, kui  </a:t>
            </a:r>
            <a:r>
              <a:rPr lang="et-EE" altLang="et-EE" sz="2400" i="1"/>
              <a:t>expr</a:t>
            </a:r>
            <a:r>
              <a:rPr lang="et-EE" altLang="et-EE" sz="2400"/>
              <a:t> on vale; vea seletuseks on </a:t>
            </a:r>
            <a:r>
              <a:rPr lang="et-EE" altLang="et-EE" sz="2400" i="1"/>
              <a:t>msg</a:t>
            </a:r>
            <a:r>
              <a:rPr lang="et-EE" altLang="et-EE" sz="2400"/>
              <a:t> kui antud, muidu None. </a:t>
            </a:r>
          </a:p>
          <a:p>
            <a:pPr>
              <a:lnSpc>
                <a:spcPct val="80000"/>
              </a:lnSpc>
            </a:pPr>
            <a:r>
              <a:rPr lang="et-EE" altLang="et-EE" sz="2800" b="1"/>
              <a:t>assertEqual</a:t>
            </a:r>
            <a:r>
              <a:rPr lang="et-EE" altLang="et-EE" sz="2800"/>
              <a:t>(</a:t>
            </a:r>
            <a:r>
              <a:rPr lang="et-EE" altLang="et-EE" sz="2800" i="1"/>
              <a:t>first, second</a:t>
            </a:r>
            <a:r>
              <a:rPr lang="et-EE" altLang="et-EE" sz="2800"/>
              <a:t>[</a:t>
            </a:r>
            <a:r>
              <a:rPr lang="et-EE" altLang="et-EE" sz="2800" i="1"/>
              <a:t>, msg</a:t>
            </a:r>
            <a:r>
              <a:rPr lang="et-EE" altLang="et-EE" sz="2800"/>
              <a:t>])</a:t>
            </a:r>
          </a:p>
          <a:p>
            <a:pPr lvl="1">
              <a:lnSpc>
                <a:spcPct val="80000"/>
              </a:lnSpc>
            </a:pPr>
            <a:r>
              <a:rPr lang="et-EE" altLang="et-EE" sz="2400"/>
              <a:t>Testib, et </a:t>
            </a:r>
            <a:r>
              <a:rPr lang="et-EE" altLang="et-EE" sz="2400" i="1"/>
              <a:t>first</a:t>
            </a:r>
            <a:r>
              <a:rPr lang="et-EE" altLang="et-EE" sz="2400"/>
              <a:t> ja </a:t>
            </a:r>
            <a:r>
              <a:rPr lang="et-EE" altLang="et-EE" sz="2400" i="1"/>
              <a:t>second</a:t>
            </a:r>
            <a:r>
              <a:rPr lang="et-EE" altLang="et-EE" sz="2400"/>
              <a:t> on võrdsed. Kui väärtused ei ole võrdsed, siis test ebaõnnestub; vea seletuseks on </a:t>
            </a:r>
            <a:r>
              <a:rPr lang="et-EE" altLang="et-EE" sz="2400" i="1"/>
              <a:t>msg</a:t>
            </a:r>
            <a:r>
              <a:rPr lang="et-EE" altLang="et-EE" sz="2400"/>
              <a:t> kui antud, muidu None. </a:t>
            </a:r>
          </a:p>
          <a:p>
            <a:pPr>
              <a:lnSpc>
                <a:spcPct val="80000"/>
              </a:lnSpc>
            </a:pPr>
            <a:r>
              <a:rPr lang="et-EE" altLang="et-EE" sz="2800" b="1"/>
              <a:t>assertNotEqual</a:t>
            </a:r>
            <a:r>
              <a:rPr lang="et-EE" altLang="et-EE" sz="2800"/>
              <a:t>(</a:t>
            </a:r>
            <a:r>
              <a:rPr lang="et-EE" altLang="et-EE" sz="2800" i="1"/>
              <a:t>first, second</a:t>
            </a:r>
            <a:r>
              <a:rPr lang="et-EE" altLang="et-EE" sz="2800"/>
              <a:t>[</a:t>
            </a:r>
            <a:r>
              <a:rPr lang="et-EE" altLang="et-EE" sz="2800" i="1"/>
              <a:t>, msg</a:t>
            </a:r>
            <a:r>
              <a:rPr lang="et-EE" altLang="et-EE" sz="2800"/>
              <a:t>])</a:t>
            </a:r>
          </a:p>
          <a:p>
            <a:pPr lvl="1">
              <a:lnSpc>
                <a:spcPct val="80000"/>
              </a:lnSpc>
            </a:pPr>
            <a:r>
              <a:rPr lang="et-EE" altLang="et-EE" sz="2400"/>
              <a:t>Testib, et </a:t>
            </a:r>
            <a:r>
              <a:rPr lang="et-EE" altLang="et-EE" sz="2400" i="1"/>
              <a:t>first</a:t>
            </a:r>
            <a:r>
              <a:rPr lang="et-EE" altLang="et-EE" sz="2400"/>
              <a:t> ja </a:t>
            </a:r>
            <a:r>
              <a:rPr lang="et-EE" altLang="et-EE" sz="2400" i="1"/>
              <a:t>second</a:t>
            </a:r>
            <a:r>
              <a:rPr lang="et-EE" altLang="et-EE" sz="2400"/>
              <a:t> ei oleks võrdsed. Kui väärtused on võrdsed, siis test ebaõnnestub; vea seletuseks on </a:t>
            </a:r>
            <a:r>
              <a:rPr lang="et-EE" altLang="et-EE" sz="2400" i="1"/>
              <a:t>msg</a:t>
            </a:r>
            <a:r>
              <a:rPr lang="et-EE" altLang="et-EE" sz="2400"/>
              <a:t> kui antud, muidu None.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690113-A94F-4141-9933-68D49CC53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t-EE" altLang="et-EE"/>
              <a:t>xUnit </a:t>
            </a:r>
            <a:r>
              <a:rPr lang="et-EE" altLang="et-EE" i="1"/>
              <a:t>assert </a:t>
            </a:r>
            <a:r>
              <a:rPr lang="et-EE" altLang="et-EE"/>
              <a:t>operatsioonid</a:t>
            </a:r>
            <a:endParaRPr lang="et-EE" altLang="et-EE" i="1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510C86F-9FAA-4D20-B86B-70806C4CA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00213"/>
            <a:ext cx="7772400" cy="4968875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t-EE" altLang="et-EE" sz="2400"/>
              <a:t>(Pythoni </a:t>
            </a:r>
            <a:r>
              <a:rPr lang="et-EE" altLang="et-EE" sz="2400" i="1"/>
              <a:t>unittest</a:t>
            </a:r>
            <a:r>
              <a:rPr lang="et-EE" altLang="et-EE" sz="2400"/>
              <a:t> mooduli näitel)</a:t>
            </a:r>
            <a:endParaRPr lang="et-EE" altLang="et-EE" sz="2400" i="1"/>
          </a:p>
          <a:p>
            <a:pPr>
              <a:lnSpc>
                <a:spcPct val="80000"/>
              </a:lnSpc>
            </a:pPr>
            <a:endParaRPr lang="et-EE" altLang="et-EE" sz="2400" b="1"/>
          </a:p>
          <a:p>
            <a:pPr>
              <a:lnSpc>
                <a:spcPct val="80000"/>
              </a:lnSpc>
            </a:pPr>
            <a:r>
              <a:rPr lang="et-EE" altLang="et-EE" sz="2400" b="1"/>
              <a:t>assertAlmostEqual</a:t>
            </a:r>
            <a:r>
              <a:rPr lang="et-EE" altLang="et-EE" sz="2400"/>
              <a:t>(</a:t>
            </a:r>
            <a:r>
              <a:rPr lang="et-EE" altLang="et-EE" sz="2400" i="1"/>
              <a:t>first, second</a:t>
            </a:r>
            <a:r>
              <a:rPr lang="et-EE" altLang="et-EE" sz="2400"/>
              <a:t>[</a:t>
            </a:r>
            <a:r>
              <a:rPr lang="et-EE" altLang="et-EE" sz="2400" i="1"/>
              <a:t>, places</a:t>
            </a:r>
            <a:r>
              <a:rPr lang="et-EE" altLang="et-EE" sz="2400"/>
              <a:t>[</a:t>
            </a:r>
            <a:r>
              <a:rPr lang="et-EE" altLang="et-EE" sz="2400" i="1"/>
              <a:t>, msg</a:t>
            </a:r>
            <a:r>
              <a:rPr lang="et-EE" altLang="et-EE" sz="2400"/>
              <a:t>]])</a:t>
            </a:r>
          </a:p>
          <a:p>
            <a:pPr lvl="1">
              <a:lnSpc>
                <a:spcPct val="80000"/>
              </a:lnSpc>
            </a:pPr>
            <a:r>
              <a:rPr lang="et-EE" altLang="et-EE" sz="2000"/>
              <a:t>Testib, et  </a:t>
            </a:r>
            <a:r>
              <a:rPr lang="et-EE" altLang="et-EE" sz="2000" i="1"/>
              <a:t>first</a:t>
            </a:r>
            <a:r>
              <a:rPr lang="et-EE" altLang="et-EE" sz="2000"/>
              <a:t> ja </a:t>
            </a:r>
            <a:r>
              <a:rPr lang="et-EE" altLang="et-EE" sz="2000" i="1"/>
              <a:t>second</a:t>
            </a:r>
            <a:r>
              <a:rPr lang="et-EE" altLang="et-EE" sz="2000"/>
              <a:t> on peaaegu võrdsed arvutades vahe, ümardades </a:t>
            </a:r>
            <a:r>
              <a:rPr lang="et-EE" altLang="et-EE" sz="2000" i="1"/>
              <a:t>places </a:t>
            </a:r>
            <a:r>
              <a:rPr lang="et-EE" altLang="et-EE" sz="2000"/>
              <a:t>antud kümnendkohani ja võrreldes nulliga; vea seletuseks on </a:t>
            </a:r>
            <a:r>
              <a:rPr lang="et-EE" altLang="et-EE" sz="2000" i="1"/>
              <a:t>msg</a:t>
            </a:r>
            <a:r>
              <a:rPr lang="et-EE" altLang="et-EE" sz="2000"/>
              <a:t> kui antud, muidu None. </a:t>
            </a:r>
          </a:p>
          <a:p>
            <a:pPr>
              <a:lnSpc>
                <a:spcPct val="80000"/>
              </a:lnSpc>
            </a:pPr>
            <a:r>
              <a:rPr lang="et-EE" altLang="et-EE" sz="2400" b="1"/>
              <a:t>assertNotAlmostEqual</a:t>
            </a:r>
            <a:r>
              <a:rPr lang="et-EE" altLang="et-EE" sz="2400"/>
              <a:t>(</a:t>
            </a:r>
            <a:r>
              <a:rPr lang="et-EE" altLang="et-EE" sz="2400" i="1"/>
              <a:t>first, second</a:t>
            </a:r>
            <a:r>
              <a:rPr lang="et-EE" altLang="et-EE" sz="2400"/>
              <a:t>[</a:t>
            </a:r>
            <a:r>
              <a:rPr lang="et-EE" altLang="et-EE" sz="2400" i="1"/>
              <a:t>, places</a:t>
            </a:r>
            <a:r>
              <a:rPr lang="et-EE" altLang="et-EE" sz="2400"/>
              <a:t>[</a:t>
            </a:r>
            <a:r>
              <a:rPr lang="et-EE" altLang="et-EE" sz="2400" i="1"/>
              <a:t>, msg</a:t>
            </a:r>
            <a:r>
              <a:rPr lang="et-EE" altLang="et-EE" sz="2400"/>
              <a:t>]])</a:t>
            </a:r>
          </a:p>
          <a:p>
            <a:pPr lvl="1">
              <a:lnSpc>
                <a:spcPct val="80000"/>
              </a:lnSpc>
            </a:pPr>
            <a:r>
              <a:rPr lang="et-EE" altLang="et-EE" sz="2000"/>
              <a:t>Testib, et  </a:t>
            </a:r>
            <a:r>
              <a:rPr lang="et-EE" altLang="et-EE" sz="2000" i="1"/>
              <a:t>first</a:t>
            </a:r>
            <a:r>
              <a:rPr lang="et-EE" altLang="et-EE" sz="2000"/>
              <a:t> ja </a:t>
            </a:r>
            <a:r>
              <a:rPr lang="et-EE" altLang="et-EE" sz="2000" i="1"/>
              <a:t>second</a:t>
            </a:r>
            <a:r>
              <a:rPr lang="et-EE" altLang="et-EE" sz="2000"/>
              <a:t> ei ole peaaegu võrdsed arvutades vahe, ümardades </a:t>
            </a:r>
            <a:r>
              <a:rPr lang="et-EE" altLang="et-EE" sz="2000" i="1"/>
              <a:t>places </a:t>
            </a:r>
            <a:r>
              <a:rPr lang="et-EE" altLang="et-EE" sz="2000"/>
              <a:t>antud kümnendkohani ja võrreldes nulliga; vea seletuseks on </a:t>
            </a:r>
            <a:r>
              <a:rPr lang="et-EE" altLang="et-EE" sz="2000" i="1"/>
              <a:t>msg</a:t>
            </a:r>
            <a:r>
              <a:rPr lang="et-EE" altLang="et-EE" sz="2000"/>
              <a:t> kui antud, muidu None. </a:t>
            </a:r>
          </a:p>
          <a:p>
            <a:pPr>
              <a:lnSpc>
                <a:spcPct val="80000"/>
              </a:lnSpc>
            </a:pPr>
            <a:r>
              <a:rPr lang="et-EE" altLang="et-EE" sz="2400" b="1"/>
              <a:t>assertRaises</a:t>
            </a:r>
            <a:r>
              <a:rPr lang="et-EE" altLang="et-EE" sz="2400"/>
              <a:t>(</a:t>
            </a:r>
            <a:r>
              <a:rPr lang="et-EE" altLang="et-EE" sz="2400" i="1"/>
              <a:t>exception, callable, ...</a:t>
            </a:r>
            <a:r>
              <a:rPr lang="et-EE" altLang="et-EE" sz="2400"/>
              <a:t>)</a:t>
            </a:r>
          </a:p>
          <a:p>
            <a:pPr lvl="1">
              <a:lnSpc>
                <a:spcPct val="80000"/>
              </a:lnSpc>
            </a:pPr>
            <a:r>
              <a:rPr lang="et-EE" altLang="et-EE" sz="2000"/>
              <a:t>Testib, et erand (</a:t>
            </a:r>
            <a:r>
              <a:rPr lang="et-EE" altLang="et-EE" sz="2000" i="1"/>
              <a:t>exception</a:t>
            </a:r>
            <a:r>
              <a:rPr lang="et-EE" altLang="et-EE" sz="2000"/>
              <a:t>) väljastatakse kui </a:t>
            </a:r>
            <a:r>
              <a:rPr lang="et-EE" altLang="et-EE" sz="2000" i="1"/>
              <a:t>callable</a:t>
            </a:r>
            <a:r>
              <a:rPr lang="et-EE" altLang="et-EE" sz="2000"/>
              <a:t> kutsutakse välja koos kõigi argumentidega, mis on veel assertRaises() väljakutsel ette antud. Test õnnestub kui erand </a:t>
            </a:r>
            <a:r>
              <a:rPr lang="et-EE" altLang="et-EE" sz="2000" i="1"/>
              <a:t>exception</a:t>
            </a:r>
            <a:r>
              <a:rPr lang="et-EE" altLang="et-EE" sz="2000"/>
              <a:t> väljastatakse, on viga  kui mingi teine erand väljastatakse, ebaõnnestub kui erandit ei väljastata. Grupi erandite testimiseks võib anda ette hulga erandite klasse, kui </a:t>
            </a:r>
            <a:r>
              <a:rPr lang="et-EE" altLang="et-EE" sz="2000" i="1"/>
              <a:t>exception</a:t>
            </a:r>
            <a:r>
              <a:rPr lang="et-EE" altLang="et-EE" sz="2000"/>
              <a:t>. </a:t>
            </a:r>
          </a:p>
          <a:p>
            <a:pPr>
              <a:lnSpc>
                <a:spcPct val="80000"/>
              </a:lnSpc>
            </a:pPr>
            <a:endParaRPr lang="et-EE" altLang="et-EE"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D48EE24-FE35-4BD5-8BB7-25AF28048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1143000"/>
          </a:xfrm>
        </p:spPr>
        <p:txBody>
          <a:bodyPr/>
          <a:lstStyle/>
          <a:p>
            <a:r>
              <a:rPr lang="et-EE" altLang="et-EE"/>
              <a:t>xUnit </a:t>
            </a:r>
            <a:r>
              <a:rPr lang="et-EE" altLang="et-EE" i="1"/>
              <a:t>assert </a:t>
            </a:r>
            <a:r>
              <a:rPr lang="et-EE" altLang="et-EE"/>
              <a:t>operatsioonid</a:t>
            </a:r>
            <a:endParaRPr lang="et-EE" altLang="et-EE" i="1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354A9F9-9EC9-4539-9DC3-C248D0397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196975"/>
            <a:ext cx="7772400" cy="5400675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t-EE" altLang="et-EE"/>
              <a:t>(Java </a:t>
            </a:r>
            <a:r>
              <a:rPr lang="et-EE" altLang="et-EE" i="1"/>
              <a:t>JUnit</a:t>
            </a:r>
            <a:r>
              <a:rPr lang="et-EE" altLang="et-EE"/>
              <a:t> mooduli näitel, mittetäielik)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et-EE" altLang="et-EE" i="1"/>
          </a:p>
          <a:p>
            <a:pPr>
              <a:lnSpc>
                <a:spcPct val="90000"/>
              </a:lnSpc>
            </a:pPr>
            <a:r>
              <a:rPr lang="et-EE" altLang="et-EE" sz="2400" b="1" u="sng">
                <a:hlinkClick r:id="rId2"/>
              </a:rPr>
              <a:t>assertArrayEquals</a:t>
            </a:r>
            <a:r>
              <a:rPr lang="et-EE" altLang="et-EE" sz="2400"/>
              <a:t>(</a:t>
            </a:r>
            <a:r>
              <a:rPr lang="et-EE" altLang="et-EE" sz="2400" i="1"/>
              <a:t>byte[] expecteds, byte[] actuals</a:t>
            </a:r>
            <a:r>
              <a:rPr lang="et-EE" altLang="et-EE" sz="2400"/>
              <a:t>) </a:t>
            </a:r>
            <a:br>
              <a:rPr lang="et-EE" altLang="et-EE" sz="2400"/>
            </a:br>
            <a:r>
              <a:rPr lang="et-EE" altLang="et-EE" sz="2400"/>
              <a:t>Eeldab, et kaks </a:t>
            </a:r>
            <a:r>
              <a:rPr lang="et-EE" altLang="et-EE" sz="2400" i="1"/>
              <a:t>byte </a:t>
            </a:r>
            <a:r>
              <a:rPr lang="et-EE" altLang="et-EE" sz="2400"/>
              <a:t>tüüpi objekte sisaldavat massiivi on võrdsed. Sama kuju kordub eri tüüpe objekte sisaldavate massiivide jaoks.</a:t>
            </a:r>
          </a:p>
          <a:p>
            <a:pPr>
              <a:lnSpc>
                <a:spcPct val="90000"/>
              </a:lnSpc>
            </a:pPr>
            <a:r>
              <a:rPr lang="et-EE" altLang="et-EE" sz="2400" b="1">
                <a:hlinkClick r:id="rId3"/>
              </a:rPr>
              <a:t>assertEquals</a:t>
            </a:r>
            <a:r>
              <a:rPr lang="et-EE" altLang="et-EE" sz="2400"/>
              <a:t>(</a:t>
            </a:r>
            <a:r>
              <a:rPr lang="et-EE" altLang="et-EE" sz="2400">
                <a:hlinkClick r:id="rId4" tooltip="class or interface in java.lang"/>
              </a:rPr>
              <a:t>String</a:t>
            </a:r>
            <a:r>
              <a:rPr lang="et-EE" altLang="et-EE" sz="2400"/>
              <a:t> message, </a:t>
            </a:r>
            <a:r>
              <a:rPr lang="et-EE" altLang="et-EE" sz="2400">
                <a:hlinkClick r:id="rId5" tooltip="class or interface in java.lang"/>
              </a:rPr>
              <a:t>Object</a:t>
            </a:r>
            <a:r>
              <a:rPr lang="et-EE" altLang="et-EE" sz="2400"/>
              <a:t> expected, </a:t>
            </a:r>
            <a:r>
              <a:rPr lang="et-EE" altLang="et-EE" sz="2400">
                <a:hlinkClick r:id="rId5" tooltip="class or interface in java.lang"/>
              </a:rPr>
              <a:t>Object</a:t>
            </a:r>
            <a:r>
              <a:rPr lang="et-EE" altLang="et-EE" sz="2400"/>
              <a:t> actual) </a:t>
            </a:r>
            <a:br>
              <a:rPr lang="et-EE" altLang="et-EE" sz="2400"/>
            </a:br>
            <a:r>
              <a:rPr lang="et-EE" altLang="et-EE" sz="2400"/>
              <a:t>Eeldab, et kaks objekti on võrdsed. </a:t>
            </a:r>
          </a:p>
          <a:p>
            <a:pPr>
              <a:lnSpc>
                <a:spcPct val="90000"/>
              </a:lnSpc>
            </a:pPr>
            <a:r>
              <a:rPr lang="et-EE" altLang="et-EE" sz="2400" b="1">
                <a:hlinkClick r:id="rId6"/>
              </a:rPr>
              <a:t>assertEquals</a:t>
            </a:r>
            <a:r>
              <a:rPr lang="et-EE" altLang="et-EE" sz="2400" b="1"/>
              <a:t> </a:t>
            </a:r>
            <a:r>
              <a:rPr lang="et-EE" altLang="et-EE" sz="2400"/>
              <a:t>(</a:t>
            </a:r>
            <a:r>
              <a:rPr lang="et-EE" altLang="et-EE" sz="2400" i="1">
                <a:hlinkClick r:id="rId4" tooltip="class or interface in java.lang"/>
              </a:rPr>
              <a:t>String</a:t>
            </a:r>
            <a:r>
              <a:rPr lang="et-EE" altLang="et-EE" sz="2400" i="1"/>
              <a:t> message,</a:t>
            </a:r>
            <a:r>
              <a:rPr lang="et-EE" altLang="et-EE" sz="2400"/>
              <a:t> </a:t>
            </a:r>
            <a:r>
              <a:rPr lang="et-EE" altLang="et-EE" sz="2400" i="1"/>
              <a:t>double expected, double actual, double delta</a:t>
            </a:r>
            <a:r>
              <a:rPr lang="et-EE" altLang="et-EE" sz="2400"/>
              <a:t>) </a:t>
            </a:r>
            <a:br>
              <a:rPr lang="et-EE" altLang="et-EE" sz="2400"/>
            </a:br>
            <a:r>
              <a:rPr lang="et-EE" altLang="et-EE" sz="2400"/>
              <a:t>Eeldab, et kaks reaalarvu on võrdsed, vea </a:t>
            </a:r>
            <a:r>
              <a:rPr lang="et-EE" altLang="et-EE" sz="2400" i="1"/>
              <a:t>delta</a:t>
            </a:r>
            <a:r>
              <a:rPr lang="et-EE" altLang="et-EE" sz="2400"/>
              <a:t> piirides.</a:t>
            </a:r>
          </a:p>
          <a:p>
            <a:pPr>
              <a:lnSpc>
                <a:spcPct val="90000"/>
              </a:lnSpc>
            </a:pPr>
            <a:r>
              <a:rPr lang="et-EE" altLang="et-EE" sz="2400"/>
              <a:t> </a:t>
            </a:r>
            <a:r>
              <a:rPr lang="et-EE" altLang="et-EE" sz="2400" b="1">
                <a:hlinkClick r:id="rId7"/>
              </a:rPr>
              <a:t>assertTrue</a:t>
            </a:r>
            <a:r>
              <a:rPr lang="et-EE" altLang="et-EE" sz="2400"/>
              <a:t>(</a:t>
            </a:r>
            <a:r>
              <a:rPr lang="et-EE" altLang="et-EE" sz="2400" i="1">
                <a:hlinkClick r:id="rId4" tooltip="class or interface in java.lang"/>
              </a:rPr>
              <a:t>String</a:t>
            </a:r>
            <a:r>
              <a:rPr lang="et-EE" altLang="et-EE" sz="2400"/>
              <a:t> </a:t>
            </a:r>
            <a:r>
              <a:rPr lang="et-EE" altLang="et-EE" sz="2400" i="1"/>
              <a:t>message</a:t>
            </a:r>
            <a:r>
              <a:rPr lang="et-EE" altLang="et-EE" sz="2400"/>
              <a:t>, </a:t>
            </a:r>
            <a:r>
              <a:rPr lang="et-EE" altLang="et-EE" sz="2400" i="1"/>
              <a:t>boolean condition</a:t>
            </a:r>
            <a:r>
              <a:rPr lang="et-EE" altLang="et-EE" sz="2400"/>
              <a:t>) </a:t>
            </a:r>
            <a:br>
              <a:rPr lang="et-EE" altLang="et-EE" sz="2400"/>
            </a:br>
            <a:r>
              <a:rPr lang="et-EE" altLang="et-EE" sz="2400"/>
              <a:t> Eeldab, et tingimus (</a:t>
            </a:r>
            <a:r>
              <a:rPr lang="et-EE" altLang="et-EE" sz="2400" i="1"/>
              <a:t>condition</a:t>
            </a:r>
            <a:r>
              <a:rPr lang="et-EE" altLang="et-EE" sz="2400"/>
              <a:t>) on tõene.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8D8F903C-C476-44A8-B25D-1A3D0257A8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t-EE" altLang="et-EE"/>
              <a:t>GoF mustrid JUnit raamistikus</a:t>
            </a:r>
          </a:p>
        </p:txBody>
      </p:sp>
      <p:pic>
        <p:nvPicPr>
          <p:cNvPr id="38915" name="Picture 5" descr="Image6">
            <a:extLst>
              <a:ext uri="{FF2B5EF4-FFF2-40B4-BE49-F238E27FC236}">
                <a16:creationId xmlns:a16="http://schemas.microsoft.com/office/drawing/2014/main" id="{1902AA4A-E06B-48AA-B814-B8B6F9C72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916113"/>
            <a:ext cx="7632700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Text Box 6">
            <a:extLst>
              <a:ext uri="{FF2B5EF4-FFF2-40B4-BE49-F238E27FC236}">
                <a16:creationId xmlns:a16="http://schemas.microsoft.com/office/drawing/2014/main" id="{4A0C2329-6CDE-40BF-9AA8-4A8CB09FD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165850"/>
            <a:ext cx="8388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t-EE" altLang="et-EE" sz="2800">
                <a:hlinkClick r:id="rId3"/>
              </a:rPr>
              <a:t>http://junit.sourceforge.net/doc/cookbook/cookbook.htm</a:t>
            </a:r>
            <a:endParaRPr lang="et-EE" altLang="et-EE" sz="2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37395EA5-152D-40C0-8B72-9AB32C0EE0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333375"/>
            <a:ext cx="8640763" cy="1143000"/>
          </a:xfrm>
        </p:spPr>
        <p:txBody>
          <a:bodyPr/>
          <a:lstStyle/>
          <a:p>
            <a:r>
              <a:rPr lang="et-EE" altLang="et-EE" sz="4000"/>
              <a:t>Näide: TestPoint, testide kasutamine disainis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2FE6C431-136C-4E3D-B479-E4B7EB2A9FD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557338"/>
            <a:ext cx="5580063" cy="4114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t-EE" altLang="et-EE" sz="1600" b="1">
                <a:latin typeface="Courier New" panose="02070309020205020404" pitchFamily="49" charset="0"/>
              </a:rPr>
              <a:t>public</a:t>
            </a:r>
            <a:r>
              <a:rPr lang="et-EE" altLang="et-EE" sz="1600">
                <a:latin typeface="Courier New" panose="02070309020205020404" pitchFamily="49" charset="0"/>
              </a:rPr>
              <a:t> </a:t>
            </a:r>
            <a:r>
              <a:rPr lang="et-EE" altLang="et-EE" sz="1600" b="1">
                <a:latin typeface="Courier New" panose="02070309020205020404" pitchFamily="49" charset="0"/>
              </a:rPr>
              <a:t>class</a:t>
            </a:r>
            <a:r>
              <a:rPr lang="et-EE" altLang="et-EE" sz="1600">
                <a:latin typeface="Courier New" panose="02070309020205020404" pitchFamily="49" charset="0"/>
              </a:rPr>
              <a:t> TestPoint </a:t>
            </a:r>
            <a:r>
              <a:rPr lang="et-EE" altLang="et-EE" sz="1600" b="1">
                <a:latin typeface="Courier New" panose="02070309020205020404" pitchFamily="49" charset="0"/>
              </a:rPr>
              <a:t>extends</a:t>
            </a:r>
            <a:r>
              <a:rPr lang="et-EE" altLang="et-EE" sz="1600">
                <a:latin typeface="Courier New" panose="02070309020205020404" pitchFamily="49" charset="0"/>
              </a:rPr>
              <a:t> TestCase {</a:t>
            </a:r>
          </a:p>
          <a:p>
            <a:pPr>
              <a:lnSpc>
                <a:spcPct val="80000"/>
              </a:lnSpc>
              <a:buFontTx/>
              <a:buNone/>
            </a:pPr>
            <a:endParaRPr lang="et-EE" altLang="et-EE" sz="1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 b="1">
                <a:latin typeface="Courier New" panose="02070309020205020404" pitchFamily="49" charset="0"/>
              </a:rPr>
              <a:t>private</a:t>
            </a:r>
            <a:r>
              <a:rPr lang="et-EE" altLang="et-EE" sz="1600">
                <a:latin typeface="Courier New" panose="02070309020205020404" pitchFamily="49" charset="0"/>
              </a:rPr>
              <a:t> Point p1;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 b="1">
                <a:latin typeface="Courier New" panose="02070309020205020404" pitchFamily="49" charset="0"/>
              </a:rPr>
              <a:t>private</a:t>
            </a:r>
            <a:r>
              <a:rPr lang="et-EE" altLang="et-EE" sz="1600">
                <a:latin typeface="Courier New" panose="02070309020205020404" pitchFamily="49" charset="0"/>
              </a:rPr>
              <a:t> Point p2;</a:t>
            </a:r>
          </a:p>
          <a:p>
            <a:pPr>
              <a:lnSpc>
                <a:spcPct val="80000"/>
              </a:lnSpc>
              <a:buFontTx/>
              <a:buNone/>
            </a:pPr>
            <a:endParaRPr lang="et-EE" altLang="et-EE" sz="1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 b="1">
                <a:latin typeface="Courier New" panose="02070309020205020404" pitchFamily="49" charset="0"/>
              </a:rPr>
              <a:t>public</a:t>
            </a:r>
            <a:r>
              <a:rPr lang="et-EE" altLang="et-EE" sz="1600">
                <a:latin typeface="Courier New" panose="02070309020205020404" pitchFamily="49" charset="0"/>
              </a:rPr>
              <a:t> </a:t>
            </a:r>
            <a:r>
              <a:rPr lang="et-EE" altLang="et-EE" sz="1600" b="1">
                <a:latin typeface="Courier New" panose="02070309020205020404" pitchFamily="49" charset="0"/>
              </a:rPr>
              <a:t>void</a:t>
            </a:r>
            <a:r>
              <a:rPr lang="et-EE" altLang="et-EE" sz="1600">
                <a:latin typeface="Courier New" panose="02070309020205020404" pitchFamily="49" charset="0"/>
              </a:rPr>
              <a:t> setUp(){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>
                <a:solidFill>
                  <a:schemeClr val="accent1"/>
                </a:solidFill>
                <a:latin typeface="Courier New" panose="02070309020205020404" pitchFamily="49" charset="0"/>
              </a:rPr>
              <a:t>	// p1 = new Point();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>
                <a:solidFill>
                  <a:schemeClr val="accent1"/>
                </a:solidFill>
                <a:latin typeface="Courier New" panose="02070309020205020404" pitchFamily="49" charset="0"/>
              </a:rPr>
              <a:t>	// p1.setX(10);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>
                <a:solidFill>
                  <a:schemeClr val="accent1"/>
                </a:solidFill>
                <a:latin typeface="Courier New" panose="02070309020205020404" pitchFamily="49" charset="0"/>
              </a:rPr>
              <a:t>	// p1.setY(0);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>
                <a:solidFill>
                  <a:schemeClr val="accent1"/>
                </a:solidFill>
                <a:latin typeface="Courier New" panose="02070309020205020404" pitchFamily="49" charset="0"/>
              </a:rPr>
              <a:t>	// p2 = new Point();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>
                <a:solidFill>
                  <a:schemeClr val="accent1"/>
                </a:solidFill>
                <a:latin typeface="Courier New" panose="02070309020205020404" pitchFamily="49" charset="0"/>
              </a:rPr>
              <a:t>	// p2.setX(20);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>
                <a:solidFill>
                  <a:schemeClr val="accent1"/>
                </a:solidFill>
                <a:latin typeface="Courier New" panose="02070309020205020404" pitchFamily="49" charset="0"/>
              </a:rPr>
              <a:t>	// p2.setY(0);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>
                <a:latin typeface="Courier New" panose="02070309020205020404" pitchFamily="49" charset="0"/>
              </a:rPr>
              <a:t>	p1 = </a:t>
            </a:r>
            <a:r>
              <a:rPr lang="et-EE" altLang="et-EE" sz="1600" b="1">
                <a:latin typeface="Courier New" panose="02070309020205020404" pitchFamily="49" charset="0"/>
              </a:rPr>
              <a:t>new</a:t>
            </a:r>
            <a:r>
              <a:rPr lang="et-EE" altLang="et-EE" sz="1600">
                <a:latin typeface="Courier New" panose="02070309020205020404" pitchFamily="49" charset="0"/>
              </a:rPr>
              <a:t> Point(10, 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>
                <a:latin typeface="Courier New" panose="02070309020205020404" pitchFamily="49" charset="0"/>
              </a:rPr>
              <a:t>	p2 = </a:t>
            </a:r>
            <a:r>
              <a:rPr lang="et-EE" altLang="et-EE" sz="1600" b="1">
                <a:latin typeface="Courier New" panose="02070309020205020404" pitchFamily="49" charset="0"/>
              </a:rPr>
              <a:t>new</a:t>
            </a:r>
            <a:r>
              <a:rPr lang="et-EE" altLang="et-EE" sz="1600">
                <a:latin typeface="Courier New" panose="02070309020205020404" pitchFamily="49" charset="0"/>
              </a:rPr>
              <a:t> Point(20, 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t-EE" altLang="et-EE" sz="1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>
                <a:latin typeface="Courier New" panose="02070309020205020404" pitchFamily="49" charset="0"/>
              </a:rPr>
              <a:t>....</a:t>
            </a:r>
            <a:endParaRPr lang="et-EE" altLang="et-EE" sz="1600"/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/>
              <a:t>}</a:t>
            </a:r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D0EFBE9F-C405-438A-81A8-E79219C64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213100"/>
            <a:ext cx="4752975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t-EE" altLang="et-EE" sz="2000"/>
              <a:t>Testide abil on võimalik leida kohti, kus testitavaid klasse on ebamugav ja kohmakas kasutada.</a:t>
            </a:r>
          </a:p>
          <a:p>
            <a:pPr>
              <a:spcBef>
                <a:spcPct val="50000"/>
              </a:spcBef>
              <a:buFontTx/>
              <a:buNone/>
            </a:pPr>
            <a:endParaRPr lang="et-EE" altLang="et-EE" sz="2000"/>
          </a:p>
          <a:p>
            <a:pPr>
              <a:spcBef>
                <a:spcPct val="50000"/>
              </a:spcBef>
              <a:buFontTx/>
              <a:buNone/>
            </a:pPr>
            <a:r>
              <a:rPr lang="et-EE" altLang="et-EE" sz="2000"/>
              <a:t>Näide tehtud </a:t>
            </a:r>
            <a:r>
              <a:rPr lang="et-EE" altLang="et-EE" sz="2000" i="1"/>
              <a:t>JUnit 3</a:t>
            </a:r>
            <a:r>
              <a:rPr lang="et-EE" altLang="et-EE" sz="2000"/>
              <a:t> põhjal. </a:t>
            </a:r>
            <a:r>
              <a:rPr lang="et-EE" altLang="et-EE" sz="2000" i="1"/>
              <a:t>JUnit 4 </a:t>
            </a:r>
            <a:r>
              <a:rPr lang="et-EE" altLang="et-EE" sz="2000"/>
              <a:t>stiil on teistsugune.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id="{F3537F8B-BFB8-4B89-8C9B-0FEB7789A8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>
              <a:buFontTx/>
              <a:buNone/>
            </a:pPr>
            <a:endParaRPr lang="et-EE" altLang="et-EE" sz="2400" i="1" dirty="0"/>
          </a:p>
          <a:p>
            <a:pPr algn="r">
              <a:buFontTx/>
              <a:buNone/>
            </a:pPr>
            <a:r>
              <a:rPr lang="et-EE" altLang="et-EE" sz="2400" i="1" dirty="0" err="1"/>
              <a:t>Software</a:t>
            </a:r>
            <a:r>
              <a:rPr lang="et-EE" altLang="et-EE" sz="2400" i="1" dirty="0"/>
              <a:t> </a:t>
            </a:r>
            <a:r>
              <a:rPr lang="et-EE" altLang="et-EE" sz="2400" i="1" dirty="0" err="1"/>
              <a:t>is</a:t>
            </a:r>
            <a:r>
              <a:rPr lang="et-EE" altLang="et-EE" sz="2400" i="1" dirty="0"/>
              <a:t> </a:t>
            </a:r>
            <a:r>
              <a:rPr lang="et-EE" altLang="et-EE" sz="2400" i="1" dirty="0" err="1"/>
              <a:t>hard</a:t>
            </a:r>
            <a:r>
              <a:rPr lang="et-EE" altLang="et-EE" sz="2400" i="1" dirty="0"/>
              <a:t>.</a:t>
            </a:r>
          </a:p>
          <a:p>
            <a:pPr algn="r">
              <a:buFontTx/>
              <a:buNone/>
            </a:pPr>
            <a:r>
              <a:rPr lang="et-EE" altLang="et-EE" sz="2400" i="1" dirty="0"/>
              <a:t>Donald E. </a:t>
            </a:r>
            <a:r>
              <a:rPr lang="et-EE" altLang="et-EE" sz="2400" i="1" dirty="0" err="1"/>
              <a:t>Knuth</a:t>
            </a:r>
            <a:endParaRPr lang="et-EE" altLang="et-EE" sz="2400" i="1" dirty="0"/>
          </a:p>
          <a:p>
            <a:pPr algn="r">
              <a:buFontTx/>
              <a:buNone/>
            </a:pPr>
            <a:endParaRPr lang="et-EE" altLang="et-EE" sz="2400" i="1" dirty="0"/>
          </a:p>
          <a:p>
            <a:pPr algn="r">
              <a:buFontTx/>
              <a:buNone/>
            </a:pPr>
            <a:endParaRPr lang="et-EE" altLang="et-EE" sz="2400" i="1" dirty="0"/>
          </a:p>
          <a:p>
            <a:pPr algn="r">
              <a:buFontTx/>
              <a:buNone/>
            </a:pPr>
            <a:r>
              <a:rPr lang="et-EE" altLang="et-EE" sz="2400" i="1" dirty="0"/>
              <a:t>Tarkvara ei ole iseenesest õige või vale, see on õige või vale mingi spetsifikatsiooni suhtes.</a:t>
            </a:r>
          </a:p>
          <a:p>
            <a:pPr algn="r">
              <a:buFontTx/>
              <a:buNone/>
            </a:pPr>
            <a:endParaRPr lang="et-EE" altLang="et-EE" sz="2400" i="1" dirty="0"/>
          </a:p>
          <a:p>
            <a:pPr algn="r">
              <a:buFontTx/>
              <a:buNone/>
            </a:pPr>
            <a:r>
              <a:rPr lang="et-EE" altLang="et-EE" sz="2400" i="1" dirty="0"/>
              <a:t>						</a:t>
            </a:r>
          </a:p>
          <a:p>
            <a:pPr>
              <a:buFontTx/>
              <a:buNone/>
            </a:pPr>
            <a:endParaRPr lang="en-US" altLang="et-EE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0AF2792-F49C-4C1E-A40D-C4AF6A85375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333375"/>
            <a:ext cx="8640763" cy="1143000"/>
          </a:xfrm>
        </p:spPr>
        <p:txBody>
          <a:bodyPr/>
          <a:lstStyle/>
          <a:p>
            <a:r>
              <a:rPr lang="et-EE" altLang="et-EE"/>
              <a:t>TestPoint, testide kasutamine disainis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625AAF3C-B89F-47AE-AC51-E04C7EE819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628775"/>
            <a:ext cx="8459788" cy="4114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t-EE" altLang="et-EE" sz="1600" b="1">
                <a:latin typeface="Courier New" panose="02070309020205020404" pitchFamily="49" charset="0"/>
              </a:rPr>
              <a:t>public</a:t>
            </a:r>
            <a:r>
              <a:rPr lang="et-EE" altLang="et-EE" sz="1600">
                <a:latin typeface="Courier New" panose="02070309020205020404" pitchFamily="49" charset="0"/>
              </a:rPr>
              <a:t> </a:t>
            </a:r>
            <a:r>
              <a:rPr lang="et-EE" altLang="et-EE" sz="1600" b="1">
                <a:latin typeface="Courier New" panose="02070309020205020404" pitchFamily="49" charset="0"/>
              </a:rPr>
              <a:t>class</a:t>
            </a:r>
            <a:r>
              <a:rPr lang="et-EE" altLang="et-EE" sz="1600">
                <a:latin typeface="Courier New" panose="02070309020205020404" pitchFamily="49" charset="0"/>
              </a:rPr>
              <a:t> TestPoint </a:t>
            </a:r>
            <a:r>
              <a:rPr lang="et-EE" altLang="et-EE" sz="1600" b="1">
                <a:latin typeface="Courier New" panose="02070309020205020404" pitchFamily="49" charset="0"/>
              </a:rPr>
              <a:t>extends</a:t>
            </a:r>
            <a:r>
              <a:rPr lang="et-EE" altLang="et-EE" sz="1600">
                <a:latin typeface="Courier New" panose="02070309020205020404" pitchFamily="49" charset="0"/>
              </a:rPr>
              <a:t> TestCase {</a:t>
            </a:r>
          </a:p>
          <a:p>
            <a:pPr>
              <a:lnSpc>
                <a:spcPct val="80000"/>
              </a:lnSpc>
              <a:buFontTx/>
              <a:buNone/>
            </a:pPr>
            <a:endParaRPr lang="et-EE" altLang="et-EE" sz="1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 b="1">
                <a:latin typeface="Courier New" panose="02070309020205020404" pitchFamily="49" charset="0"/>
              </a:rPr>
              <a:t>private</a:t>
            </a:r>
            <a:r>
              <a:rPr lang="et-EE" altLang="et-EE" sz="1600">
                <a:latin typeface="Courier New" panose="02070309020205020404" pitchFamily="49" charset="0"/>
              </a:rPr>
              <a:t> Point p1;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 b="1">
                <a:latin typeface="Courier New" panose="02070309020205020404" pitchFamily="49" charset="0"/>
              </a:rPr>
              <a:t>private</a:t>
            </a:r>
            <a:r>
              <a:rPr lang="et-EE" altLang="et-EE" sz="1600">
                <a:latin typeface="Courier New" panose="02070309020205020404" pitchFamily="49" charset="0"/>
              </a:rPr>
              <a:t> Point p2;</a:t>
            </a:r>
          </a:p>
          <a:p>
            <a:pPr>
              <a:lnSpc>
                <a:spcPct val="80000"/>
              </a:lnSpc>
              <a:buFontTx/>
              <a:buNone/>
            </a:pPr>
            <a:endParaRPr lang="et-EE" altLang="et-EE" sz="1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 b="1">
                <a:latin typeface="Courier New" panose="02070309020205020404" pitchFamily="49" charset="0"/>
              </a:rPr>
              <a:t>public</a:t>
            </a:r>
            <a:r>
              <a:rPr lang="et-EE" altLang="et-EE" sz="1600">
                <a:latin typeface="Courier New" panose="02070309020205020404" pitchFamily="49" charset="0"/>
              </a:rPr>
              <a:t> </a:t>
            </a:r>
            <a:r>
              <a:rPr lang="et-EE" altLang="et-EE" sz="1600" b="1">
                <a:latin typeface="Courier New" panose="02070309020205020404" pitchFamily="49" charset="0"/>
              </a:rPr>
              <a:t>void</a:t>
            </a:r>
            <a:r>
              <a:rPr lang="et-EE" altLang="et-EE" sz="1600">
                <a:latin typeface="Courier New" panose="02070309020205020404" pitchFamily="49" charset="0"/>
              </a:rPr>
              <a:t> setUp(){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>
                <a:latin typeface="Courier New" panose="02070309020205020404" pitchFamily="49" charset="0"/>
              </a:rPr>
              <a:t>	p1 = </a:t>
            </a:r>
            <a:r>
              <a:rPr lang="et-EE" altLang="et-EE" sz="1600" b="1">
                <a:latin typeface="Courier New" panose="02070309020205020404" pitchFamily="49" charset="0"/>
              </a:rPr>
              <a:t>new</a:t>
            </a:r>
            <a:r>
              <a:rPr lang="et-EE" altLang="et-EE" sz="1600">
                <a:latin typeface="Courier New" panose="02070309020205020404" pitchFamily="49" charset="0"/>
              </a:rPr>
              <a:t> Point(10, 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>
                <a:latin typeface="Courier New" panose="02070309020205020404" pitchFamily="49" charset="0"/>
              </a:rPr>
              <a:t>	p2 = </a:t>
            </a:r>
            <a:r>
              <a:rPr lang="et-EE" altLang="et-EE" sz="1600" b="1">
                <a:latin typeface="Courier New" panose="02070309020205020404" pitchFamily="49" charset="0"/>
              </a:rPr>
              <a:t>new</a:t>
            </a:r>
            <a:r>
              <a:rPr lang="et-EE" altLang="et-EE" sz="1600">
                <a:latin typeface="Courier New" panose="02070309020205020404" pitchFamily="49" charset="0"/>
              </a:rPr>
              <a:t> Point(20, 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t-EE" altLang="et-EE" sz="1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 b="1">
                <a:latin typeface="Courier New" panose="02070309020205020404" pitchFamily="49" charset="0"/>
              </a:rPr>
              <a:t>public</a:t>
            </a:r>
            <a:r>
              <a:rPr lang="et-EE" altLang="et-EE" sz="1600">
                <a:latin typeface="Courier New" panose="02070309020205020404" pitchFamily="49" charset="0"/>
              </a:rPr>
              <a:t> </a:t>
            </a:r>
            <a:r>
              <a:rPr lang="et-EE" altLang="et-EE" sz="1600" b="1">
                <a:latin typeface="Courier New" panose="02070309020205020404" pitchFamily="49" charset="0"/>
              </a:rPr>
              <a:t>void</a:t>
            </a:r>
            <a:r>
              <a:rPr lang="et-EE" altLang="et-EE" sz="1600">
                <a:latin typeface="Courier New" panose="02070309020205020404" pitchFamily="49" charset="0"/>
              </a:rPr>
              <a:t> testDistance(){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>
                <a:latin typeface="Courier New" panose="02070309020205020404" pitchFamily="49" charset="0"/>
              </a:rPr>
              <a:t>	</a:t>
            </a:r>
            <a:r>
              <a:rPr lang="et-EE" altLang="et-EE" sz="1600">
                <a:solidFill>
                  <a:schemeClr val="accent1"/>
                </a:solidFill>
                <a:latin typeface="Courier New" panose="02070309020205020404" pitchFamily="49" charset="0"/>
              </a:rPr>
              <a:t>// </a:t>
            </a:r>
            <a:r>
              <a:rPr lang="et-EE" altLang="et-EE" sz="1600" i="1">
                <a:solidFill>
                  <a:schemeClr val="accent1"/>
                </a:solidFill>
                <a:latin typeface="Courier New" panose="02070309020205020404" pitchFamily="49" charset="0"/>
              </a:rPr>
              <a:t>assertEquals</a:t>
            </a:r>
            <a:r>
              <a:rPr lang="et-EE" altLang="et-EE" sz="1600">
                <a:solidFill>
                  <a:schemeClr val="accent1"/>
                </a:solidFill>
                <a:latin typeface="Courier New" panose="02070309020205020404" pitchFamily="49" charset="0"/>
              </a:rPr>
              <a:t>(10.0, p1.startCalculation(p2), 0.001);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 i="1">
                <a:latin typeface="Courier New" panose="02070309020205020404" pitchFamily="49" charset="0"/>
              </a:rPr>
              <a:t>	assertEquals</a:t>
            </a:r>
            <a:r>
              <a:rPr lang="et-EE" altLang="et-EE" sz="1600">
                <a:latin typeface="Courier New" panose="02070309020205020404" pitchFamily="49" charset="0"/>
              </a:rPr>
              <a:t>(10.0, p1.distance(p2), 0.001);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t-EE" altLang="et-EE" sz="1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>
                <a:latin typeface="Courier New" panose="02070309020205020404" pitchFamily="49" charset="0"/>
              </a:rPr>
              <a:t>....</a:t>
            </a:r>
            <a:endParaRPr lang="et-EE" altLang="et-EE" sz="1600"/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/>
              <a:t>}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E9CA07E7-867E-45CA-922C-28D46BDCA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851525"/>
            <a:ext cx="8064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t-EE" altLang="et-EE" sz="2000"/>
              <a:t>Testide abil on võimalik leida kohmakaid, segaseid ja lohisevaid operatsioonide nimesid.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9153695-684C-4241-85B6-C6209FEEFC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t-EE" altLang="et-EE"/>
              <a:t> TestPoint, testide kasutamine disainis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0F5F2F3-280D-455C-B47F-C11A05FFCAB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052513"/>
            <a:ext cx="9144000" cy="4114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t-EE" altLang="et-EE" sz="1600" b="1">
                <a:latin typeface="Courier New" panose="02070309020205020404" pitchFamily="49" charset="0"/>
              </a:rPr>
              <a:t>public</a:t>
            </a:r>
            <a:r>
              <a:rPr lang="et-EE" altLang="et-EE" sz="1600">
                <a:latin typeface="Courier New" panose="02070309020205020404" pitchFamily="49" charset="0"/>
              </a:rPr>
              <a:t> </a:t>
            </a:r>
            <a:r>
              <a:rPr lang="et-EE" altLang="et-EE" sz="1600" b="1">
                <a:latin typeface="Courier New" panose="02070309020205020404" pitchFamily="49" charset="0"/>
              </a:rPr>
              <a:t>class</a:t>
            </a:r>
            <a:r>
              <a:rPr lang="et-EE" altLang="et-EE" sz="1600">
                <a:latin typeface="Courier New" panose="02070309020205020404" pitchFamily="49" charset="0"/>
              </a:rPr>
              <a:t> TestPoint </a:t>
            </a:r>
            <a:r>
              <a:rPr lang="et-EE" altLang="et-EE" sz="1600" b="1">
                <a:latin typeface="Courier New" panose="02070309020205020404" pitchFamily="49" charset="0"/>
              </a:rPr>
              <a:t>extends</a:t>
            </a:r>
            <a:r>
              <a:rPr lang="et-EE" altLang="et-EE" sz="1600">
                <a:latin typeface="Courier New" panose="02070309020205020404" pitchFamily="49" charset="0"/>
              </a:rPr>
              <a:t> TestCase {</a:t>
            </a:r>
          </a:p>
          <a:p>
            <a:pPr>
              <a:lnSpc>
                <a:spcPct val="80000"/>
              </a:lnSpc>
              <a:buFontTx/>
              <a:buNone/>
            </a:pPr>
            <a:endParaRPr lang="et-EE" altLang="et-EE" sz="1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 b="1">
                <a:latin typeface="Courier New" panose="02070309020205020404" pitchFamily="49" charset="0"/>
              </a:rPr>
              <a:t>private</a:t>
            </a:r>
            <a:r>
              <a:rPr lang="et-EE" altLang="et-EE" sz="1600">
                <a:latin typeface="Courier New" panose="02070309020205020404" pitchFamily="49" charset="0"/>
              </a:rPr>
              <a:t> Point p1;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 b="1">
                <a:latin typeface="Courier New" panose="02070309020205020404" pitchFamily="49" charset="0"/>
              </a:rPr>
              <a:t>private</a:t>
            </a:r>
            <a:r>
              <a:rPr lang="et-EE" altLang="et-EE" sz="1600">
                <a:latin typeface="Courier New" panose="02070309020205020404" pitchFamily="49" charset="0"/>
              </a:rPr>
              <a:t> Point p2;</a:t>
            </a:r>
          </a:p>
          <a:p>
            <a:pPr>
              <a:lnSpc>
                <a:spcPct val="80000"/>
              </a:lnSpc>
              <a:buFontTx/>
              <a:buNone/>
            </a:pPr>
            <a:endParaRPr lang="et-EE" altLang="et-EE" sz="1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 b="1">
                <a:latin typeface="Courier New" panose="02070309020205020404" pitchFamily="49" charset="0"/>
              </a:rPr>
              <a:t>public</a:t>
            </a:r>
            <a:r>
              <a:rPr lang="et-EE" altLang="et-EE" sz="1600">
                <a:latin typeface="Courier New" panose="02070309020205020404" pitchFamily="49" charset="0"/>
              </a:rPr>
              <a:t> </a:t>
            </a:r>
            <a:r>
              <a:rPr lang="et-EE" altLang="et-EE" sz="1600" b="1">
                <a:latin typeface="Courier New" panose="02070309020205020404" pitchFamily="49" charset="0"/>
              </a:rPr>
              <a:t>void</a:t>
            </a:r>
            <a:r>
              <a:rPr lang="et-EE" altLang="et-EE" sz="1600">
                <a:latin typeface="Courier New" panose="02070309020205020404" pitchFamily="49" charset="0"/>
              </a:rPr>
              <a:t> setUp(){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>
                <a:latin typeface="Courier New" panose="02070309020205020404" pitchFamily="49" charset="0"/>
              </a:rPr>
              <a:t>	p1 = </a:t>
            </a:r>
            <a:r>
              <a:rPr lang="et-EE" altLang="et-EE" sz="1600" b="1">
                <a:latin typeface="Courier New" panose="02070309020205020404" pitchFamily="49" charset="0"/>
              </a:rPr>
              <a:t>new</a:t>
            </a:r>
            <a:r>
              <a:rPr lang="et-EE" altLang="et-EE" sz="1600">
                <a:latin typeface="Courier New" panose="02070309020205020404" pitchFamily="49" charset="0"/>
              </a:rPr>
              <a:t> Point(10, 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>
                <a:latin typeface="Courier New" panose="02070309020205020404" pitchFamily="49" charset="0"/>
              </a:rPr>
              <a:t>	p2 = </a:t>
            </a:r>
            <a:r>
              <a:rPr lang="et-EE" altLang="et-EE" sz="1600" b="1">
                <a:latin typeface="Courier New" panose="02070309020205020404" pitchFamily="49" charset="0"/>
              </a:rPr>
              <a:t>new</a:t>
            </a:r>
            <a:r>
              <a:rPr lang="et-EE" altLang="et-EE" sz="1600">
                <a:latin typeface="Courier New" panose="02070309020205020404" pitchFamily="49" charset="0"/>
              </a:rPr>
              <a:t> Point(20, 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t-EE" altLang="et-EE" sz="1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 b="1">
                <a:latin typeface="Courier New" panose="02070309020205020404" pitchFamily="49" charset="0"/>
              </a:rPr>
              <a:t>public</a:t>
            </a:r>
            <a:r>
              <a:rPr lang="et-EE" altLang="et-EE" sz="1600">
                <a:latin typeface="Courier New" panose="02070309020205020404" pitchFamily="49" charset="0"/>
              </a:rPr>
              <a:t> </a:t>
            </a:r>
            <a:r>
              <a:rPr lang="et-EE" altLang="et-EE" sz="1600" b="1">
                <a:latin typeface="Courier New" panose="02070309020205020404" pitchFamily="49" charset="0"/>
              </a:rPr>
              <a:t>void</a:t>
            </a:r>
            <a:r>
              <a:rPr lang="et-EE" altLang="et-EE" sz="1600">
                <a:latin typeface="Courier New" panose="02070309020205020404" pitchFamily="49" charset="0"/>
              </a:rPr>
              <a:t> testDistance(){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 i="1">
                <a:latin typeface="Courier New" panose="02070309020205020404" pitchFamily="49" charset="0"/>
              </a:rPr>
              <a:t>	assertEquals</a:t>
            </a:r>
            <a:r>
              <a:rPr lang="et-EE" altLang="et-EE" sz="1600">
                <a:latin typeface="Courier New" panose="02070309020205020404" pitchFamily="49" charset="0"/>
              </a:rPr>
              <a:t>(10.0, p1.distance(p2), 0.001);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t-EE" altLang="et-EE" sz="1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>
                <a:latin typeface="Courier New" panose="02070309020205020404" pitchFamily="49" charset="0"/>
              </a:rPr>
              <a:t>public void testRotate(){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>
                <a:latin typeface="Courier New" panose="02070309020205020404" pitchFamily="49" charset="0"/>
              </a:rPr>
              <a:t>		</a:t>
            </a:r>
            <a:r>
              <a:rPr lang="et-EE" altLang="et-EE" sz="1600">
                <a:solidFill>
                  <a:schemeClr val="accent1"/>
                </a:solidFill>
                <a:latin typeface="Courier New" panose="02070309020205020404" pitchFamily="49" charset="0"/>
              </a:rPr>
              <a:t>// Kuidas testida meetodit rotate()? On vaja meetodit vectorTo()!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>
                <a:latin typeface="Courier New" panose="02070309020205020404" pitchFamily="49" charset="0"/>
              </a:rPr>
              <a:t>		Double oldtheta = p1.vectorTo(p2).gettheta();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>
                <a:latin typeface="Courier New" panose="02070309020205020404" pitchFamily="49" charset="0"/>
              </a:rPr>
              <a:t>		p1.rotate(p2, 1.5);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>
                <a:latin typeface="Courier New" panose="02070309020205020404" pitchFamily="49" charset="0"/>
              </a:rPr>
              <a:t>		assertEquals(oldtheta + 1.5, p1.vectorTo(p2).gettheta(), 0.001);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t-EE" altLang="et-EE" sz="1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/>
              <a:t>}</a:t>
            </a: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652A4DAF-2C5D-4D43-87C3-6943FDCDB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092825"/>
            <a:ext cx="7777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t-EE" altLang="et-EE" sz="2000"/>
              <a:t>Testide abil on võimalik leida uusi, klassi terviklikkuse ja testitavuse mõttes olulisi operatsioone.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69E6E87-7E10-4916-B3CB-051799E937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t-EE" altLang="et-EE"/>
              <a:t> JUnit 4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2CD7F93-0CD8-4DC6-9809-9398364CA5B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052513"/>
            <a:ext cx="9144000" cy="4114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t-EE" altLang="et-EE" sz="1600" b="1">
                <a:latin typeface="Courier New" panose="02070309020205020404" pitchFamily="49" charset="0"/>
              </a:rPr>
              <a:t>import </a:t>
            </a:r>
            <a:r>
              <a:rPr lang="et-EE" altLang="et-EE" sz="1600">
                <a:latin typeface="Courier New" panose="02070309020205020404" pitchFamily="49" charset="0"/>
              </a:rPr>
              <a:t>static org.junit.Assert.*;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 b="1">
                <a:latin typeface="Courier New" panose="02070309020205020404" pitchFamily="49" charset="0"/>
              </a:rPr>
              <a:t>import </a:t>
            </a:r>
            <a:r>
              <a:rPr lang="et-EE" altLang="et-EE" sz="1600">
                <a:latin typeface="Courier New" panose="02070309020205020404" pitchFamily="49" charset="0"/>
              </a:rPr>
              <a:t>org.junit.After;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 b="1">
                <a:latin typeface="Courier New" panose="02070309020205020404" pitchFamily="49" charset="0"/>
              </a:rPr>
              <a:t>import </a:t>
            </a:r>
            <a:r>
              <a:rPr lang="et-EE" altLang="et-EE" sz="1600">
                <a:latin typeface="Courier New" panose="02070309020205020404" pitchFamily="49" charset="0"/>
              </a:rPr>
              <a:t>org.junit.Before;</a:t>
            </a:r>
          </a:p>
          <a:p>
            <a:pPr>
              <a:lnSpc>
                <a:spcPct val="80000"/>
              </a:lnSpc>
              <a:buFontTx/>
              <a:buNone/>
            </a:pPr>
            <a:endParaRPr lang="et-EE" altLang="et-EE" sz="16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 b="1">
                <a:latin typeface="Courier New" panose="02070309020205020404" pitchFamily="49" charset="0"/>
              </a:rPr>
              <a:t>import </a:t>
            </a:r>
            <a:r>
              <a:rPr lang="et-EE" altLang="et-EE" sz="1600">
                <a:latin typeface="Courier New" panose="02070309020205020404" pitchFamily="49" charset="0"/>
              </a:rPr>
              <a:t>org.junit.Test;</a:t>
            </a:r>
          </a:p>
          <a:p>
            <a:pPr>
              <a:lnSpc>
                <a:spcPct val="80000"/>
              </a:lnSpc>
              <a:buFontTx/>
              <a:buNone/>
            </a:pPr>
            <a:endParaRPr lang="et-EE" altLang="et-EE" sz="16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 b="1">
                <a:latin typeface="Courier New" panose="02070309020205020404" pitchFamily="49" charset="0"/>
              </a:rPr>
              <a:t>public class </a:t>
            </a:r>
            <a:r>
              <a:rPr lang="et-EE" altLang="et-EE" sz="1600">
                <a:latin typeface="Courier New" panose="02070309020205020404" pitchFamily="49" charset="0"/>
              </a:rPr>
              <a:t>TestTest</a:t>
            </a:r>
            <a:r>
              <a:rPr lang="et-EE" altLang="et-EE" sz="1600" b="1">
                <a:latin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 b="1"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 b="1">
                <a:latin typeface="Courier New" panose="02070309020205020404" pitchFamily="49" charset="0"/>
              </a:rPr>
              <a:t>	private double</a:t>
            </a:r>
            <a:r>
              <a:rPr lang="et-EE" altLang="et-EE" sz="1600">
                <a:latin typeface="Courier New" panose="02070309020205020404" pitchFamily="49" charset="0"/>
              </a:rPr>
              <a:t> x</a:t>
            </a:r>
            <a:r>
              <a:rPr lang="et-EE" altLang="et-EE" sz="1600" b="1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 b="1">
                <a:latin typeface="Courier New" panose="02070309020205020404" pitchFamily="49" charset="0"/>
              </a:rPr>
              <a:t>	private double</a:t>
            </a:r>
            <a:r>
              <a:rPr lang="et-EE" altLang="et-EE" sz="1600">
                <a:latin typeface="Courier New" panose="02070309020205020404" pitchFamily="49" charset="0"/>
              </a:rPr>
              <a:t> viga</a:t>
            </a:r>
            <a:r>
              <a:rPr lang="et-EE" altLang="et-EE" sz="1600" b="1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 b="1"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 b="1">
                <a:latin typeface="Courier New" panose="02070309020205020404" pitchFamily="49" charset="0"/>
              </a:rPr>
              <a:t>	</a:t>
            </a:r>
            <a:r>
              <a:rPr lang="et-EE" altLang="et-EE" sz="1600" b="1">
                <a:solidFill>
                  <a:schemeClr val="accent1"/>
                </a:solidFill>
                <a:latin typeface="Courier New" panose="02070309020205020404" pitchFamily="49" charset="0"/>
              </a:rPr>
              <a:t>@Before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 b="1">
                <a:latin typeface="Courier New" panose="02070309020205020404" pitchFamily="49" charset="0"/>
              </a:rPr>
              <a:t>	public void </a:t>
            </a:r>
            <a:r>
              <a:rPr lang="et-EE" altLang="et-EE" sz="1600">
                <a:latin typeface="Courier New" panose="02070309020205020404" pitchFamily="49" charset="0"/>
              </a:rPr>
              <a:t>algseadista(){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>
                <a:latin typeface="Courier New" panose="02070309020205020404" pitchFamily="49" charset="0"/>
              </a:rPr>
              <a:t>		x= 1000;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>
                <a:latin typeface="Courier New" panose="02070309020205020404" pitchFamily="49" charset="0"/>
              </a:rPr>
              <a:t>		viga = x / 10000;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 b="1"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 b="1">
                <a:latin typeface="Courier New" panose="02070309020205020404" pitchFamily="49" charset="0"/>
              </a:rPr>
              <a:t>	</a:t>
            </a:r>
            <a:r>
              <a:rPr lang="et-EE" altLang="et-EE" sz="1600" b="1">
                <a:solidFill>
                  <a:schemeClr val="accent1"/>
                </a:solidFill>
                <a:latin typeface="Courier New" panose="02070309020205020404" pitchFamily="49" charset="0"/>
              </a:rPr>
              <a:t>@Test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 b="1">
                <a:latin typeface="Courier New" panose="02070309020205020404" pitchFamily="49" charset="0"/>
              </a:rPr>
              <a:t>	public void </a:t>
            </a:r>
            <a:r>
              <a:rPr lang="et-EE" altLang="et-EE" sz="1600">
                <a:latin typeface="Courier New" panose="02070309020205020404" pitchFamily="49" charset="0"/>
              </a:rPr>
              <a:t>testiTriviaalsusi()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>
                <a:latin typeface="Courier New" panose="02070309020205020404" pitchFamily="49" charset="0"/>
              </a:rPr>
              <a:t>		assertTrue(true || false);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>
                <a:latin typeface="Courier New" panose="02070309020205020404" pitchFamily="49" charset="0"/>
              </a:rPr>
              <a:t>		assertEquals(x, 10.0*100.0, viga);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t-EE" altLang="et-EE" sz="16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C5F7A9BC-448D-44BB-B30C-7831DC5E8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1985963"/>
            <a:ext cx="4249737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t-EE" altLang="et-EE" sz="2000"/>
              <a:t>JUnit 4 ei nõua </a:t>
            </a:r>
            <a:r>
              <a:rPr lang="et-EE" altLang="et-EE" sz="2000" i="1"/>
              <a:t>TestCase</a:t>
            </a:r>
            <a:r>
              <a:rPr lang="et-EE" altLang="et-EE" sz="2000"/>
              <a:t> ülemklassi defineerimist.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t-EE" altLang="et-EE" sz="2000"/>
              <a:t>Test- ja seadistusmeetodid on määratud annotatsioonidega </a:t>
            </a:r>
            <a:r>
              <a:rPr lang="et-EE" altLang="et-EE" sz="2000" i="1"/>
              <a:t>@Test, @Before, @After</a:t>
            </a:r>
            <a:r>
              <a:rPr lang="et-EE" altLang="et-EE" sz="2000"/>
              <a:t>.</a:t>
            </a:r>
          </a:p>
          <a:p>
            <a:pPr>
              <a:spcBef>
                <a:spcPct val="50000"/>
              </a:spcBef>
              <a:buFontTx/>
              <a:buNone/>
            </a:pPr>
            <a:endParaRPr lang="et-EE" altLang="et-EE" sz="2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A542554A-0857-481F-B557-2BC19FD4E1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r>
              <a:rPr lang="et-EE" altLang="et-EE"/>
              <a:t>Näide: käivitamine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DCE6CB6-3442-4708-AB51-35F9FD55AD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484313"/>
            <a:ext cx="8135937" cy="511333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t-EE" altLang="et-EE" sz="2800">
                <a:latin typeface="Courier" pitchFamily="49" charset="0"/>
              </a:rPr>
              <a:t>if __name__ == "__main__":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t-EE" altLang="et-EE" sz="2800">
                <a:latin typeface="Courier" pitchFamily="49" charset="0"/>
              </a:rPr>
              <a:t>    unittest.main()</a:t>
            </a:r>
          </a:p>
          <a:p>
            <a:pPr>
              <a:lnSpc>
                <a:spcPct val="90000"/>
              </a:lnSpc>
              <a:buFontTx/>
              <a:buNone/>
            </a:pPr>
            <a:endParaRPr lang="et-EE" altLang="et-EE" sz="2800">
              <a:latin typeface="Courier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t-EE" altLang="et-EE" sz="2800"/>
              <a:t>Tulem: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t-EE" sz="2800">
                <a:latin typeface="Courier" pitchFamily="49" charset="0"/>
              </a:rPr>
              <a:t>Ran 5 tests in 0.406s</a:t>
            </a:r>
            <a:endParaRPr lang="et-EE" altLang="et-EE" sz="2800">
              <a:latin typeface="Courier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t-EE" sz="2800">
                <a:latin typeface="Courier" pitchFamily="49" charset="0"/>
              </a:rPr>
              <a:t>OK</a:t>
            </a:r>
            <a:endParaRPr lang="et-EE" altLang="et-EE" sz="2800">
              <a:latin typeface="Courier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t-EE" altLang="et-EE" sz="2800">
              <a:latin typeface="Courier" pitchFamily="49" charset="0"/>
            </a:endParaRPr>
          </a:p>
          <a:p>
            <a:pPr>
              <a:lnSpc>
                <a:spcPct val="90000"/>
              </a:lnSpc>
            </a:pPr>
            <a:r>
              <a:rPr lang="et-EE" altLang="et-EE" sz="2800"/>
              <a:t>Jälle must maagia. Käivitatakse kõik selle mooduli klassi </a:t>
            </a:r>
            <a:r>
              <a:rPr lang="et-EE" altLang="et-EE" sz="2800" i="1"/>
              <a:t>TestCase </a:t>
            </a:r>
            <a:r>
              <a:rPr lang="et-EE" altLang="et-EE" sz="2800"/>
              <a:t>alamklassid. Täpsemalt need initsialiseeritakse ja kutsutakse välja operatsiooni </a:t>
            </a:r>
            <a:r>
              <a:rPr lang="et-EE" altLang="et-EE" sz="2800" i="1"/>
              <a:t>run().</a:t>
            </a:r>
            <a:endParaRPr lang="et-EE" altLang="et-EE" sz="2800"/>
          </a:p>
          <a:p>
            <a:pPr>
              <a:lnSpc>
                <a:spcPct val="90000"/>
              </a:lnSpc>
              <a:buFontTx/>
              <a:buNone/>
            </a:pPr>
            <a:endParaRPr lang="et-EE" altLang="et-EE" sz="2800">
              <a:latin typeface="Courier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t-EE" altLang="et-EE" sz="2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1B9BCDB-F0F0-487D-9D39-98141CBFE5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t-EE" altLang="et-EE"/>
              <a:t>QuickCheck-stiilis testimine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8A7BDB0-0D73-4BE3-AED8-ADA136FB186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4294967295"/>
          </p:nvPr>
        </p:nvSpPr>
        <p:spPr>
          <a:xfrm>
            <a:off x="197768" y="2708920"/>
            <a:ext cx="8838728" cy="3528392"/>
          </a:xfrm>
          <a:blipFill rotWithShape="0">
            <a:blip r:embed="rId2"/>
            <a:stretch>
              <a:fillRect l="-690" t="-864" b="-33333"/>
            </a:stretch>
          </a:blipFill>
        </p:spPr>
        <p:txBody>
          <a:bodyPr/>
          <a:lstStyle/>
          <a:p>
            <a:r>
              <a:rPr lang="et-EE">
                <a:noFill/>
              </a:rPr>
              <a:t> 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02B08BFC-3037-4BDE-ADCA-1871F5869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052513"/>
            <a:ext cx="7272337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t-EE" altLang="et-EE" sz="2000"/>
              <a:t>QuickCheck-stiilis testimine, mille nimi pärineb Haskelli teegist QuickCheck, genereerib testandmed ise ja eeldused (assert) vastavad invariantidele ja järeltingimustele st need on üldised väited, mitte konkreetsed näited. All on näide Pythoni </a:t>
            </a:r>
            <a:r>
              <a:rPr lang="et-EE" altLang="et-EE" sz="2000" i="1"/>
              <a:t>hypothesis</a:t>
            </a:r>
            <a:r>
              <a:rPr lang="et-EE" altLang="et-EE" sz="2000"/>
              <a:t> teegiga:</a:t>
            </a:r>
          </a:p>
          <a:p>
            <a:pPr>
              <a:spcBef>
                <a:spcPct val="50000"/>
              </a:spcBef>
              <a:buFontTx/>
              <a:buNone/>
            </a:pPr>
            <a:endParaRPr lang="et-EE" altLang="et-EE"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02163E0-4039-489D-B840-2DBB6E1E0B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>
              <a:buFontTx/>
              <a:buNone/>
            </a:pPr>
            <a:endParaRPr lang="et-EE" altLang="et-EE" sz="2400" i="1"/>
          </a:p>
          <a:p>
            <a:pPr algn="r">
              <a:buFontTx/>
              <a:buNone/>
            </a:pPr>
            <a:r>
              <a:rPr lang="et-EE" altLang="et-EE" sz="2400" i="1"/>
              <a:t>Test-first programming is one of the most beneficial software practices to emerge during the past decade....</a:t>
            </a:r>
          </a:p>
          <a:p>
            <a:pPr algn="r">
              <a:buFontTx/>
              <a:buNone/>
            </a:pPr>
            <a:endParaRPr lang="et-EE" altLang="et-EE" sz="2400" i="1"/>
          </a:p>
          <a:p>
            <a:pPr algn="r">
              <a:buFontTx/>
              <a:buNone/>
            </a:pPr>
            <a:r>
              <a:rPr lang="et-EE" altLang="et-EE" sz="2400" i="1"/>
              <a:t>Steve McConnell</a:t>
            </a:r>
          </a:p>
          <a:p>
            <a:pPr algn="r">
              <a:buFontTx/>
              <a:buNone/>
            </a:pPr>
            <a:r>
              <a:rPr lang="et-EE" altLang="et-EE" sz="2400" i="1"/>
              <a:t>						</a:t>
            </a:r>
          </a:p>
          <a:p>
            <a:pPr>
              <a:buFontTx/>
              <a:buNone/>
            </a:pPr>
            <a:endParaRPr lang="en-US" altLang="et-EE"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2E04AE59-5B8F-43FE-B2E9-447C17D53B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t-EE" altLang="et-EE"/>
              <a:t>Test-first programming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486A88C-9236-4471-A2BC-0E85B6E8C7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t-EE" altLang="et-EE" sz="2800"/>
              <a:t>Ühiktesti võib võtta kui klassi liidese kirjeldust (millised meetodid, mida teevad), seega disaini dokumenti.</a:t>
            </a:r>
          </a:p>
          <a:p>
            <a:pPr>
              <a:lnSpc>
                <a:spcPct val="80000"/>
              </a:lnSpc>
            </a:pPr>
            <a:r>
              <a:rPr lang="et-EE" altLang="et-EE" sz="2800"/>
              <a:t>Ühiktesti kood kirjutatakse enne testitavat koodi, ühiktestid on ka regressioonitestid </a:t>
            </a:r>
          </a:p>
          <a:p>
            <a:pPr>
              <a:lnSpc>
                <a:spcPct val="80000"/>
              </a:lnSpc>
            </a:pPr>
            <a:r>
              <a:rPr lang="et-EE" altLang="et-EE" sz="2800"/>
              <a:t>Tsükli üks samm:</a:t>
            </a:r>
          </a:p>
          <a:p>
            <a:pPr lvl="1">
              <a:lnSpc>
                <a:spcPct val="80000"/>
              </a:lnSpc>
            </a:pPr>
            <a:r>
              <a:rPr lang="et-EE" altLang="et-EE" sz="2400"/>
              <a:t>Kirjutada natukene testikoodi</a:t>
            </a:r>
          </a:p>
          <a:p>
            <a:pPr lvl="1">
              <a:lnSpc>
                <a:spcPct val="80000"/>
              </a:lnSpc>
            </a:pPr>
            <a:r>
              <a:rPr lang="et-EE" altLang="et-EE" sz="2400"/>
              <a:t>Käivitada test, mis peaks ebaõnnestuma</a:t>
            </a:r>
          </a:p>
          <a:p>
            <a:pPr lvl="1">
              <a:lnSpc>
                <a:spcPct val="80000"/>
              </a:lnSpc>
            </a:pPr>
            <a:r>
              <a:rPr lang="et-EE" altLang="et-EE" sz="2400"/>
              <a:t>Kirjutada natukene “päris” koodi</a:t>
            </a:r>
          </a:p>
          <a:p>
            <a:pPr lvl="1">
              <a:lnSpc>
                <a:spcPct val="80000"/>
              </a:lnSpc>
            </a:pPr>
            <a:r>
              <a:rPr lang="et-EE" altLang="et-EE" sz="2400"/>
              <a:t>Käivitada test, mis peaks õnnestuma</a:t>
            </a:r>
          </a:p>
          <a:p>
            <a:pPr lvl="1">
              <a:lnSpc>
                <a:spcPct val="80000"/>
              </a:lnSpc>
            </a:pPr>
            <a:endParaRPr lang="et-EE" altLang="et-EE" sz="2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2F4D913B-6CD0-4E28-A0D3-312A45D46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t-EE" altLang="et-EE"/>
              <a:t>Test-first programming - eelised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1F551A48-2A97-4A99-B910-77E89C1BAF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t-EE" altLang="et-EE" sz="2400"/>
              <a:t>Testide kirjutamine enne pole suurem töö kui testide kirjutamine tagantjärgi</a:t>
            </a:r>
          </a:p>
          <a:p>
            <a:pPr>
              <a:lnSpc>
                <a:spcPct val="90000"/>
              </a:lnSpc>
            </a:pPr>
            <a:r>
              <a:rPr lang="et-EE" altLang="et-EE" sz="2400"/>
              <a:t>Ühiktestid kirjutatakse tegelikult valmis – kui testide kirjutamine jäetakse viimaseks, siis tihti ei viitsita neid kirjutada </a:t>
            </a:r>
          </a:p>
          <a:p>
            <a:pPr>
              <a:lnSpc>
                <a:spcPct val="90000"/>
              </a:lnSpc>
            </a:pPr>
            <a:r>
              <a:rPr lang="et-EE" altLang="et-EE" sz="2400"/>
              <a:t>Programmeerija rahulolu – saavutuse tunne testi läbimisel</a:t>
            </a:r>
          </a:p>
          <a:p>
            <a:pPr>
              <a:lnSpc>
                <a:spcPct val="90000"/>
              </a:lnSpc>
            </a:pPr>
            <a:r>
              <a:rPr lang="et-EE" altLang="et-EE" sz="2400"/>
              <a:t>Vigu on lihtsam parandada – test ja testitav kood valmivad samaaegselt</a:t>
            </a:r>
          </a:p>
          <a:p>
            <a:pPr>
              <a:lnSpc>
                <a:spcPct val="90000"/>
              </a:lnSpc>
            </a:pPr>
            <a:r>
              <a:rPr lang="et-EE" altLang="et-EE" sz="2400"/>
              <a:t>Liidese ja käitumise täpsustumine – test kirjeldab, kuidas klass peab käituma</a:t>
            </a:r>
          </a:p>
          <a:p>
            <a:pPr lvl="1">
              <a:lnSpc>
                <a:spcPct val="90000"/>
              </a:lnSpc>
            </a:pPr>
            <a:endParaRPr lang="et-EE" altLang="et-EE" sz="2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B9455DC-4718-4344-9D02-16CC8BD45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t-EE" altLang="et-EE"/>
              <a:t>Test-first programming:  eelised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9282DC3-4921-4D35-B260-9DA936AA06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t-EE" altLang="et-EE" sz="2800"/>
              <a:t>Liidese ja käitumise dokumenteerimine – test kirjeldab, kuidas klass peab käituma</a:t>
            </a:r>
          </a:p>
          <a:p>
            <a:pPr>
              <a:lnSpc>
                <a:spcPct val="80000"/>
              </a:lnSpc>
            </a:pPr>
            <a:r>
              <a:rPr lang="et-EE" altLang="et-EE" sz="2800"/>
              <a:t>Klasside madalam sõltuvus ja suurem korduvkasutatavus – testida on mugavam klasse, mis omavad madalat sõltuvust </a:t>
            </a:r>
          </a:p>
          <a:p>
            <a:pPr>
              <a:lnSpc>
                <a:spcPct val="80000"/>
              </a:lnSpc>
            </a:pPr>
            <a:r>
              <a:rPr lang="et-EE" altLang="et-EE" sz="2800"/>
              <a:t>Verifitseerimine – testid annavad teatud kindluse süsteemi korrektsuse osas</a:t>
            </a:r>
          </a:p>
          <a:p>
            <a:pPr>
              <a:lnSpc>
                <a:spcPct val="80000"/>
              </a:lnSpc>
            </a:pPr>
            <a:r>
              <a:rPr lang="et-EE" altLang="et-EE" sz="2800"/>
              <a:t>Julgus asju muuta – kui on olemas regressioonitestid pole muudatustest tekkida võivad vead hirmuäratavad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E6BB196E-9853-4AEC-9814-B57B206C0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r>
              <a:rPr lang="et-EE" altLang="et-EE"/>
              <a:t>Test-first programming: näide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0A2E84E-2844-488F-880C-D713910F386C}"/>
              </a:ext>
            </a:extLst>
          </p:cNvPr>
          <p:cNvGraphicFramePr>
            <a:graphicFrameLocks noGrp="1"/>
          </p:cNvGraphicFramePr>
          <p:nvPr/>
        </p:nvGraphicFramePr>
        <p:xfrm>
          <a:off x="1116013" y="1052513"/>
          <a:ext cx="7488237" cy="539591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2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6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8930">
                <a:tc>
                  <a:txBody>
                    <a:bodyPr/>
                    <a:lstStyle/>
                    <a:p>
                      <a:r>
                        <a:rPr lang="et-EE" sz="1800" b="1" dirty="0"/>
                        <a:t>Test</a:t>
                      </a:r>
                    </a:p>
                  </a:txBody>
                  <a:tcPr marL="91433" marR="91433" marT="45728" marB="45728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t-EE" sz="1800" b="1" dirty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import </a:t>
                      </a:r>
                      <a:r>
                        <a:rPr lang="et-EE" sz="1800" b="1" dirty="0" err="1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unittest</a:t>
                      </a:r>
                      <a:r>
                        <a:rPr lang="et-EE" sz="1800" b="1" baseline="0" dirty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t-EE" sz="1800" b="1" dirty="0" err="1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from</a:t>
                      </a:r>
                      <a:r>
                        <a:rPr lang="et-EE" sz="1800" b="1" dirty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t-EE" sz="1800" b="1" dirty="0" err="1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geom</a:t>
                      </a:r>
                      <a:r>
                        <a:rPr lang="et-EE" sz="1800" b="1" dirty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import </a:t>
                      </a:r>
                      <a:r>
                        <a:rPr lang="et-EE" sz="1800" b="1" dirty="0" err="1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Circle</a:t>
                      </a:r>
                      <a:endParaRPr lang="et-EE" sz="1800" b="1" dirty="0">
                        <a:solidFill>
                          <a:srgbClr val="0070C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t-EE" sz="1800" b="1" dirty="0">
                        <a:solidFill>
                          <a:srgbClr val="0070C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t-EE" sz="1800" b="1" dirty="0" err="1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unittest.main(</a:t>
                      </a:r>
                      <a:r>
                        <a:rPr lang="et-EE" sz="1800" b="1" dirty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t-EE" sz="18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33" marR="91433" marT="45728" marB="45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93">
                <a:tc>
                  <a:txBody>
                    <a:bodyPr/>
                    <a:lstStyle/>
                    <a:p>
                      <a:r>
                        <a:rPr lang="et-EE" sz="1800" b="1" dirty="0"/>
                        <a:t>Käivitus</a:t>
                      </a:r>
                    </a:p>
                  </a:txBody>
                  <a:tcPr marL="91433" marR="91433" marT="45728" marB="45728"/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ImportError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 cannot import name </a:t>
                      </a:r>
                      <a:r>
                        <a:rPr lang="et-EE" sz="1800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Circle</a:t>
                      </a:r>
                      <a:endParaRPr lang="et-EE" sz="18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t-EE" sz="18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3" marR="91433"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93">
                <a:tc>
                  <a:txBody>
                    <a:bodyPr/>
                    <a:lstStyle/>
                    <a:p>
                      <a:r>
                        <a:rPr lang="et-EE" sz="1800" b="1" dirty="0"/>
                        <a:t>Kood</a:t>
                      </a:r>
                    </a:p>
                  </a:txBody>
                  <a:tcPr marL="91433" marR="91433" marT="45728" marB="45728"/>
                </a:tc>
                <a:tc>
                  <a:txBody>
                    <a:bodyPr/>
                    <a:lstStyle/>
                    <a:p>
                      <a:r>
                        <a:rPr lang="et-EE" sz="1800" b="1" dirty="0" err="1">
                          <a:latin typeface="Courier New" pitchFamily="49" charset="0"/>
                          <a:cs typeface="Courier New" pitchFamily="49" charset="0"/>
                        </a:rPr>
                        <a:t>class</a:t>
                      </a:r>
                      <a:r>
                        <a:rPr lang="et-EE" sz="18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t-EE" sz="1800" b="1" dirty="0" err="1">
                          <a:latin typeface="Courier New" pitchFamily="49" charset="0"/>
                          <a:cs typeface="Courier New" pitchFamily="49" charset="0"/>
                        </a:rPr>
                        <a:t>Circle</a:t>
                      </a:r>
                      <a:r>
                        <a:rPr lang="et-EE" sz="1800" b="1" dirty="0">
                          <a:latin typeface="Courier New" pitchFamily="49" charset="0"/>
                          <a:cs typeface="Courier New" pitchFamily="49" charset="0"/>
                        </a:rPr>
                        <a:t>: pass</a:t>
                      </a:r>
                    </a:p>
                    <a:p>
                      <a:endParaRPr lang="et-EE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3" marR="91433"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561">
                <a:tc>
                  <a:txBody>
                    <a:bodyPr/>
                    <a:lstStyle/>
                    <a:p>
                      <a:r>
                        <a:rPr lang="et-EE" sz="1800" b="1" dirty="0"/>
                        <a:t>Käivitus</a:t>
                      </a:r>
                    </a:p>
                  </a:txBody>
                  <a:tcPr marL="91433" marR="91433" marT="45728" marB="45728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Ran 0 tests in 0.000s</a:t>
                      </a:r>
                    </a:p>
                    <a:p>
                      <a:endParaRPr lang="en-US" sz="1800" b="1" dirty="0">
                        <a:solidFill>
                          <a:srgbClr val="00B05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OK</a:t>
                      </a:r>
                      <a:endParaRPr lang="et-EE" sz="1800" b="1" dirty="0">
                        <a:solidFill>
                          <a:srgbClr val="00B05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3" marR="91433" marT="45728" marB="457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2035">
                <a:tc>
                  <a:txBody>
                    <a:bodyPr/>
                    <a:lstStyle/>
                    <a:p>
                      <a:r>
                        <a:rPr lang="et-EE" sz="1800" b="1" dirty="0"/>
                        <a:t>Test</a:t>
                      </a:r>
                    </a:p>
                  </a:txBody>
                  <a:tcPr marL="91433" marR="91433" marT="45728" marB="45728"/>
                </a:tc>
                <a:tc>
                  <a:txBody>
                    <a:bodyPr/>
                    <a:lstStyle/>
                    <a:p>
                      <a:r>
                        <a:rPr lang="et-EE" sz="1800" b="1" dirty="0" err="1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</a:t>
                      </a:r>
                      <a:r>
                        <a:rPr lang="et-EE" sz="1800" b="1" dirty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t-EE" sz="1800" b="1" dirty="0" err="1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TestCircle(unittest.TestCase</a:t>
                      </a:r>
                      <a:r>
                        <a:rPr lang="et-EE" sz="1800" b="1" dirty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):</a:t>
                      </a:r>
                    </a:p>
                    <a:p>
                      <a:endParaRPr lang="et-EE" sz="1800" b="1" dirty="0">
                        <a:solidFill>
                          <a:srgbClr val="0070C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t-EE" sz="1800" b="1" dirty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t-EE" sz="1800" b="1" dirty="0" err="1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def</a:t>
                      </a:r>
                      <a:r>
                        <a:rPr lang="et-EE" sz="1800" b="1" dirty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t-EE" sz="1800" b="1" dirty="0" err="1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testIsInside(self</a:t>
                      </a:r>
                      <a:r>
                        <a:rPr lang="et-EE" sz="1800" b="1" dirty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):</a:t>
                      </a:r>
                    </a:p>
                    <a:p>
                      <a:r>
                        <a:rPr lang="et-EE" sz="1800" b="1" dirty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x = 0.0</a:t>
                      </a:r>
                    </a:p>
                    <a:p>
                      <a:r>
                        <a:rPr lang="et-EE" sz="1800" b="1" dirty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y = 4.0</a:t>
                      </a:r>
                    </a:p>
                    <a:p>
                      <a:r>
                        <a:rPr lang="et-EE" sz="1800" b="1" dirty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  <a:r>
                        <a:rPr lang="et-EE" sz="1800" b="1" dirty="0" err="1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radius</a:t>
                      </a:r>
                      <a:r>
                        <a:rPr lang="et-EE" sz="1800" b="1" dirty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5.0</a:t>
                      </a:r>
                    </a:p>
                    <a:p>
                      <a:r>
                        <a:rPr lang="et-EE" sz="1800" b="1" dirty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c = </a:t>
                      </a:r>
                      <a:r>
                        <a:rPr lang="et-EE" sz="1800" b="1" dirty="0" err="1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Circle(x</a:t>
                      </a:r>
                      <a:r>
                        <a:rPr lang="et-EE" sz="1800" b="1" dirty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y, </a:t>
                      </a:r>
                      <a:r>
                        <a:rPr lang="et-EE" sz="1800" b="1" dirty="0" err="1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radius</a:t>
                      </a:r>
                      <a:r>
                        <a:rPr lang="et-EE" sz="1800" b="1" dirty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 marL="91433" marR="91433" marT="45728" marB="457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4F577D4-B20C-4705-94B3-5E72C9C6A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7200"/>
            <a:ext cx="701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t-EE" sz="4400" i="1">
                <a:solidFill>
                  <a:schemeClr val="tx2"/>
                </a:solidFill>
              </a:rPr>
              <a:t>Design by Contract</a:t>
            </a:r>
            <a:r>
              <a:rPr lang="en-US" altLang="et-EE" sz="4400">
                <a:solidFill>
                  <a:schemeClr val="tx2"/>
                </a:solidFill>
              </a:rPr>
              <a:t> (</a:t>
            </a:r>
            <a:r>
              <a:rPr lang="en-US" altLang="et-EE" sz="4400" i="1">
                <a:solidFill>
                  <a:schemeClr val="tx2"/>
                </a:solidFill>
              </a:rPr>
              <a:t>DbC</a:t>
            </a:r>
            <a:r>
              <a:rPr lang="en-US" altLang="et-EE" sz="440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0EBDE95-D73F-45EF-94BB-5D8D2B5F9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t-EE" altLang="et-EE" sz="2800"/>
              <a:t>Musta kasti vaade objektidele peaks rahuldama järgmiseid tingimusi:</a:t>
            </a:r>
          </a:p>
          <a:p>
            <a:pPr lvl="1">
              <a:buFontTx/>
              <a:buChar char="•"/>
            </a:pPr>
            <a:r>
              <a:rPr lang="et-EE" altLang="et-EE"/>
              <a:t>Kirjeldus peab olema täpne ja üheselt mõistetav</a:t>
            </a:r>
          </a:p>
          <a:p>
            <a:pPr lvl="1">
              <a:buFontTx/>
              <a:buChar char="•"/>
            </a:pPr>
            <a:r>
              <a:rPr lang="et-EE" altLang="et-EE"/>
              <a:t>Kirjeldus peab olema meie vajaduste jaoks piisavalt täielik</a:t>
            </a:r>
          </a:p>
          <a:p>
            <a:pPr lvl="1">
              <a:buFontTx/>
              <a:buChar char="•"/>
            </a:pPr>
            <a:r>
              <a:rPr lang="et-EE" altLang="et-EE"/>
              <a:t>Kirjeldus ei tohi olla ülespetsifitseeriv, kindlasti ei tohiks musta kasti vaade kirjeldada realisatsiooni detaile.</a:t>
            </a:r>
            <a:endParaRPr lang="en-US" altLang="et-EE"/>
          </a:p>
        </p:txBody>
      </p:sp>
      <p:graphicFrame>
        <p:nvGraphicFramePr>
          <p:cNvPr id="7172" name="Object 2">
            <a:extLst>
              <a:ext uri="{FF2B5EF4-FFF2-40B4-BE49-F238E27FC236}">
                <a16:creationId xmlns:a16="http://schemas.microsoft.com/office/drawing/2014/main" id="{A1314E9C-D15E-4D53-9A0A-AA69EE3901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152400"/>
          <a:ext cx="12192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Document" r:id="rId3" imgW="1630680" imgH="1498600" progId="Word.Document.8">
                  <p:embed/>
                </p:oleObj>
              </mc:Choice>
              <mc:Fallback>
                <p:oleObj name="Document" r:id="rId3" imgW="1630680" imgH="14986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52400"/>
                        <a:ext cx="12192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8A0D6B0-E1C5-42DE-8C5F-1EAF73019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772400" cy="1143000"/>
          </a:xfrm>
        </p:spPr>
        <p:txBody>
          <a:bodyPr/>
          <a:lstStyle/>
          <a:p>
            <a:r>
              <a:rPr lang="et-EE" altLang="et-EE"/>
              <a:t>Test-first programming: näide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FDE910-4B6E-4786-BA1A-D856952D4265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1773238"/>
          <a:ext cx="8567737" cy="329247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1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6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3331">
                <a:tc>
                  <a:txBody>
                    <a:bodyPr/>
                    <a:lstStyle/>
                    <a:p>
                      <a:r>
                        <a:rPr lang="et-EE" sz="1800" b="1" dirty="0"/>
                        <a:t>Käivitus</a:t>
                      </a:r>
                    </a:p>
                  </a:txBody>
                  <a:tcPr marL="91427" marR="91427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 = Circle(x, y, radius)</a:t>
                      </a:r>
                    </a:p>
                    <a:p>
                      <a:r>
                        <a:rPr lang="en-US" sz="1800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TypeError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object.__new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__() takes no parameters</a:t>
                      </a:r>
                    </a:p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Ran 1 test in 0.000s</a:t>
                      </a:r>
                    </a:p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FAILED (errors=1)</a:t>
                      </a:r>
                      <a:endParaRPr lang="et-EE" sz="18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t-EE" sz="18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27" marR="91427"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572">
                <a:tc>
                  <a:txBody>
                    <a:bodyPr/>
                    <a:lstStyle/>
                    <a:p>
                      <a:r>
                        <a:rPr lang="et-EE" sz="1800" b="1" dirty="0"/>
                        <a:t>Kood</a:t>
                      </a:r>
                    </a:p>
                  </a:txBody>
                  <a:tcPr marL="91427" marR="91427" marT="45717" marB="45717"/>
                </a:tc>
                <a:tc>
                  <a:txBody>
                    <a:bodyPr/>
                    <a:lstStyle/>
                    <a:p>
                      <a:r>
                        <a:rPr lang="et-EE" sz="1800" b="0" i="1" dirty="0">
                          <a:latin typeface="Courier New" pitchFamily="49" charset="0"/>
                          <a:cs typeface="Courier New" pitchFamily="49" charset="0"/>
                        </a:rPr>
                        <a:t>(kustutada</a:t>
                      </a:r>
                      <a:r>
                        <a:rPr lang="et-EE" sz="1800" b="1" dirty="0">
                          <a:latin typeface="Courier New" pitchFamily="49" charset="0"/>
                          <a:cs typeface="Courier New" pitchFamily="49" charset="0"/>
                        </a:rPr>
                        <a:t> pass</a:t>
                      </a:r>
                      <a:r>
                        <a:rPr lang="et-EE" sz="1800" b="0" i="1" dirty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r>
                        <a:rPr lang="en-US" sz="1800" b="1" dirty="0" err="1">
                          <a:latin typeface="Courier New" pitchFamily="49" charset="0"/>
                          <a:cs typeface="Courier New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 __</a:t>
                      </a:r>
                      <a:r>
                        <a:rPr lang="en-US" sz="1800" b="1" dirty="0" err="1">
                          <a:latin typeface="Courier New" pitchFamily="49" charset="0"/>
                          <a:cs typeface="Courier New" pitchFamily="49" charset="0"/>
                        </a:rPr>
                        <a:t>init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__(self, x, y, radius): pass</a:t>
                      </a:r>
                      <a:r>
                        <a:rPr lang="et-EE" sz="1800" b="1" dirty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endParaRPr lang="et-EE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27" marR="91427"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572">
                <a:tc>
                  <a:txBody>
                    <a:bodyPr/>
                    <a:lstStyle/>
                    <a:p>
                      <a:r>
                        <a:rPr lang="et-EE" sz="1800" b="1" dirty="0"/>
                        <a:t>Käivitus</a:t>
                      </a:r>
                    </a:p>
                  </a:txBody>
                  <a:tcPr marL="91427" marR="91427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Ran 1 test in 0.000s</a:t>
                      </a:r>
                    </a:p>
                    <a:p>
                      <a:endParaRPr lang="en-US" sz="1800" b="1" dirty="0">
                        <a:solidFill>
                          <a:srgbClr val="00B05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OK</a:t>
                      </a:r>
                      <a:endParaRPr lang="et-EE" sz="1800" b="1" dirty="0">
                        <a:solidFill>
                          <a:srgbClr val="00B05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27" marR="91427"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F7A0D03B-1145-4916-B533-779E3DD0EF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t-EE" altLang="et-EE"/>
              <a:t>Test-first programming: näide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81686E0-D055-45D0-BDC3-D47E8D10F9FF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1773238"/>
          <a:ext cx="8135937" cy="38227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94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0411">
                <a:tc>
                  <a:txBody>
                    <a:bodyPr/>
                    <a:lstStyle/>
                    <a:p>
                      <a:r>
                        <a:rPr lang="et-EE" sz="1800" b="1" dirty="0"/>
                        <a:t>Test</a:t>
                      </a:r>
                    </a:p>
                  </a:txBody>
                  <a:tcPr marL="91429" marR="91429" marT="45714" marB="45714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t-EE" sz="1800" b="1" dirty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self.assertTrue(c.is_inside(3.0, 4.0))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t-EE" sz="1800" b="1" dirty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self.assertFalse(c.is_inside(-5.0, -1.0))</a:t>
                      </a:r>
                      <a:endParaRPr lang="et-EE" sz="18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29" marR="91429"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248">
                <a:tc>
                  <a:txBody>
                    <a:bodyPr/>
                    <a:lstStyle/>
                    <a:p>
                      <a:r>
                        <a:rPr lang="et-EE" sz="1800" b="1" dirty="0"/>
                        <a:t>Käivitus</a:t>
                      </a:r>
                    </a:p>
                  </a:txBody>
                  <a:tcPr marL="91429" marR="91429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self.assertTrue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(c.is</a:t>
                      </a:r>
                      <a:r>
                        <a:rPr lang="et-EE" sz="1800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_i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nside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t-EE" sz="18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.0, 4.0))</a:t>
                      </a:r>
                    </a:p>
                    <a:p>
                      <a:r>
                        <a:rPr lang="en-US" sz="1800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AttributeError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 'Circle' object has no attribute 'is</a:t>
                      </a:r>
                      <a:r>
                        <a:rPr lang="et-EE" sz="1800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_i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nside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'</a:t>
                      </a:r>
                    </a:p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Ran 1 test in 0.000s</a:t>
                      </a:r>
                    </a:p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FAILED (errors=1)</a:t>
                      </a:r>
                      <a:endParaRPr lang="et-EE" sz="18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29" marR="91429"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56">
                <a:tc>
                  <a:txBody>
                    <a:bodyPr/>
                    <a:lstStyle/>
                    <a:p>
                      <a:r>
                        <a:rPr lang="et-EE" sz="1800" b="1" dirty="0"/>
                        <a:t>Kood</a:t>
                      </a:r>
                    </a:p>
                  </a:txBody>
                  <a:tcPr marL="91429" marR="91429" marT="45714" marB="45714"/>
                </a:tc>
                <a:tc>
                  <a:txBody>
                    <a:bodyPr/>
                    <a:lstStyle/>
                    <a:p>
                      <a:r>
                        <a:rPr lang="et-EE" sz="1800" b="1" dirty="0" err="1">
                          <a:latin typeface="Courier New" pitchFamily="49" charset="0"/>
                          <a:cs typeface="Courier New" pitchFamily="49" charset="0"/>
                        </a:rPr>
                        <a:t>def</a:t>
                      </a:r>
                      <a:r>
                        <a:rPr lang="et-EE" sz="18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t-EE" sz="1800" b="1" dirty="0" err="1">
                          <a:latin typeface="Courier New" pitchFamily="49" charset="0"/>
                          <a:cs typeface="Courier New" pitchFamily="49" charset="0"/>
                        </a:rPr>
                        <a:t>is_inside(self</a:t>
                      </a:r>
                      <a:r>
                        <a:rPr lang="et-EE" sz="1800" b="1" dirty="0">
                          <a:latin typeface="Courier New" pitchFamily="49" charset="0"/>
                          <a:cs typeface="Courier New" pitchFamily="49" charset="0"/>
                        </a:rPr>
                        <a:t>, x, y): pass</a:t>
                      </a:r>
                    </a:p>
                    <a:p>
                      <a:endParaRPr lang="et-EE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29" marR="91429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884">
                <a:tc>
                  <a:txBody>
                    <a:bodyPr/>
                    <a:lstStyle/>
                    <a:p>
                      <a:r>
                        <a:rPr lang="et-EE" sz="1800" b="1" dirty="0"/>
                        <a:t>Käivitus</a:t>
                      </a:r>
                    </a:p>
                  </a:txBody>
                  <a:tcPr marL="91429" marR="91429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self.assertTrue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c.is_inside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(3.0, 4.0))</a:t>
                      </a:r>
                    </a:p>
                    <a:p>
                      <a:r>
                        <a:rPr lang="en-US" sz="1800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AssertionError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 None is not true</a:t>
                      </a:r>
                    </a:p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Ran 1 test in 0.000s</a:t>
                      </a:r>
                    </a:p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FAILED (failures=1)</a:t>
                      </a:r>
                      <a:endParaRPr lang="et-EE" sz="18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29" marR="91429"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F20A99B-8AE5-4ACB-A11F-960106F2B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1143000"/>
          </a:xfrm>
        </p:spPr>
        <p:txBody>
          <a:bodyPr/>
          <a:lstStyle/>
          <a:p>
            <a:r>
              <a:rPr lang="et-EE" altLang="et-EE"/>
              <a:t>Test-first programming: näide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5EEC98-AD16-47C2-94FC-5A5212D4781A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1412875"/>
          <a:ext cx="8135937" cy="53038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94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137">
                <a:tc>
                  <a:txBody>
                    <a:bodyPr/>
                    <a:lstStyle/>
                    <a:p>
                      <a:r>
                        <a:rPr lang="et-EE" sz="1800" b="1" dirty="0"/>
                        <a:t>Kood</a:t>
                      </a:r>
                    </a:p>
                  </a:txBody>
                  <a:tcPr marL="91429" marR="91429" marT="45723" marB="45723"/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itchFamily="49" charset="0"/>
                          <a:cs typeface="Courier New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 __</a:t>
                      </a:r>
                      <a:r>
                        <a:rPr lang="en-US" sz="1800" b="1" dirty="0" err="1">
                          <a:latin typeface="Courier New" pitchFamily="49" charset="0"/>
                          <a:cs typeface="Courier New" pitchFamily="49" charset="0"/>
                        </a:rPr>
                        <a:t>init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__(self, x, y, radius): </a:t>
                      </a:r>
                      <a:endParaRPr lang="et-EE" sz="1800" b="0" i="1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t-EE" sz="1800" b="1" dirty="0">
                          <a:latin typeface="Courier New" pitchFamily="49" charset="0"/>
                          <a:cs typeface="Courier New" pitchFamily="49" charset="0"/>
                        </a:rPr>
                        <a:t>     </a:t>
                      </a:r>
                      <a:r>
                        <a:rPr lang="et-EE" sz="1800" b="1" dirty="0" err="1">
                          <a:latin typeface="Courier New" pitchFamily="49" charset="0"/>
                          <a:cs typeface="Courier New" pitchFamily="49" charset="0"/>
                        </a:rPr>
                        <a:t>self.centre</a:t>
                      </a:r>
                      <a:r>
                        <a:rPr lang="et-EE" sz="1800" b="1" dirty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t-EE" sz="1800" b="1" dirty="0" err="1">
                          <a:latin typeface="Courier New" pitchFamily="49" charset="0"/>
                          <a:cs typeface="Courier New" pitchFamily="49" charset="0"/>
                        </a:rPr>
                        <a:t>Point(x</a:t>
                      </a:r>
                      <a:r>
                        <a:rPr lang="et-EE" sz="1800" b="1" dirty="0">
                          <a:latin typeface="Courier New" pitchFamily="49" charset="0"/>
                          <a:cs typeface="Courier New" pitchFamily="49" charset="0"/>
                        </a:rPr>
                        <a:t>, y)</a:t>
                      </a:r>
                    </a:p>
                    <a:p>
                      <a:r>
                        <a:rPr lang="et-EE" sz="1800" b="1" dirty="0">
                          <a:latin typeface="Courier New" pitchFamily="49" charset="0"/>
                          <a:cs typeface="Courier New" pitchFamily="49" charset="0"/>
                        </a:rPr>
                        <a:t>     </a:t>
                      </a:r>
                      <a:r>
                        <a:rPr lang="et-EE" sz="1800" b="1" dirty="0" err="1">
                          <a:latin typeface="Courier New" pitchFamily="49" charset="0"/>
                          <a:cs typeface="Courier New" pitchFamily="49" charset="0"/>
                        </a:rPr>
                        <a:t>self.radius</a:t>
                      </a:r>
                      <a:r>
                        <a:rPr lang="et-EE" sz="1800" b="1" dirty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t-EE" sz="1800" b="1" dirty="0" err="1">
                          <a:latin typeface="Courier New" pitchFamily="49" charset="0"/>
                          <a:cs typeface="Courier New" pitchFamily="49" charset="0"/>
                        </a:rPr>
                        <a:t>radius</a:t>
                      </a:r>
                      <a:endParaRPr lang="et-EE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t-EE" sz="1800" b="1" dirty="0"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t-EE" sz="1800" b="1" dirty="0" err="1">
                          <a:latin typeface="Courier New" pitchFamily="49" charset="0"/>
                          <a:cs typeface="Courier New" pitchFamily="49" charset="0"/>
                        </a:rPr>
                        <a:t>def</a:t>
                      </a:r>
                      <a:r>
                        <a:rPr lang="et-EE" sz="18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t-EE" sz="1800" b="1" dirty="0" err="1">
                          <a:latin typeface="Courier New" pitchFamily="49" charset="0"/>
                          <a:cs typeface="Courier New" pitchFamily="49" charset="0"/>
                        </a:rPr>
                        <a:t>is_inside(self</a:t>
                      </a:r>
                      <a:r>
                        <a:rPr lang="et-EE" sz="1800" b="1" dirty="0">
                          <a:latin typeface="Courier New" pitchFamily="49" charset="0"/>
                          <a:cs typeface="Courier New" pitchFamily="49" charset="0"/>
                        </a:rPr>
                        <a:t>, x, y):</a:t>
                      </a:r>
                    </a:p>
                    <a:p>
                      <a:r>
                        <a:rPr lang="et-EE" sz="1800" b="1" dirty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t-EE" sz="1800" b="1" dirty="0" err="1">
                          <a:latin typeface="Courier New" pitchFamily="49" charset="0"/>
                          <a:cs typeface="Courier New" pitchFamily="49" charset="0"/>
                        </a:rPr>
                        <a:t>dist</a:t>
                      </a:r>
                      <a:r>
                        <a:rPr lang="et-EE" sz="1800" b="1" dirty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t-EE" sz="1800" b="1" dirty="0" err="1">
                          <a:latin typeface="Courier New" pitchFamily="49" charset="0"/>
                          <a:cs typeface="Courier New" pitchFamily="49" charset="0"/>
                        </a:rPr>
                        <a:t>self.centre.distance(Point(x</a:t>
                      </a:r>
                      <a:r>
                        <a:rPr lang="et-EE" sz="1800" b="1" dirty="0">
                          <a:latin typeface="Courier New" pitchFamily="49" charset="0"/>
                          <a:cs typeface="Courier New" pitchFamily="49" charset="0"/>
                        </a:rPr>
                        <a:t>, y))</a:t>
                      </a:r>
                    </a:p>
                    <a:p>
                      <a:r>
                        <a:rPr lang="et-EE" sz="1800" b="1" dirty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t-EE" sz="1800" b="1" dirty="0" err="1">
                          <a:latin typeface="Courier New" pitchFamily="49" charset="0"/>
                          <a:cs typeface="Courier New" pitchFamily="49" charset="0"/>
                        </a:rPr>
                        <a:t>return</a:t>
                      </a:r>
                      <a:r>
                        <a:rPr lang="et-EE" sz="18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t-EE" sz="1800" b="1" dirty="0" err="1">
                          <a:latin typeface="Courier New" pitchFamily="49" charset="0"/>
                          <a:cs typeface="Courier New" pitchFamily="49" charset="0"/>
                        </a:rPr>
                        <a:t>self.radius</a:t>
                      </a:r>
                      <a:r>
                        <a:rPr lang="et-EE" sz="1800" b="1" dirty="0">
                          <a:latin typeface="Courier New" pitchFamily="49" charset="0"/>
                          <a:cs typeface="Courier New" pitchFamily="49" charset="0"/>
                        </a:rPr>
                        <a:t> &lt; </a:t>
                      </a:r>
                      <a:r>
                        <a:rPr lang="et-EE" sz="1800" b="1" dirty="0" err="1">
                          <a:latin typeface="Courier New" pitchFamily="49" charset="0"/>
                          <a:cs typeface="Courier New" pitchFamily="49" charset="0"/>
                        </a:rPr>
                        <a:t>dist</a:t>
                      </a:r>
                      <a:endParaRPr lang="et-EE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t-EE" sz="1800" b="1" dirty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</a:p>
                  </a:txBody>
                  <a:tcPr marL="91429" marR="91429"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128">
                <a:tc>
                  <a:txBody>
                    <a:bodyPr/>
                    <a:lstStyle/>
                    <a:p>
                      <a:r>
                        <a:rPr lang="et-EE" sz="1800" b="1" dirty="0"/>
                        <a:t>Käivitus</a:t>
                      </a:r>
                    </a:p>
                  </a:txBody>
                  <a:tcPr marL="91429" marR="91429" marT="45723" marB="45723"/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self.assertTrue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c.is_inside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(3.0, 4.0))</a:t>
                      </a:r>
                    </a:p>
                    <a:p>
                      <a:r>
                        <a:rPr lang="en-US" sz="1800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AssertionError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 False is not true</a:t>
                      </a:r>
                    </a:p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Ran 1 test in 0.000s</a:t>
                      </a:r>
                    </a:p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FAILED (failures=1)</a:t>
                      </a:r>
                      <a:endParaRPr lang="et-EE" sz="18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t-EE" sz="18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29" marR="91429"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18">
                <a:tc>
                  <a:txBody>
                    <a:bodyPr/>
                    <a:lstStyle/>
                    <a:p>
                      <a:r>
                        <a:rPr lang="et-EE" sz="1800" b="1" dirty="0"/>
                        <a:t>Kood</a:t>
                      </a:r>
                    </a:p>
                  </a:txBody>
                  <a:tcPr marL="91429" marR="91429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t-EE" sz="1800" b="1" dirty="0" err="1">
                          <a:latin typeface="Courier New" pitchFamily="49" charset="0"/>
                          <a:cs typeface="Courier New" pitchFamily="49" charset="0"/>
                        </a:rPr>
                        <a:t>return</a:t>
                      </a:r>
                      <a:r>
                        <a:rPr lang="et-EE" sz="18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t-EE" sz="1800" b="1" dirty="0" err="1">
                          <a:latin typeface="Courier New" pitchFamily="49" charset="0"/>
                          <a:cs typeface="Courier New" pitchFamily="49" charset="0"/>
                        </a:rPr>
                        <a:t>self.radius</a:t>
                      </a:r>
                      <a:r>
                        <a:rPr lang="et-EE" sz="1800" b="1" dirty="0">
                          <a:latin typeface="Courier New" pitchFamily="49" charset="0"/>
                          <a:cs typeface="Courier New" pitchFamily="49" charset="0"/>
                        </a:rPr>
                        <a:t> &gt; </a:t>
                      </a:r>
                      <a:r>
                        <a:rPr lang="et-EE" sz="1800" b="1" dirty="0" err="1">
                          <a:latin typeface="Courier New" pitchFamily="49" charset="0"/>
                          <a:cs typeface="Courier New" pitchFamily="49" charset="0"/>
                        </a:rPr>
                        <a:t>dist</a:t>
                      </a:r>
                      <a:r>
                        <a:rPr lang="et-EE" sz="1800" b="1" dirty="0">
                          <a:latin typeface="Courier New" pitchFamily="49" charset="0"/>
                          <a:cs typeface="Courier New" pitchFamily="49" charset="0"/>
                        </a:rPr>
                        <a:t>               </a:t>
                      </a:r>
                    </a:p>
                    <a:p>
                      <a:endParaRPr lang="et-EE" sz="18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29" marR="91429"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55">
                <a:tc>
                  <a:txBody>
                    <a:bodyPr/>
                    <a:lstStyle/>
                    <a:p>
                      <a:r>
                        <a:rPr lang="et-EE" sz="1800" b="1" dirty="0"/>
                        <a:t>Käivitus</a:t>
                      </a:r>
                    </a:p>
                  </a:txBody>
                  <a:tcPr marL="91429" marR="91429" marT="45723" marB="45723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Ran 1 test in 0.000s</a:t>
                      </a:r>
                    </a:p>
                    <a:p>
                      <a:endParaRPr lang="en-US" sz="1800" b="1" dirty="0">
                        <a:solidFill>
                          <a:srgbClr val="00B05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OK</a:t>
                      </a:r>
                      <a:endParaRPr lang="et-EE" sz="1800" b="1" dirty="0">
                        <a:solidFill>
                          <a:srgbClr val="00B05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29" marR="91429"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5134AD3B-7852-4D07-8FBE-88FB54F286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t-EE" altLang="et-EE"/>
              <a:t>Test-first programming: näide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81DE2A6E-E9D7-4613-8342-39E6651726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62913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t-EE" altLang="et-EE" sz="2800"/>
              <a:t>Klassi </a:t>
            </a:r>
            <a:r>
              <a:rPr lang="et-EE" altLang="et-EE" sz="2800" i="1"/>
              <a:t>Circle </a:t>
            </a:r>
            <a:r>
              <a:rPr lang="et-EE" altLang="et-EE" sz="2800"/>
              <a:t>disaini puudutavad küsimused, mis testi koostamise käigus tekkisid:</a:t>
            </a:r>
          </a:p>
          <a:p>
            <a:pPr>
              <a:lnSpc>
                <a:spcPct val="80000"/>
              </a:lnSpc>
            </a:pPr>
            <a:endParaRPr lang="et-EE" altLang="et-EE" sz="2800"/>
          </a:p>
          <a:p>
            <a:pPr lvl="1">
              <a:lnSpc>
                <a:spcPct val="80000"/>
              </a:lnSpc>
            </a:pPr>
            <a:r>
              <a:rPr lang="et-EE" altLang="et-EE" sz="2400"/>
              <a:t>Kas reaalarvude paari  </a:t>
            </a:r>
            <a:r>
              <a:rPr lang="et-EE" altLang="et-EE" sz="2400" i="1"/>
              <a:t>x, y</a:t>
            </a:r>
            <a:r>
              <a:rPr lang="et-EE" altLang="et-EE" sz="2400"/>
              <a:t> asemel ei oleks õigem kasutada operatsioonide parameetritena klassi </a:t>
            </a:r>
            <a:r>
              <a:rPr lang="et-EE" altLang="et-EE" sz="2400" i="1"/>
              <a:t>Point</a:t>
            </a:r>
            <a:r>
              <a:rPr lang="et-EE" altLang="et-EE" sz="2400"/>
              <a:t> objekte?</a:t>
            </a:r>
          </a:p>
          <a:p>
            <a:pPr lvl="1">
              <a:lnSpc>
                <a:spcPct val="80000"/>
              </a:lnSpc>
            </a:pPr>
            <a:r>
              <a:rPr lang="et-EE" altLang="et-EE" sz="2400"/>
              <a:t>Kas </a:t>
            </a:r>
            <a:r>
              <a:rPr lang="et-EE" altLang="et-EE" sz="2400" i="1"/>
              <a:t>is_inside </a:t>
            </a:r>
            <a:r>
              <a:rPr lang="et-EE" altLang="et-EE" sz="2400"/>
              <a:t>on hea operatsiooni nimi? Sõnum </a:t>
            </a:r>
            <a:r>
              <a:rPr lang="et-EE" altLang="et-EE" sz="2400" i="1"/>
              <a:t>c.is_inside(something)</a:t>
            </a:r>
            <a:r>
              <a:rPr lang="et-EE" altLang="et-EE" sz="2400"/>
              <a:t> viib pigem mõttele, et objekt </a:t>
            </a:r>
            <a:r>
              <a:rPr lang="et-EE" altLang="et-EE" sz="2400" i="1"/>
              <a:t>c </a:t>
            </a:r>
            <a:r>
              <a:rPr lang="et-EE" altLang="et-EE" sz="2400"/>
              <a:t>sisaldub objektis </a:t>
            </a:r>
            <a:r>
              <a:rPr lang="et-EE" altLang="et-EE" sz="2400" i="1"/>
              <a:t>something</a:t>
            </a:r>
            <a:r>
              <a:rPr lang="et-EE" altLang="et-EE" sz="2400"/>
              <a:t>. Kuju </a:t>
            </a:r>
            <a:r>
              <a:rPr lang="et-EE" altLang="et-EE" sz="2400" i="1"/>
              <a:t>c.contains(something) </a:t>
            </a:r>
            <a:r>
              <a:rPr lang="et-EE" altLang="et-EE" sz="2400"/>
              <a:t>tundub selgem.</a:t>
            </a:r>
          </a:p>
          <a:p>
            <a:pPr lvl="1">
              <a:lnSpc>
                <a:spcPct val="80000"/>
              </a:lnSpc>
            </a:pPr>
            <a:endParaRPr lang="et-EE" altLang="et-EE" sz="2400" i="1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09DFB4A-80F4-42B6-93A3-20F65C6F79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t-EE"/>
              <a:t>Kokkuvõte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18C4EA09-B485-4C8C-978D-FD9943EDC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t-EE" sz="2800" i="1"/>
              <a:t>DbC</a:t>
            </a:r>
            <a:r>
              <a:rPr lang="en-US" altLang="et-EE" sz="2800"/>
              <a:t> annab operatsioonile “musta kasti” vaate</a:t>
            </a:r>
            <a:endParaRPr lang="et-EE" altLang="et-EE" sz="2800"/>
          </a:p>
          <a:p>
            <a:pPr>
              <a:lnSpc>
                <a:spcPct val="90000"/>
              </a:lnSpc>
            </a:pPr>
            <a:r>
              <a:rPr lang="et-EE" altLang="et-EE" sz="2800"/>
              <a:t>Klassi leping koosneb klassi invariantidest ja klassi operatsioonide eel- ja järeltingimustest.</a:t>
            </a:r>
          </a:p>
          <a:p>
            <a:pPr>
              <a:lnSpc>
                <a:spcPct val="90000"/>
              </a:lnSpc>
            </a:pPr>
            <a:r>
              <a:rPr lang="et-EE" altLang="et-EE" sz="2800"/>
              <a:t>Lepingu eeltingimused on kliendi kohustus, järeltingimused ja invariandid on pakkuja kohustus.</a:t>
            </a:r>
          </a:p>
          <a:p>
            <a:pPr>
              <a:lnSpc>
                <a:spcPct val="90000"/>
              </a:lnSpc>
            </a:pPr>
            <a:r>
              <a:rPr lang="et-EE" altLang="et-EE" sz="2800"/>
              <a:t>xUnit on üldine ühiktestide / regressioonitestide raamistiku arhitektuur, mille realisatsioonid on olemas kõigi enamlevinud OO keelte jaoks</a:t>
            </a:r>
            <a:r>
              <a:rPr lang="en-US" altLang="et-EE" sz="2800"/>
              <a:t>.</a:t>
            </a:r>
          </a:p>
          <a:p>
            <a:pPr>
              <a:lnSpc>
                <a:spcPct val="90000"/>
              </a:lnSpc>
            </a:pPr>
            <a:endParaRPr lang="en-US" altLang="et-EE" sz="2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5E56B579-7729-4524-B04A-75BEDC952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t-EE"/>
              <a:t>Viited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41852DFE-B95E-44E0-B41A-3FB0C5B0F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altLang="et-EE" sz="2800"/>
              <a:t>B. Meyer,</a:t>
            </a:r>
            <a:r>
              <a:rPr lang="et-EE" altLang="et-EE" sz="2400"/>
              <a:t>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altLang="et-EE" sz="2000"/>
              <a:t>	Building bug-free O-O software: an introduction to Design by Contract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altLang="et-EE" sz="2000"/>
              <a:t>	</a:t>
            </a:r>
            <a:r>
              <a:rPr lang="en-US" altLang="et-EE" sz="2000">
                <a:hlinkClick r:id="rId2"/>
              </a:rPr>
              <a:t>http://archive.eiffel.com/doc/manuals/technology/contract/</a:t>
            </a:r>
            <a:endParaRPr lang="et-EE" altLang="et-EE" sz="2000"/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t-EE" altLang="et-EE" sz="2000"/>
              <a:t>      Object Oriented Software Construction (2nd ed), 1997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t-EE" sz="2400" u="sng">
                <a:solidFill>
                  <a:srgbClr val="0000FF"/>
                </a:solidFill>
                <a:hlinkClick r:id="rId3"/>
              </a:rPr>
              <a:t>http://junit.org/</a:t>
            </a:r>
            <a:endParaRPr lang="et-EE" altLang="et-EE" sz="2400" u="sng">
              <a:solidFill>
                <a:srgbClr val="0000FF"/>
              </a:solidFill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t-EE" sz="2400" u="sng">
                <a:solidFill>
                  <a:srgbClr val="0000FF"/>
                </a:solidFill>
                <a:hlinkClick r:id="rId4"/>
              </a:rPr>
              <a:t>https://docs.python.org/3/library/unittest.html</a:t>
            </a:r>
            <a:endParaRPr lang="et-EE" altLang="et-EE" sz="2400" u="sng">
              <a:solidFill>
                <a:srgbClr val="0000FF"/>
              </a:solidFill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t-EE" sz="2400" u="sng">
                <a:solidFill>
                  <a:srgbClr val="0000FF"/>
                </a:solidFill>
              </a:rPr>
              <a:t>https://en.wikipedia.org/wiki/QuickCheck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61046CE-6808-4B9C-A566-0599C60C7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010400" cy="1143000"/>
          </a:xfrm>
        </p:spPr>
        <p:txBody>
          <a:bodyPr/>
          <a:lstStyle/>
          <a:p>
            <a:r>
              <a:rPr lang="en-US" altLang="et-EE" i="1"/>
              <a:t>Design by Contract</a:t>
            </a:r>
            <a:r>
              <a:rPr lang="en-US" altLang="et-EE"/>
              <a:t> (</a:t>
            </a:r>
            <a:r>
              <a:rPr lang="en-US" altLang="et-EE" i="1"/>
              <a:t>DbC</a:t>
            </a:r>
            <a:r>
              <a:rPr lang="en-US" altLang="et-EE"/>
              <a:t>)</a:t>
            </a:r>
            <a:r>
              <a:rPr lang="et-EE" altLang="et-EE"/>
              <a:t> ehk lepingprojekteerimine</a:t>
            </a:r>
            <a:endParaRPr lang="en-US" altLang="et-EE"/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id="{FFBF0882-AF19-496B-8420-AFEE3A69F73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1981200"/>
            <a:ext cx="7848600" cy="4327525"/>
          </a:xfrm>
        </p:spPr>
        <p:txBody>
          <a:bodyPr/>
          <a:lstStyle/>
          <a:p>
            <a:r>
              <a:rPr lang="et-EE" altLang="et-EE" sz="2000"/>
              <a:t>Leping annab “musta kasti” vaate operatsioonile - operatsiooni täieliku semantika. </a:t>
            </a:r>
          </a:p>
          <a:p>
            <a:r>
              <a:rPr lang="et-EE" altLang="et-EE" sz="2000" i="1"/>
              <a:t>DbC</a:t>
            </a:r>
            <a:r>
              <a:rPr lang="et-EE" altLang="et-EE" sz="2000"/>
              <a:t> kasutab klasside spetsifitseerimiseks klasside operatsioonide varustamist eel- ja järeltingimustega. </a:t>
            </a:r>
          </a:p>
          <a:p>
            <a:r>
              <a:rPr lang="et-EE" altLang="et-EE" sz="2000"/>
              <a:t>Lisaks toob </a:t>
            </a:r>
            <a:r>
              <a:rPr lang="et-EE" altLang="et-EE" sz="2000" i="1"/>
              <a:t>DbC</a:t>
            </a:r>
            <a:r>
              <a:rPr lang="et-EE" altLang="et-EE" sz="2000"/>
              <a:t> sisse klassi invariandi mõiste. Invariant on tingimus, mida kõik selle klassi objektid peavad rahuldama pärast iga selle klassi operatsiooni sooritamist. Eel-, järeltingimused ja invariandid on tõeväärtust omavad avaldised</a:t>
            </a:r>
          </a:p>
          <a:p>
            <a:r>
              <a:rPr lang="et-EE" altLang="et-EE" sz="2000"/>
              <a:t>Klassi leping on abstraktse andmetüübi (ADT) kirjeldus. Meetodite kehad ja sisemised andmestruktuurid (peidetud atribuudid jne.) realiseerivad selle abstraktse andmetüübi, aga neid ei loeta klassi lepingu osadeks. </a:t>
            </a:r>
            <a:endParaRPr lang="en-US" altLang="et-EE" sz="2000"/>
          </a:p>
        </p:txBody>
      </p:sp>
      <p:graphicFrame>
        <p:nvGraphicFramePr>
          <p:cNvPr id="8196" name="Object 2">
            <a:extLst>
              <a:ext uri="{FF2B5EF4-FFF2-40B4-BE49-F238E27FC236}">
                <a16:creationId xmlns:a16="http://schemas.microsoft.com/office/drawing/2014/main" id="{28BFF923-7629-4654-BD41-19B47DECA4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152400"/>
          <a:ext cx="12192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Document" r:id="rId3" imgW="1630680" imgH="1498600" progId="Word.Document.8">
                  <p:embed/>
                </p:oleObj>
              </mc:Choice>
              <mc:Fallback>
                <p:oleObj name="Document" r:id="rId3" imgW="1630680" imgH="14986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52400"/>
                        <a:ext cx="12192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53ADE90-2CDC-494D-BEBB-2C1F985017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950" y="207963"/>
            <a:ext cx="7772400" cy="1143000"/>
          </a:xfrm>
        </p:spPr>
        <p:txBody>
          <a:bodyPr/>
          <a:lstStyle/>
          <a:p>
            <a:r>
              <a:rPr lang="en-US" altLang="et-EE" i="1"/>
              <a:t>Design by Contract</a:t>
            </a:r>
            <a:endParaRPr lang="en-US" altLang="et-EE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FFBAA9D-594C-4286-94DE-0ED010A5DCA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916113"/>
            <a:ext cx="8062913" cy="4114800"/>
          </a:xfrm>
        </p:spPr>
        <p:txBody>
          <a:bodyPr/>
          <a:lstStyle/>
          <a:p>
            <a:pPr>
              <a:defRPr/>
            </a:pPr>
            <a:r>
              <a:rPr lang="et-EE" altLang="et-EE" dirty="0"/>
              <a:t>Lepingutest võib olla kasu neljal viisil: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t-EE" altLang="et-EE" sz="2400" dirty="0"/>
              <a:t>Abi korrektsete tarkvarasüsteemide loomisel. Korrektsus on suhteline mõiste. Klass saab olla korrektne ainult mingi spetsifikatsiooni – lepingu – suhtes.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t-EE" altLang="et-EE" sz="2400" dirty="0"/>
              <a:t>Klasside dokumenteerimine.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t-EE" altLang="et-EE" sz="2400" dirty="0"/>
              <a:t>Abi veaotsingul.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t-EE" altLang="et-EE" sz="2400" dirty="0"/>
              <a:t>Abi veahaldusel (kui kasutatakse toetavaid keelemehhanisme).</a:t>
            </a:r>
            <a:endParaRPr lang="en-US" altLang="et-EE" sz="2400" dirty="0"/>
          </a:p>
          <a:p>
            <a:pPr lvl="1">
              <a:defRPr/>
            </a:pPr>
            <a:endParaRPr lang="en-US" altLang="et-EE" sz="2400" i="1" dirty="0"/>
          </a:p>
          <a:p>
            <a:pPr>
              <a:defRPr/>
            </a:pPr>
            <a:endParaRPr lang="en-US" altLang="et-EE" sz="2800" dirty="0"/>
          </a:p>
          <a:p>
            <a:pPr>
              <a:defRPr/>
            </a:pPr>
            <a:endParaRPr lang="en-US" altLang="et-EE" sz="3600" dirty="0"/>
          </a:p>
        </p:txBody>
      </p:sp>
      <p:graphicFrame>
        <p:nvGraphicFramePr>
          <p:cNvPr id="9220" name="Object 2">
            <a:extLst>
              <a:ext uri="{FF2B5EF4-FFF2-40B4-BE49-F238E27FC236}">
                <a16:creationId xmlns:a16="http://schemas.microsoft.com/office/drawing/2014/main" id="{27F247A5-A09C-41A7-8121-C255CE8D1D29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667625" y="260350"/>
          <a:ext cx="1187450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Document" r:id="rId3" imgW="1630680" imgH="1498600" progId="Word.Document.8">
                  <p:embed/>
                </p:oleObj>
              </mc:Choice>
              <mc:Fallback>
                <p:oleObj name="Document" r:id="rId3" imgW="1630680" imgH="14986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260350"/>
                        <a:ext cx="1187450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5347A24-D89E-4E25-BB1E-3595F40E59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1143000"/>
          </a:xfrm>
        </p:spPr>
        <p:txBody>
          <a:bodyPr/>
          <a:lstStyle/>
          <a:p>
            <a:r>
              <a:rPr lang="en-US" altLang="et-EE"/>
              <a:t>Eel- ja järeltingimused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E000889-7352-4B30-97FC-353E8D09CC1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412875"/>
            <a:ext cx="8062912" cy="4114800"/>
          </a:xfrm>
        </p:spPr>
        <p:txBody>
          <a:bodyPr/>
          <a:lstStyle/>
          <a:p>
            <a:r>
              <a:rPr lang="en-US" altLang="et-EE" sz="2800" i="1"/>
              <a:t>A</a:t>
            </a:r>
            <a:r>
              <a:rPr lang="en-US" altLang="et-EE" sz="2800"/>
              <a:t>: operatsioon</a:t>
            </a:r>
          </a:p>
          <a:p>
            <a:r>
              <a:rPr lang="en-US" altLang="et-EE" sz="2800" i="1"/>
              <a:t>P: </a:t>
            </a:r>
            <a:r>
              <a:rPr lang="en-US" altLang="et-EE" sz="2800"/>
              <a:t>eeltingimus (precondition), eeldused süsteemi seisundi kohta</a:t>
            </a:r>
          </a:p>
          <a:p>
            <a:r>
              <a:rPr lang="en-US" altLang="et-EE" sz="2800" i="1"/>
              <a:t>Q: </a:t>
            </a:r>
            <a:r>
              <a:rPr lang="en-US" altLang="et-EE" sz="2800"/>
              <a:t>järeltingimus (postcondition), eeldused süsteemi seisundi kohta</a:t>
            </a:r>
          </a:p>
          <a:p>
            <a:r>
              <a:rPr lang="et-EE" altLang="et-EE" sz="2800"/>
              <a:t>Eel- ja järeltingimusest </a:t>
            </a:r>
            <a:r>
              <a:rPr lang="et-EE" altLang="et-EE" sz="2800" i="1"/>
              <a:t>P, Q</a:t>
            </a:r>
            <a:r>
              <a:rPr lang="et-EE" altLang="et-EE" sz="2800"/>
              <a:t> koosnev operatsiooni </a:t>
            </a:r>
            <a:r>
              <a:rPr lang="et-EE" altLang="et-EE" sz="2800" i="1"/>
              <a:t>A</a:t>
            </a:r>
            <a:r>
              <a:rPr lang="et-EE" altLang="et-EE" sz="2800"/>
              <a:t> leping väidab: </a:t>
            </a:r>
            <a:r>
              <a:rPr lang="en-US" altLang="et-EE" sz="2800" b="1"/>
              <a:t>Igasugune A rakendamine algolekust, kus kehtib P, viib süsteemi olekusse, kus kehtib Q.</a:t>
            </a:r>
            <a:endParaRPr lang="et-EE" altLang="et-EE" sz="2800" b="1"/>
          </a:p>
          <a:p>
            <a:r>
              <a:rPr lang="et-EE" altLang="et-EE" sz="2800" i="1"/>
              <a:t>Tarkvara ei ole iseenesest õige või vale - ta on õige või vale mingi spetsifikatsiooni  suhtes.</a:t>
            </a:r>
            <a:endParaRPr lang="en-US" altLang="et-EE" sz="2800"/>
          </a:p>
          <a:p>
            <a:endParaRPr lang="en-US" altLang="et-EE" sz="2800" i="1"/>
          </a:p>
          <a:p>
            <a:endParaRPr lang="en-US" altLang="et-EE" sz="2800"/>
          </a:p>
          <a:p>
            <a:endParaRPr lang="en-US" altLang="et-EE" sz="3600"/>
          </a:p>
        </p:txBody>
      </p:sp>
      <p:graphicFrame>
        <p:nvGraphicFramePr>
          <p:cNvPr id="10244" name="Object 2">
            <a:extLst>
              <a:ext uri="{FF2B5EF4-FFF2-40B4-BE49-F238E27FC236}">
                <a16:creationId xmlns:a16="http://schemas.microsoft.com/office/drawing/2014/main" id="{39795726-65F8-4AF0-A465-F7A706548C5E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667625" y="260350"/>
          <a:ext cx="1187450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Document" r:id="rId3" imgW="1630680" imgH="1498600" progId="Word.Document.8">
                  <p:embed/>
                </p:oleObj>
              </mc:Choice>
              <mc:Fallback>
                <p:oleObj name="Document" r:id="rId3" imgW="1630680" imgH="14986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260350"/>
                        <a:ext cx="1187450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1C06779-94BD-4C25-8452-888776E90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7200"/>
            <a:ext cx="701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t-EE" sz="4400" i="1">
                <a:solidFill>
                  <a:schemeClr val="tx2"/>
                </a:solidFill>
              </a:rPr>
              <a:t>Design by Contract</a:t>
            </a:r>
            <a:endParaRPr lang="en-US" altLang="et-EE" sz="4400">
              <a:solidFill>
                <a:schemeClr val="tx2"/>
              </a:solidFill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3BDF49B-A65A-4A6F-A794-F37267B3D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t-EE" altLang="et-EE" sz="2800" i="1"/>
              <a:t>Klassi lubadus operatsioonile antud lepinguga:</a:t>
            </a:r>
          </a:p>
          <a:p>
            <a:endParaRPr lang="et-EE" altLang="et-EE" sz="2800" i="1"/>
          </a:p>
          <a:p>
            <a:r>
              <a:rPr lang="et-EE" altLang="et-EE" sz="2800"/>
              <a:t>“Kui sa lubad kutsuda operatsiooni täidetud eeltingimustega, siis mina luban saavutada oleku, kus järeltingimused on täidetud.”</a:t>
            </a:r>
            <a:endParaRPr lang="en-US" altLang="et-EE" sz="2800"/>
          </a:p>
        </p:txBody>
      </p:sp>
      <p:graphicFrame>
        <p:nvGraphicFramePr>
          <p:cNvPr id="11268" name="Object 2">
            <a:extLst>
              <a:ext uri="{FF2B5EF4-FFF2-40B4-BE49-F238E27FC236}">
                <a16:creationId xmlns:a16="http://schemas.microsoft.com/office/drawing/2014/main" id="{D47D3B29-31C6-46D0-AAD7-B3BC1B9B52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152400"/>
          <a:ext cx="12192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Document" r:id="rId3" imgW="1630680" imgH="1498600" progId="Word.Document.8">
                  <p:embed/>
                </p:oleObj>
              </mc:Choice>
              <mc:Fallback>
                <p:oleObj name="Document" r:id="rId3" imgW="1630680" imgH="14986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52400"/>
                        <a:ext cx="12192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6265</TotalTime>
  <Words>3730</Words>
  <Application>Microsoft Office PowerPoint</Application>
  <PresentationFormat>Ekraaniseanss (4:3)</PresentationFormat>
  <Paragraphs>466</Paragraphs>
  <Slides>55</Slides>
  <Notes>0</Notes>
  <HiddenSlides>0</HiddenSlides>
  <MMClips>0</MMClips>
  <ScaleCrop>false</ScaleCrop>
  <HeadingPairs>
    <vt:vector size="8" baseType="variant">
      <vt:variant>
        <vt:lpstr>Kasutatud fondid</vt:lpstr>
      </vt:variant>
      <vt:variant>
        <vt:i4>4</vt:i4>
      </vt:variant>
      <vt:variant>
        <vt:lpstr>Kujundus</vt:lpstr>
      </vt:variant>
      <vt:variant>
        <vt:i4>1</vt:i4>
      </vt:variant>
      <vt:variant>
        <vt:lpstr>Manustatud OLE-serverid</vt:lpstr>
      </vt:variant>
      <vt:variant>
        <vt:i4>2</vt:i4>
      </vt:variant>
      <vt:variant>
        <vt:lpstr>Slaidipealkirjad</vt:lpstr>
      </vt:variant>
      <vt:variant>
        <vt:i4>55</vt:i4>
      </vt:variant>
    </vt:vector>
  </HeadingPairs>
  <TitlesOfParts>
    <vt:vector size="62" baseType="lpstr">
      <vt:lpstr>Cordia New</vt:lpstr>
      <vt:lpstr>Courier</vt:lpstr>
      <vt:lpstr>Courier New</vt:lpstr>
      <vt:lpstr>Times New Roman</vt:lpstr>
      <vt:lpstr>Default Design</vt:lpstr>
      <vt:lpstr>Document</vt:lpstr>
      <vt:lpstr>Visio.Drawing.11</vt:lpstr>
      <vt:lpstr>Tarkvara arhitektuur ja disain</vt:lpstr>
      <vt:lpstr>Eelmise loengu sisu</vt:lpstr>
      <vt:lpstr>Millest selles loengus juttu tuleb?</vt:lpstr>
      <vt:lpstr>PowerPointi esitlus</vt:lpstr>
      <vt:lpstr>PowerPointi esitlus</vt:lpstr>
      <vt:lpstr>Design by Contract (DbC) ehk lepingprojekteerimine</vt:lpstr>
      <vt:lpstr>Design by Contract</vt:lpstr>
      <vt:lpstr>Eel- ja järeltingimused</vt:lpstr>
      <vt:lpstr>PowerPointi esitlus</vt:lpstr>
      <vt:lpstr>Invariandid</vt:lpstr>
      <vt:lpstr>PowerPointi esitlus</vt:lpstr>
      <vt:lpstr>PowerPointi esitlus</vt:lpstr>
      <vt:lpstr>class STACK[G]:</vt:lpstr>
      <vt:lpstr>PowerPointi esitlus</vt:lpstr>
      <vt:lpstr>PowerPointi esitlus</vt:lpstr>
      <vt:lpstr>Näide: kolmnurk</vt:lpstr>
      <vt:lpstr>Näide: kolmnurk,  operatsioonid</vt:lpstr>
      <vt:lpstr>Näide: kolmnurk, lepingu ja realisatsiooni seos</vt:lpstr>
      <vt:lpstr>Leping ei sõltu sisemisest realisatsioonist</vt:lpstr>
      <vt:lpstr>Näide: järeltingimus erineb realisatsioonist</vt:lpstr>
      <vt:lpstr>Algoritmi ja korrektsuse kontrolli erinevus</vt:lpstr>
      <vt:lpstr>PowerPointi esitlus</vt:lpstr>
      <vt:lpstr>Veahaldus</vt:lpstr>
      <vt:lpstr>PowerPointi esitlus</vt:lpstr>
      <vt:lpstr>PowerPointi esitlus</vt:lpstr>
      <vt:lpstr>Ühiktestide sooritamine</vt:lpstr>
      <vt:lpstr>Regressioonitestimine</vt:lpstr>
      <vt:lpstr>xUnit raamistikud</vt:lpstr>
      <vt:lpstr>xUnit raamistikud: näited</vt:lpstr>
      <vt:lpstr>Raamistik</vt:lpstr>
      <vt:lpstr>Raamistik</vt:lpstr>
      <vt:lpstr>xUnit üldine arhitektuur</vt:lpstr>
      <vt:lpstr>xUnit üldine arhitektuur</vt:lpstr>
      <vt:lpstr>xUnit testmeetodid</vt:lpstr>
      <vt:lpstr>xUnit assert operatsioonid</vt:lpstr>
      <vt:lpstr>xUnit assert operatsioonid</vt:lpstr>
      <vt:lpstr>xUnit assert operatsioonid</vt:lpstr>
      <vt:lpstr>GoF mustrid JUnit raamistikus</vt:lpstr>
      <vt:lpstr>Näide: TestPoint, testide kasutamine disainis</vt:lpstr>
      <vt:lpstr>TestPoint, testide kasutamine disainis</vt:lpstr>
      <vt:lpstr> TestPoint, testide kasutamine disainis</vt:lpstr>
      <vt:lpstr> JUnit 4</vt:lpstr>
      <vt:lpstr>Näide: käivitamine</vt:lpstr>
      <vt:lpstr>QuickCheck-stiilis testimine</vt:lpstr>
      <vt:lpstr>PowerPointi esitlus</vt:lpstr>
      <vt:lpstr>Test-first programming</vt:lpstr>
      <vt:lpstr>Test-first programming - eelised</vt:lpstr>
      <vt:lpstr>Test-first programming:  eelised</vt:lpstr>
      <vt:lpstr>Test-first programming: näide</vt:lpstr>
      <vt:lpstr>Test-first programming: näide</vt:lpstr>
      <vt:lpstr>Test-first programming: näide</vt:lpstr>
      <vt:lpstr>Test-first programming: näide</vt:lpstr>
      <vt:lpstr>Test-first programming: näide</vt:lpstr>
      <vt:lpstr>Kokkuvõte</vt:lpstr>
      <vt:lpstr>Viited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Objektorienteeritud disain / modelleerimine</dc:title>
  <dc:creator>Ants Torim</dc:creator>
  <cp:lastModifiedBy>Ants Torim</cp:lastModifiedBy>
  <cp:revision>329</cp:revision>
  <dcterms:created xsi:type="dcterms:W3CDTF">2004-02-03T18:03:04Z</dcterms:created>
  <dcterms:modified xsi:type="dcterms:W3CDTF">2020-09-06T15:59:59Z</dcterms:modified>
</cp:coreProperties>
</file>