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9700" y="644225"/>
            <a:ext cx="12477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475" y="3339525"/>
            <a:ext cx="1154350" cy="1189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-logo-white.png" id="18" name="Shape 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new-logo-white.png"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hape 3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hape 3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descr="new-logo-white.png" id="53" name="Shape 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2052" y="4870203"/>
            <a:ext cx="831947" cy="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900"/>
              <a:t>Développement d’application - Bonnes pratiques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Design Pattern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Pattern de construction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Factory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La </a:t>
            </a:r>
            <a:r>
              <a:rPr b="1" lang="fr"/>
              <a:t>Factory </a:t>
            </a:r>
            <a:r>
              <a:rPr lang="fr"/>
              <a:t>est une classe qui va s’occuper de la création d’objet de type </a:t>
            </a:r>
            <a:r>
              <a:rPr lang="fr"/>
              <a:t>différent mais ayant un ancêtre commun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Elle permet de cacher la complexité du code de création des objets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Pattern de construction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975" y="1358025"/>
            <a:ext cx="6575825" cy="34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Pattern de construction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471325" y="1407125"/>
            <a:ext cx="7937100" cy="6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draw();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71325" y="2199475"/>
            <a:ext cx="7937100" cy="271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Rectangle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9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9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draw()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f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f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"Rectangle::draw()"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Square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9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9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draw()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f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f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"Square::draw()"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Circle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9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9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draw() {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f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f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"Circle::draw()"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Pattern de construction</a:t>
            </a:r>
          </a:p>
        </p:txBody>
      </p:sp>
      <p:sp>
        <p:nvSpPr>
          <p:cNvPr id="144" name="Shape 144"/>
          <p:cNvSpPr/>
          <p:nvPr/>
        </p:nvSpPr>
        <p:spPr>
          <a:xfrm>
            <a:off x="471325" y="1632525"/>
            <a:ext cx="7937100" cy="27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ShapeFactory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 getShape(String shapeType)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(shapeType ==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null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(shapeType.equalsIgnoreCase(</a:t>
            </a: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"CIRCLE"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Circle();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(shapeType.equalsIgnoreCase(</a:t>
            </a: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"SQUARE"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Square();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(shapeType.equalsIgnoreCase(</a:t>
            </a: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"RECTANGLE"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Rectangle();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null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Pattern de construction</a:t>
            </a:r>
          </a:p>
        </p:txBody>
      </p:sp>
      <p:sp>
        <p:nvSpPr>
          <p:cNvPr id="150" name="Shape 150"/>
          <p:cNvSpPr/>
          <p:nvPr/>
        </p:nvSpPr>
        <p:spPr>
          <a:xfrm>
            <a:off x="471325" y="1427550"/>
            <a:ext cx="7937100" cy="228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FactoryPatternDemo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ShapeFactory shapeFactory =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ShapeFactory();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Shape shape1 = shapeFactory.getShape(</a:t>
            </a: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"CIRCLE"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shape1.draw();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Shape shape2 = shapeFactory.getShape(</a:t>
            </a: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"SQUARE"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shape2.draw();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Shape shape3 = shapeFactory.getShape(</a:t>
            </a: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"RECTANGLE"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shape3.draw();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471325" y="3924200"/>
            <a:ext cx="7937100" cy="77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Circle::draw()</a:t>
            </a: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Square::draw()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fr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Rectangle::draw()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Pattern de structure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Facade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La </a:t>
            </a:r>
            <a:r>
              <a:rPr b="1" lang="fr"/>
              <a:t>Façade </a:t>
            </a:r>
            <a:r>
              <a:rPr lang="fr"/>
              <a:t>est une classe qui va masquer la complexité d’un sous-système en ne proposant qu’une seule interface à l’utilisateur final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Ce pattern permet de simplifier l’accès à un sous-système en ne proposant qu’un seul point d’entrée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Pattern de structure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75" y="1359325"/>
            <a:ext cx="6086924" cy="34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Pattern de structure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600" y="1426325"/>
            <a:ext cx="6364075" cy="33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Pattern de structure</a:t>
            </a:r>
          </a:p>
        </p:txBody>
      </p:sp>
      <p:sp>
        <p:nvSpPr>
          <p:cNvPr id="175" name="Shape 175"/>
          <p:cNvSpPr/>
          <p:nvPr/>
        </p:nvSpPr>
        <p:spPr>
          <a:xfrm>
            <a:off x="471325" y="1407125"/>
            <a:ext cx="7937100" cy="6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draw();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471325" y="2199475"/>
            <a:ext cx="7937100" cy="271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Rectangle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 {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9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draw() {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f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f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"Rectangle::draw()"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Square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 {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9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draw() {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f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f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"Square::draw()"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Circle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 {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9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draw() {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f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fr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"Circle::draw()"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Pattern de structure</a:t>
            </a:r>
          </a:p>
        </p:txBody>
      </p:sp>
      <p:sp>
        <p:nvSpPr>
          <p:cNvPr id="182" name="Shape 182"/>
          <p:cNvSpPr/>
          <p:nvPr/>
        </p:nvSpPr>
        <p:spPr>
          <a:xfrm>
            <a:off x="471325" y="1379800"/>
            <a:ext cx="7937100" cy="349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ShapeMaker {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 </a:t>
            </a:r>
            <a:r>
              <a:rPr b="1" lang="fr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fr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ShapeMaker() {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circle </a:t>
            </a: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Circle();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rectangle </a:t>
            </a: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Rectangle();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square </a:t>
            </a: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Square();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drawCircle(){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.draw();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drawRectangle(){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.draw();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drawSquare(){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.draw();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600"/>
              <a:t>Développement d’applications - Bonnes pratiques</a:t>
            </a:r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Introduction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Patterns de création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Patterns de structure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Patterns de comportement</a:t>
            </a:r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Design Pattern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Pattern de structure</a:t>
            </a:r>
          </a:p>
        </p:txBody>
      </p:sp>
      <p:sp>
        <p:nvSpPr>
          <p:cNvPr id="188" name="Shape 188"/>
          <p:cNvSpPr/>
          <p:nvPr/>
        </p:nvSpPr>
        <p:spPr>
          <a:xfrm>
            <a:off x="471325" y="1379800"/>
            <a:ext cx="7937100" cy="176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FacedePatternDemo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ShapeMaker shapeMaker =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ShapeMaker();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shapeMaker.drawCircle();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shapeMaker.drawRectangle();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shapeMaker.drawSquare();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437175" y="3384575"/>
            <a:ext cx="7937100" cy="77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Circle::draw()</a:t>
            </a: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Rectangle::draw()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Square::draw()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Pattern de comportement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Observer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L’ </a:t>
            </a:r>
            <a:r>
              <a:rPr b="1" lang="fr"/>
              <a:t>Observer </a:t>
            </a:r>
            <a:r>
              <a:rPr lang="fr"/>
              <a:t>définit une relation entre objets de type un-à-plusieurs de façon que si un objet change d’état, tous ceux qui en dépendent en soient informés et mis à jour automatiquement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En Java, nous avons à disposition les classes Observable/Observer afin d’implémenter facilement ce pattern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Pattern de comportement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87900" y="12439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Observer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444000" y="1680350"/>
            <a:ext cx="7937100" cy="315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ConcreteSubject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Observable 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f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float </a:t>
            </a:r>
            <a:r>
              <a:rPr b="1" lang="f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ConcreteSubject(String name,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price) {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f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name;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f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price;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getName() {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f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float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getPrice() {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f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setPrice(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price) {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fr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price;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notifyObservers(</a:t>
            </a:r>
            <a:r>
              <a:rPr b="1" lang="fr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Float(price));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Pattern de comportement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87900" y="12439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Observer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444000" y="1888625"/>
            <a:ext cx="7937100" cy="178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ConcreteObserver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Observer {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float </a:t>
            </a:r>
            <a:r>
              <a:rPr b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1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update(Observable o, Object arg)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((Float)arg).floatValue();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"PriceObserver: Price changed to "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Pattern de comportement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87900" y="12439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Observer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444000" y="1888625"/>
            <a:ext cx="7937100" cy="132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ConcreteSubject s =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ConcreteSubject(</a:t>
            </a: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"Mon Observer"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1.5f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ConcreteObserver o =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ConcreteObserver();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s.addObserver(o);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s.setPrice(</a:t>
            </a:r>
            <a:r>
              <a:rPr lang="fr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4.56f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s.setPrice(</a:t>
            </a:r>
            <a:r>
              <a:rPr lang="fr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2.3f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444000" y="3352500"/>
            <a:ext cx="7937100" cy="60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PriceObserver: Price changed to 4.56</a:t>
            </a: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PriceObserver: Price changed to 2.3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Design Pattern est un modèle de conception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Il utilise des classes et leurs méthodes dans un langage orienté objet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Il permet de simplifier la réflexion en réustilisant des principes de base de la conception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Il permet de résoudre de manière fiable un problème </a:t>
            </a:r>
            <a:r>
              <a:rPr lang="fr"/>
              <a:t>fréquemment</a:t>
            </a:r>
            <a:r>
              <a:rPr lang="fr"/>
              <a:t> rencontré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La difficulté réside dans le fait de savoir identifier les moments où il faut utiliser un Design Pattern et les moments où on peut s’en passer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Vous devez être capable de répondre aux questions suivantes: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Quand utiliser un Design Pattern?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Quel Design Pattern utiliser?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fr"/>
              <a:t>Comment le mettre en oeuvre?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Design Patterns ne sont pas une solution miracle mais plutôt des méthodes de résolutions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C’est un peu comme une formule mathématique à appliquer au  bon moment avec les bonnes variables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Pas besoin d’apprendre par coeur, il faut juste connaître leur existence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principaux auteurs des Design Patterns en ont dégagés 23 principaux et sont plus connus sous le nom de “Gang of Four”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On retrouve une classification en trois grandes catégories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Les patterns de création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Les patterns de structure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fr"/>
              <a:t>Les patterns de comportement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Pattern de construction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Singleton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Le </a:t>
            </a:r>
            <a:r>
              <a:rPr b="1" lang="fr"/>
              <a:t>Singleton </a:t>
            </a:r>
            <a:r>
              <a:rPr lang="fr"/>
              <a:t>est une classe dont on veut s’assurer qu’une seule et </a:t>
            </a:r>
            <a:r>
              <a:rPr b="1" lang="fr"/>
              <a:t>unique instance</a:t>
            </a:r>
            <a:r>
              <a:rPr lang="fr"/>
              <a:t> de celle-ci est créée pendant toute la durée d’exécution de votre application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Ce Design Pattern est très facile à utiliser et est souvent utilisé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Pattern de construction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Singleton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Pour s’assurer de l’unicité, il faut limiter l’accès au constructeur (</a:t>
            </a:r>
            <a:r>
              <a:rPr b="1" lang="fr"/>
              <a:t>private</a:t>
            </a:r>
            <a:r>
              <a:rPr lang="fr"/>
              <a:t>) et créer une méthode d’instance qui permettra de retourner une instance de la classe.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Cette méthode devra être </a:t>
            </a:r>
            <a:r>
              <a:rPr b="1" lang="fr"/>
              <a:t>static </a:t>
            </a:r>
            <a:r>
              <a:rPr lang="fr"/>
              <a:t>et par convention s’appeler </a:t>
            </a:r>
            <a:r>
              <a:rPr b="1" lang="fr"/>
              <a:t>getInstance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Pattern de construction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chemeClr val="accent5"/>
                </a:solidFill>
              </a:rPr>
              <a:t>Singleton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19" name="Shape 119"/>
          <p:cNvSpPr/>
          <p:nvPr/>
        </p:nvSpPr>
        <p:spPr>
          <a:xfrm>
            <a:off x="457650" y="1980900"/>
            <a:ext cx="8251500" cy="247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MonSingleton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static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MonSingleton </a:t>
            </a:r>
            <a:r>
              <a:rPr i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MonSingleton(){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//Constructeur privé   </a:t>
            </a:r>
          </a:p>
          <a:p>
            <a:pPr lvl="0">
              <a:spcBef>
                <a:spcPts val="0"/>
              </a:spcBef>
              <a:buNone/>
            </a:pPr>
            <a:r>
              <a:rPr i="1" lang="fr" sz="1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MonSingleton getInstance()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instance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instance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MonSingleton();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fr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i="1" lang="fr" sz="11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