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Slab-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Slab-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pic>
        <p:nvPicPr>
          <p:cNvPr id="16" name="Shape 16"/>
          <p:cNvPicPr preferRelativeResize="0"/>
          <p:nvPr/>
        </p:nvPicPr>
        <p:blipFill>
          <a:blip r:embed="rId2">
            <a:alphaModFix/>
          </a:blip>
          <a:stretch>
            <a:fillRect/>
          </a:stretch>
        </p:blipFill>
        <p:spPr>
          <a:xfrm>
            <a:off x="1429700" y="644225"/>
            <a:ext cx="1247775" cy="1276350"/>
          </a:xfrm>
          <a:prstGeom prst="rect">
            <a:avLst/>
          </a:prstGeom>
          <a:noFill/>
          <a:ln>
            <a:noFill/>
          </a:ln>
        </p:spPr>
      </p:pic>
      <p:pic>
        <p:nvPicPr>
          <p:cNvPr id="17" name="Shape 17"/>
          <p:cNvPicPr preferRelativeResize="0"/>
          <p:nvPr/>
        </p:nvPicPr>
        <p:blipFill>
          <a:blip r:embed="rId3">
            <a:alphaModFix/>
          </a:blip>
          <a:stretch>
            <a:fillRect/>
          </a:stretch>
        </p:blipFill>
        <p:spPr>
          <a:xfrm>
            <a:off x="6516475" y="3339525"/>
            <a:ext cx="1154350" cy="1189875"/>
          </a:xfrm>
          <a:prstGeom prst="rect">
            <a:avLst/>
          </a:prstGeom>
          <a:noFill/>
          <a:ln>
            <a:noFill/>
          </a:ln>
        </p:spPr>
      </p:pic>
      <p:pic>
        <p:nvPicPr>
          <p:cNvPr descr="new-logo-white.png" id="18" name="Shape 18"/>
          <p:cNvPicPr preferRelativeResize="0"/>
          <p:nvPr/>
        </p:nvPicPr>
        <p:blipFill>
          <a:blip r:embed="rId4">
            <a:alphaModFix/>
          </a:blip>
          <a:stretch>
            <a:fillRect/>
          </a:stretch>
        </p:blipFill>
        <p:spPr>
          <a:xfrm>
            <a:off x="8312052" y="4870203"/>
            <a:ext cx="831947" cy="273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7" name="Shape 57"/>
        <p:cNvGrpSpPr/>
        <p:nvPr/>
      </p:nvGrpSpPr>
      <p:grpSpPr>
        <a:xfrm>
          <a:off x="0" y="0"/>
          <a:ext cx="0" cy="0"/>
          <a:chOff x="0" y="0"/>
          <a:chExt cx="0" cy="0"/>
        </a:xfrm>
      </p:grpSpPr>
      <p:sp>
        <p:nvSpPr>
          <p:cNvPr id="58" name="Shape 58"/>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txBox="1"/>
          <p:nvPr>
            <p:ph type="title"/>
          </p:nvPr>
        </p:nvSpPr>
        <p:spPr>
          <a:xfrm>
            <a:off x="387900" y="1152450"/>
            <a:ext cx="8368200" cy="1538400"/>
          </a:xfrm>
          <a:prstGeom prst="rect">
            <a:avLst/>
          </a:prstGeom>
        </p:spPr>
        <p:txBody>
          <a:bodyPr anchorCtr="0" anchor="ctr" bIns="91425" lIns="91425" rIns="91425" wrap="square"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60" name="Shape 60"/>
          <p:cNvSpPr txBox="1"/>
          <p:nvPr>
            <p:ph idx="1" type="body"/>
          </p:nvPr>
        </p:nvSpPr>
        <p:spPr>
          <a:xfrm>
            <a:off x="387900" y="2919450"/>
            <a:ext cx="83682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cxnSp>
        <p:nvCxnSpPr>
          <p:cNvPr id="20" name="Shape 20"/>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1" name="Shape 21"/>
          <p:cNvSpPr txBox="1"/>
          <p:nvPr>
            <p:ph type="title"/>
          </p:nvPr>
        </p:nvSpPr>
        <p:spPr>
          <a:xfrm>
            <a:off x="480750" y="1764950"/>
            <a:ext cx="8222100" cy="9075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cxnSp>
        <p:nvCxnSpPr>
          <p:cNvPr id="24" name="Shape 24"/>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5" name="Shape 25"/>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87900" y="1489824"/>
            <a:ext cx="8368200" cy="307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pic>
        <p:nvPicPr>
          <p:cNvPr descr="new-logo-white.png" id="28" name="Shape 28"/>
          <p:cNvPicPr preferRelativeResize="0"/>
          <p:nvPr/>
        </p:nvPicPr>
        <p:blipFill>
          <a:blip r:embed="rId2">
            <a:alphaModFix/>
          </a:blip>
          <a:stretch>
            <a:fillRect/>
          </a:stretch>
        </p:blipFill>
        <p:spPr>
          <a:xfrm>
            <a:off x="8312052" y="4870203"/>
            <a:ext cx="831947" cy="273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9" name="Shape 29"/>
        <p:cNvGrpSpPr/>
        <p:nvPr/>
      </p:nvGrpSpPr>
      <p:grpSpPr>
        <a:xfrm>
          <a:off x="0" y="0"/>
          <a:ext cx="0" cy="0"/>
          <a:chOff x="0" y="0"/>
          <a:chExt cx="0" cy="0"/>
        </a:xfrm>
      </p:grpSpPr>
      <p:cxnSp>
        <p:nvCxnSpPr>
          <p:cNvPr id="30" name="Shape 30"/>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31" name="Shape 31"/>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879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7562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cxnSp>
        <p:nvCxnSpPr>
          <p:cNvPr id="39" name="Shape 39"/>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40" name="Shape 40"/>
          <p:cNvSpPr txBox="1"/>
          <p:nvPr>
            <p:ph type="title"/>
          </p:nvPr>
        </p:nvSpPr>
        <p:spPr>
          <a:xfrm>
            <a:off x="3879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1" name="Shape 41"/>
          <p:cNvSpPr txBox="1"/>
          <p:nvPr>
            <p:ph idx="1" type="body"/>
          </p:nvPr>
        </p:nvSpPr>
        <p:spPr>
          <a:xfrm>
            <a:off x="387900" y="1594025"/>
            <a:ext cx="2808000" cy="26811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3" name="Shape 43"/>
        <p:cNvGrpSpPr/>
        <p:nvPr/>
      </p:nvGrpSpPr>
      <p:grpSpPr>
        <a:xfrm>
          <a:off x="0" y="0"/>
          <a:ext cx="0" cy="0"/>
          <a:chOff x="0" y="0"/>
          <a:chExt cx="0" cy="0"/>
        </a:xfrm>
      </p:grpSpPr>
      <p:sp>
        <p:nvSpPr>
          <p:cNvPr id="44" name="Shape 4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6" name="Shape 46"/>
        <p:cNvGrpSpPr/>
        <p:nvPr/>
      </p:nvGrpSpPr>
      <p:grpSpPr>
        <a:xfrm>
          <a:off x="0" y="0"/>
          <a:ext cx="0" cy="0"/>
          <a:chOff x="0" y="0"/>
          <a:chExt cx="0" cy="0"/>
        </a:xfrm>
      </p:grpSpPr>
      <p:sp>
        <p:nvSpPr>
          <p:cNvPr id="47" name="Shape 47"/>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48" name="Shape 48"/>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9" name="Shape 49"/>
          <p:cNvSpPr txBox="1"/>
          <p:nvPr>
            <p:ph type="title"/>
          </p:nvPr>
        </p:nvSpPr>
        <p:spPr>
          <a:xfrm>
            <a:off x="265500" y="1209075"/>
            <a:ext cx="4045200" cy="1506300"/>
          </a:xfrm>
          <a:prstGeom prst="rect">
            <a:avLst/>
          </a:prstGeom>
        </p:spPr>
        <p:txBody>
          <a:bodyPr anchorCtr="0" anchor="b"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50" name="Shape 50"/>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51" name="Shape 5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pic>
        <p:nvPicPr>
          <p:cNvPr descr="new-logo-white.png" id="53" name="Shape 53"/>
          <p:cNvPicPr preferRelativeResize="0"/>
          <p:nvPr/>
        </p:nvPicPr>
        <p:blipFill>
          <a:blip r:embed="rId2">
            <a:alphaModFix/>
          </a:blip>
          <a:stretch>
            <a:fillRect/>
          </a:stretch>
        </p:blipFill>
        <p:spPr>
          <a:xfrm>
            <a:off x="8312052" y="4870203"/>
            <a:ext cx="831947" cy="273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4" name="Shape 54"/>
        <p:cNvGrpSpPr/>
        <p:nvPr/>
      </p:nvGrpSpPr>
      <p:grpSpPr>
        <a:xfrm>
          <a:off x="0" y="0"/>
          <a:ext cx="0" cy="0"/>
          <a:chOff x="0" y="0"/>
          <a:chExt cx="0" cy="0"/>
        </a:xfrm>
      </p:grpSpPr>
      <p:sp>
        <p:nvSpPr>
          <p:cNvPr id="55" name="Shape 55"/>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f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fr"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ctrTitle"/>
          </p:nvPr>
        </p:nvSpPr>
        <p:spPr>
          <a:xfrm>
            <a:off x="1680302" y="1188925"/>
            <a:ext cx="5783400" cy="1457400"/>
          </a:xfrm>
          <a:prstGeom prst="rect">
            <a:avLst/>
          </a:prstGeom>
        </p:spPr>
        <p:txBody>
          <a:bodyPr anchorCtr="0" anchor="b" bIns="91425" lIns="91425" rIns="91425" wrap="square" tIns="91425">
            <a:noAutofit/>
          </a:bodyPr>
          <a:lstStyle/>
          <a:p>
            <a:pPr lvl="0">
              <a:spcBef>
                <a:spcPts val="0"/>
              </a:spcBef>
              <a:buNone/>
            </a:pPr>
            <a:r>
              <a:rPr lang="fr" sz="3900"/>
              <a:t>Développement d’applications - Bonnes pratiques</a:t>
            </a:r>
          </a:p>
        </p:txBody>
      </p:sp>
      <p:sp>
        <p:nvSpPr>
          <p:cNvPr id="69" name="Shape 69"/>
          <p:cNvSpPr txBox="1"/>
          <p:nvPr>
            <p:ph idx="1" type="subTitle"/>
          </p:nvPr>
        </p:nvSpPr>
        <p:spPr>
          <a:xfrm>
            <a:off x="1680302" y="3049450"/>
            <a:ext cx="5783400" cy="909000"/>
          </a:xfrm>
          <a:prstGeom prst="rect">
            <a:avLst/>
          </a:prstGeom>
        </p:spPr>
        <p:txBody>
          <a:bodyPr anchorCtr="0" anchor="t" bIns="91425" lIns="91425" rIns="91425" wrap="square" tIns="91425">
            <a:noAutofit/>
          </a:bodyPr>
          <a:lstStyle/>
          <a:p>
            <a:pPr lvl="0">
              <a:spcBef>
                <a:spcPts val="0"/>
              </a:spcBef>
              <a:buNone/>
            </a:pPr>
            <a:r>
              <a:rPr lang="fr"/>
              <a:t>Méthodologie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Manifeste agile</a:t>
            </a:r>
          </a:p>
        </p:txBody>
      </p:sp>
      <p:sp>
        <p:nvSpPr>
          <p:cNvPr id="128" name="Shape 12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fr" sz="1300">
                <a:latin typeface="Roboto Slab"/>
                <a:ea typeface="Roboto Slab"/>
                <a:cs typeface="Roboto Slab"/>
                <a:sym typeface="Roboto Slab"/>
              </a:rPr>
              <a:t>Manifeste pour le développement Agile de logiciels</a:t>
            </a:r>
          </a:p>
          <a:p>
            <a:pPr lvl="0">
              <a:lnSpc>
                <a:spcPct val="100000"/>
              </a:lnSpc>
              <a:spcBef>
                <a:spcPts val="0"/>
              </a:spcBef>
              <a:buNone/>
            </a:pPr>
            <a:r>
              <a:rPr lang="fr" sz="1000">
                <a:latin typeface="Roboto Slab"/>
                <a:ea typeface="Roboto Slab"/>
                <a:cs typeface="Roboto Slab"/>
                <a:sym typeface="Roboto Slab"/>
              </a:rPr>
              <a:t>Nous découvrons comment mieux développer des logiciels par la pratique et en aidant les autres à le faire.</a:t>
            </a:r>
          </a:p>
          <a:p>
            <a:pPr lvl="0">
              <a:lnSpc>
                <a:spcPct val="100000"/>
              </a:lnSpc>
              <a:spcBef>
                <a:spcPts val="0"/>
              </a:spcBef>
              <a:buNone/>
            </a:pPr>
            <a:r>
              <a:rPr lang="fr" sz="1000">
                <a:latin typeface="Roboto Slab"/>
                <a:ea typeface="Roboto Slab"/>
                <a:cs typeface="Roboto Slab"/>
                <a:sym typeface="Roboto Slab"/>
              </a:rPr>
              <a:t>Ces expériences nous ont amenés à valoriser :</a:t>
            </a:r>
          </a:p>
          <a:p>
            <a:pPr lvl="0">
              <a:lnSpc>
                <a:spcPct val="100000"/>
              </a:lnSpc>
              <a:spcBef>
                <a:spcPts val="0"/>
              </a:spcBef>
              <a:buNone/>
            </a:pPr>
            <a:r>
              <a:rPr lang="fr" sz="1000">
                <a:latin typeface="Roboto Slab"/>
                <a:ea typeface="Roboto Slab"/>
                <a:cs typeface="Roboto Slab"/>
                <a:sym typeface="Roboto Slab"/>
              </a:rPr>
              <a:t>Les individus et leurs interactions plus que les processus et les outils</a:t>
            </a:r>
          </a:p>
          <a:p>
            <a:pPr lvl="0">
              <a:lnSpc>
                <a:spcPct val="100000"/>
              </a:lnSpc>
              <a:spcBef>
                <a:spcPts val="0"/>
              </a:spcBef>
              <a:buNone/>
            </a:pPr>
            <a:r>
              <a:rPr lang="fr" sz="1000">
                <a:latin typeface="Roboto Slab"/>
                <a:ea typeface="Roboto Slab"/>
                <a:cs typeface="Roboto Slab"/>
                <a:sym typeface="Roboto Slab"/>
              </a:rPr>
              <a:t>Des logiciels opérationnels plus qu’une documentation exhaustive</a:t>
            </a:r>
          </a:p>
          <a:p>
            <a:pPr lvl="0">
              <a:lnSpc>
                <a:spcPct val="100000"/>
              </a:lnSpc>
              <a:spcBef>
                <a:spcPts val="0"/>
              </a:spcBef>
              <a:buNone/>
            </a:pPr>
            <a:r>
              <a:rPr lang="fr" sz="1000">
                <a:latin typeface="Roboto Slab"/>
                <a:ea typeface="Roboto Slab"/>
                <a:cs typeface="Roboto Slab"/>
                <a:sym typeface="Roboto Slab"/>
              </a:rPr>
              <a:t>La collaboration avec les clients plus que la négociation contractuelle</a:t>
            </a:r>
          </a:p>
          <a:p>
            <a:pPr lvl="0">
              <a:lnSpc>
                <a:spcPct val="100000"/>
              </a:lnSpc>
              <a:spcBef>
                <a:spcPts val="0"/>
              </a:spcBef>
              <a:buNone/>
            </a:pPr>
            <a:r>
              <a:rPr lang="fr" sz="1000">
                <a:latin typeface="Roboto Slab"/>
                <a:ea typeface="Roboto Slab"/>
                <a:cs typeface="Roboto Slab"/>
                <a:sym typeface="Roboto Slab"/>
              </a:rPr>
              <a:t>L’adaptation au changement plus que le suivi d’un plan</a:t>
            </a:r>
          </a:p>
          <a:p>
            <a:pPr lvl="0">
              <a:lnSpc>
                <a:spcPct val="100000"/>
              </a:lnSpc>
              <a:spcBef>
                <a:spcPts val="0"/>
              </a:spcBef>
              <a:buNone/>
            </a:pPr>
            <a:r>
              <a:rPr lang="fr" sz="1000">
                <a:latin typeface="Roboto Slab"/>
                <a:ea typeface="Roboto Slab"/>
                <a:cs typeface="Roboto Slab"/>
                <a:sym typeface="Roboto Slab"/>
              </a:rPr>
              <a:t>Nous reconnaissons la valeur des seconds éléments, mais privilégions les premiers.</a:t>
            </a:r>
          </a:p>
          <a:p>
            <a:pPr lvl="0" rtl="0">
              <a:lnSpc>
                <a:spcPct val="100000"/>
              </a:lnSpc>
              <a:spcBef>
                <a:spcPts val="0"/>
              </a:spcBef>
              <a:buNone/>
            </a:pPr>
            <a:r>
              <a:t/>
            </a:r>
            <a:endParaRPr sz="100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classique</a:t>
            </a:r>
          </a:p>
        </p:txBody>
      </p:sp>
      <p:sp>
        <p:nvSpPr>
          <p:cNvPr id="134" name="Shape 134"/>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fr">
                <a:solidFill>
                  <a:schemeClr val="accent5"/>
                </a:solidFill>
              </a:rPr>
              <a:t>Phase de recueil du besoin</a:t>
            </a:r>
          </a:p>
          <a:p>
            <a:pPr lvl="0">
              <a:spcBef>
                <a:spcPts val="0"/>
              </a:spcBef>
              <a:buNone/>
            </a:pPr>
            <a:r>
              <a:rPr lang="fr"/>
              <a:t>La première étape lors d’un projet “</a:t>
            </a:r>
            <a:r>
              <a:rPr lang="fr"/>
              <a:t>traditionnel</a:t>
            </a:r>
            <a:r>
              <a:rPr lang="fr"/>
              <a:t>” est d’identifier les besoins et le contenu du produit à créer</a:t>
            </a:r>
          </a:p>
          <a:p>
            <a:pPr lvl="0" rtl="0">
              <a:spcBef>
                <a:spcPts val="0"/>
              </a:spcBef>
              <a:buNone/>
            </a:pPr>
            <a:r>
              <a:rPr lang="fr"/>
              <a:t>C’est lors de cette étape qu’il faut essayer d’identifier les besoins, les conditions à respecter, les conflits qu’il peut exister entre les différents bénéficiaires ou utilisateurs du futur nouveau produit (produit à réaliser de zéro ou à modifier)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classique</a:t>
            </a:r>
          </a:p>
        </p:txBody>
      </p:sp>
      <p:sp>
        <p:nvSpPr>
          <p:cNvPr id="140" name="Shape 14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fr">
                <a:solidFill>
                  <a:schemeClr val="accent5"/>
                </a:solidFill>
              </a:rPr>
              <a:t>Phase d’architecture</a:t>
            </a:r>
          </a:p>
          <a:p>
            <a:pPr lvl="0" rtl="0">
              <a:spcBef>
                <a:spcPts val="0"/>
              </a:spcBef>
              <a:buNone/>
            </a:pPr>
            <a:r>
              <a:rPr lang="fr"/>
              <a:t>La seconde étape consiste à essayer d’identifier une architecture qui a de bonnes chances de fonctionner</a:t>
            </a:r>
          </a:p>
          <a:p>
            <a:pPr lvl="0">
              <a:spcBef>
                <a:spcPts val="0"/>
              </a:spcBef>
              <a:buNone/>
            </a:pPr>
            <a:r>
              <a:rPr lang="fr"/>
              <a:t>On utilise souvent des diagrammes pour illustrer les besoins en infrastructure matérielle ainsi que pour le design du logiciel</a:t>
            </a:r>
          </a:p>
          <a:p>
            <a:pPr lvl="0" rtl="0">
              <a:spcBef>
                <a:spcPts val="0"/>
              </a:spcBef>
              <a:buNone/>
            </a:pPr>
            <a:r>
              <a:rPr lang="fr"/>
              <a:t>Le but est que les intervenants sur la partie technique du projet comprennent les besoins du client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classique</a:t>
            </a:r>
          </a:p>
        </p:txBody>
      </p:sp>
      <p:sp>
        <p:nvSpPr>
          <p:cNvPr id="146" name="Shape 14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fr">
                <a:solidFill>
                  <a:schemeClr val="accent5"/>
                </a:solidFill>
              </a:rPr>
              <a:t>Phase de développement</a:t>
            </a:r>
          </a:p>
          <a:p>
            <a:pPr lvl="0" rtl="0">
              <a:spcBef>
                <a:spcPts val="0"/>
              </a:spcBef>
              <a:buNone/>
            </a:pPr>
            <a:r>
              <a:rPr lang="fr"/>
              <a:t>La troisième étape consiste à produire le code dans un environnement dédié</a:t>
            </a:r>
          </a:p>
          <a:p>
            <a:pPr lvl="0">
              <a:spcBef>
                <a:spcPts val="0"/>
              </a:spcBef>
              <a:buNone/>
            </a:pPr>
            <a:r>
              <a:rPr lang="fr"/>
              <a:t>Les tâches sont créées puis assignées aux développeurs</a:t>
            </a:r>
          </a:p>
          <a:p>
            <a:pPr lvl="0" rtl="0">
              <a:spcBef>
                <a:spcPts val="0"/>
              </a:spcBef>
              <a:buNone/>
            </a:pPr>
            <a:r>
              <a:rPr lang="fr"/>
              <a:t>Les développements continuent tant qu’on a pas atteint le but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classique</a:t>
            </a:r>
          </a:p>
        </p:txBody>
      </p:sp>
      <p:sp>
        <p:nvSpPr>
          <p:cNvPr id="152" name="Shape 15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fr">
                <a:solidFill>
                  <a:schemeClr val="accent5"/>
                </a:solidFill>
              </a:rPr>
              <a:t>Phase de test et livraison</a:t>
            </a:r>
          </a:p>
          <a:p>
            <a:pPr lvl="0">
              <a:spcBef>
                <a:spcPts val="0"/>
              </a:spcBef>
              <a:buNone/>
            </a:pPr>
            <a:r>
              <a:rPr lang="fr"/>
              <a:t>La quatrième étape consiste à tester le produit sur l’environnement de </a:t>
            </a:r>
            <a:r>
              <a:rPr lang="fr"/>
              <a:t>développement</a:t>
            </a:r>
          </a:p>
          <a:p>
            <a:pPr lvl="0">
              <a:spcBef>
                <a:spcPts val="0"/>
              </a:spcBef>
              <a:buNone/>
            </a:pPr>
            <a:r>
              <a:rPr lang="fr"/>
              <a:t>Les tests sont normalement structurés et formalisés</a:t>
            </a:r>
          </a:p>
          <a:p>
            <a:pPr lvl="0" rtl="0">
              <a:spcBef>
                <a:spcPts val="0"/>
              </a:spcBef>
              <a:buNone/>
            </a:pPr>
            <a:r>
              <a:rPr lang="fr"/>
              <a:t>Le client intervient lors de la phase de recette et fait un retour à l’équipe de développement (GO / No GO pour la PROD)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classique</a:t>
            </a:r>
          </a:p>
        </p:txBody>
      </p:sp>
      <p:pic>
        <p:nvPicPr>
          <p:cNvPr id="158" name="Shape 158"/>
          <p:cNvPicPr preferRelativeResize="0"/>
          <p:nvPr/>
        </p:nvPicPr>
        <p:blipFill>
          <a:blip r:embed="rId3">
            <a:alphaModFix/>
          </a:blip>
          <a:stretch>
            <a:fillRect/>
          </a:stretch>
        </p:blipFill>
        <p:spPr>
          <a:xfrm>
            <a:off x="466625" y="1474125"/>
            <a:ext cx="8317651" cy="322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classique</a:t>
            </a:r>
          </a:p>
        </p:txBody>
      </p:sp>
      <p:pic>
        <p:nvPicPr>
          <p:cNvPr id="164" name="Shape 164"/>
          <p:cNvPicPr preferRelativeResize="0"/>
          <p:nvPr/>
        </p:nvPicPr>
        <p:blipFill>
          <a:blip r:embed="rId3">
            <a:alphaModFix/>
          </a:blip>
          <a:stretch>
            <a:fillRect/>
          </a:stretch>
        </p:blipFill>
        <p:spPr>
          <a:xfrm>
            <a:off x="1957613" y="1282875"/>
            <a:ext cx="5228764" cy="3694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classique</a:t>
            </a:r>
          </a:p>
        </p:txBody>
      </p:sp>
      <p:sp>
        <p:nvSpPr>
          <p:cNvPr id="170" name="Shape 17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fr">
                <a:solidFill>
                  <a:schemeClr val="accent5"/>
                </a:solidFill>
              </a:rPr>
              <a:t>Faire des lots</a:t>
            </a:r>
          </a:p>
          <a:p>
            <a:pPr lvl="0">
              <a:spcBef>
                <a:spcPts val="0"/>
              </a:spcBef>
              <a:buNone/>
            </a:pPr>
            <a:r>
              <a:rPr lang="fr"/>
              <a:t>Pour éviter que le projet ne dure trop longtemps, on organise le projet en plusieurs lots</a:t>
            </a:r>
          </a:p>
          <a:p>
            <a:pPr lvl="0">
              <a:spcBef>
                <a:spcPts val="0"/>
              </a:spcBef>
              <a:buNone/>
            </a:pPr>
            <a:r>
              <a:rPr lang="fr"/>
              <a:t>De cette façon le client peut tester plus souvent et donc vérifier que le projet va dans le bon sens</a:t>
            </a:r>
          </a:p>
          <a:p>
            <a:pPr lvl="0" rtl="0">
              <a:spcBef>
                <a:spcPts val="0"/>
              </a:spcBef>
              <a:buNone/>
            </a:pPr>
            <a:r>
              <a:rPr lang="fr"/>
              <a:t>Permet d’éviter des dérives trop importantes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classique</a:t>
            </a:r>
          </a:p>
        </p:txBody>
      </p:sp>
      <p:pic>
        <p:nvPicPr>
          <p:cNvPr id="176" name="Shape 176"/>
          <p:cNvPicPr preferRelativeResize="0"/>
          <p:nvPr/>
        </p:nvPicPr>
        <p:blipFill>
          <a:blip r:embed="rId3">
            <a:alphaModFix/>
          </a:blip>
          <a:stretch>
            <a:fillRect/>
          </a:stretch>
        </p:blipFill>
        <p:spPr>
          <a:xfrm>
            <a:off x="737638" y="1549250"/>
            <a:ext cx="7737026" cy="2934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classique</a:t>
            </a:r>
          </a:p>
        </p:txBody>
      </p:sp>
      <p:sp>
        <p:nvSpPr>
          <p:cNvPr id="182" name="Shape 18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fr"/>
              <a:t>Dans l’approche classique ou prédictive, on se concentre sur une planification détaillée</a:t>
            </a:r>
          </a:p>
          <a:p>
            <a:pPr lvl="0">
              <a:spcBef>
                <a:spcPts val="0"/>
              </a:spcBef>
              <a:buNone/>
            </a:pPr>
            <a:r>
              <a:rPr lang="fr"/>
              <a:t>L’équipe de développement est capable de donner </a:t>
            </a:r>
            <a:r>
              <a:rPr lang="fr"/>
              <a:t>l'enchaînement</a:t>
            </a:r>
            <a:r>
              <a:rPr lang="fr"/>
              <a:t> des tâches jusqu’à la fin du projet</a:t>
            </a:r>
          </a:p>
          <a:p>
            <a:pPr lvl="0">
              <a:spcBef>
                <a:spcPts val="0"/>
              </a:spcBef>
              <a:buNone/>
            </a:pPr>
            <a:r>
              <a:rPr lang="fr"/>
              <a:t>Le changement brutal est donc difficilement gérable et peut nécessiter de recommencer le projet</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265500" y="1209075"/>
            <a:ext cx="4045200" cy="1506300"/>
          </a:xfrm>
          <a:prstGeom prst="rect">
            <a:avLst/>
          </a:prstGeom>
        </p:spPr>
        <p:txBody>
          <a:bodyPr anchorCtr="0" anchor="b" bIns="91425" lIns="91425" rIns="91425" wrap="square" tIns="91425">
            <a:noAutofit/>
          </a:bodyPr>
          <a:lstStyle/>
          <a:p>
            <a:pPr lvl="0">
              <a:spcBef>
                <a:spcPts val="0"/>
              </a:spcBef>
              <a:buNone/>
            </a:pPr>
            <a:r>
              <a:rPr lang="fr" sz="3600"/>
              <a:t>Développement d’applications - Bonnes pratiques</a:t>
            </a:r>
          </a:p>
        </p:txBody>
      </p:sp>
      <p:sp>
        <p:nvSpPr>
          <p:cNvPr id="75" name="Shape 75"/>
          <p:cNvSpPr txBox="1"/>
          <p:nvPr>
            <p:ph idx="1" type="subTitle"/>
          </p:nvPr>
        </p:nvSpPr>
        <p:spPr>
          <a:xfrm>
            <a:off x="265500" y="2769001"/>
            <a:ext cx="4045200" cy="1345500"/>
          </a:xfrm>
          <a:prstGeom prst="rect">
            <a:avLst/>
          </a:prstGeom>
        </p:spPr>
        <p:txBody>
          <a:bodyPr anchorCtr="0" anchor="t" bIns="91425" lIns="91425" rIns="91425" wrap="square" tIns="91425">
            <a:noAutofit/>
          </a:bodyPr>
          <a:lstStyle/>
          <a:p>
            <a:pPr lvl="0">
              <a:spcBef>
                <a:spcPts val="0"/>
              </a:spcBef>
              <a:buNone/>
            </a:pPr>
            <a:r>
              <a:rPr lang="fr" sz="2400">
                <a:latin typeface="Roboto Slab"/>
                <a:ea typeface="Roboto Slab"/>
                <a:cs typeface="Roboto Slab"/>
                <a:sym typeface="Roboto Slab"/>
              </a:rPr>
              <a:t>Méthodologie</a:t>
            </a:r>
          </a:p>
        </p:txBody>
      </p:sp>
      <p:sp>
        <p:nvSpPr>
          <p:cNvPr id="76" name="Shape 76"/>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228600" lvl="0" marL="457200" rtl="0">
              <a:spcBef>
                <a:spcPts val="0"/>
              </a:spcBef>
            </a:pPr>
            <a:r>
              <a:rPr lang="fr"/>
              <a:t>Marshmallow challenge</a:t>
            </a:r>
          </a:p>
          <a:p>
            <a:pPr indent="-228600" lvl="0" marL="457200" rtl="0">
              <a:spcBef>
                <a:spcPts val="0"/>
              </a:spcBef>
            </a:pPr>
            <a:r>
              <a:rPr lang="fr"/>
              <a:t>Manifeste agile</a:t>
            </a:r>
          </a:p>
          <a:p>
            <a:pPr indent="-228600" lvl="0" marL="457200" rtl="0">
              <a:spcBef>
                <a:spcPts val="0"/>
              </a:spcBef>
            </a:pPr>
            <a:r>
              <a:rPr lang="fr"/>
              <a:t>Approche classique</a:t>
            </a:r>
          </a:p>
          <a:p>
            <a:pPr indent="-228600" lvl="0" marL="457200">
              <a:spcBef>
                <a:spcPts val="0"/>
              </a:spcBef>
            </a:pPr>
            <a:r>
              <a:rPr lang="fr"/>
              <a:t>Approche agile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agile</a:t>
            </a:r>
          </a:p>
        </p:txBody>
      </p:sp>
      <p:sp>
        <p:nvSpPr>
          <p:cNvPr id="188" name="Shape 18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fr"/>
              <a:t>Pour </a:t>
            </a:r>
            <a:r>
              <a:rPr lang="fr"/>
              <a:t>éviter</a:t>
            </a:r>
            <a:r>
              <a:rPr lang="fr"/>
              <a:t> l’effet tunnel, l’</a:t>
            </a:r>
            <a:r>
              <a:rPr lang="fr">
                <a:solidFill>
                  <a:schemeClr val="accent5"/>
                </a:solidFill>
              </a:rPr>
              <a:t>approche agile</a:t>
            </a:r>
            <a:r>
              <a:rPr lang="fr"/>
              <a:t> préconise les cycles courts</a:t>
            </a:r>
          </a:p>
          <a:p>
            <a:pPr lvl="0">
              <a:spcBef>
                <a:spcPts val="0"/>
              </a:spcBef>
              <a:buNone/>
            </a:pPr>
            <a:r>
              <a:rPr lang="fr"/>
              <a:t>L’équipe s’adapte rapidement en fonction de la demande</a:t>
            </a:r>
          </a:p>
          <a:p>
            <a:pPr lvl="0">
              <a:spcBef>
                <a:spcPts val="0"/>
              </a:spcBef>
              <a:buNone/>
            </a:pPr>
            <a:r>
              <a:rPr lang="fr"/>
              <a:t>Une équipe agile ne peut pas décrire </a:t>
            </a:r>
            <a:r>
              <a:rPr lang="fr"/>
              <a:t>précisément</a:t>
            </a:r>
            <a:r>
              <a:rPr lang="fr"/>
              <a:t> ce qui va arriver dans le futur</a:t>
            </a:r>
          </a:p>
          <a:p>
            <a:pPr lvl="0">
              <a:spcBef>
                <a:spcPts val="0"/>
              </a:spcBef>
              <a:buNone/>
            </a:pPr>
            <a:r>
              <a:rPr lang="fr"/>
              <a:t>On ne raisonne pas en tâche mais en fonctionnalité</a:t>
            </a:r>
          </a:p>
          <a:p>
            <a:pPr lv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agile</a:t>
            </a:r>
          </a:p>
        </p:txBody>
      </p:sp>
      <p:pic>
        <p:nvPicPr>
          <p:cNvPr id="194" name="Shape 194"/>
          <p:cNvPicPr preferRelativeResize="0"/>
          <p:nvPr/>
        </p:nvPicPr>
        <p:blipFill>
          <a:blip r:embed="rId3">
            <a:alphaModFix/>
          </a:blip>
          <a:stretch>
            <a:fillRect/>
          </a:stretch>
        </p:blipFill>
        <p:spPr>
          <a:xfrm>
            <a:off x="734225" y="1685875"/>
            <a:ext cx="7675550" cy="285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agile</a:t>
            </a:r>
          </a:p>
        </p:txBody>
      </p:sp>
      <p:sp>
        <p:nvSpPr>
          <p:cNvPr id="200" name="Shape 20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fr"/>
              <a:t>L</a:t>
            </a:r>
            <a:r>
              <a:rPr lang="fr"/>
              <a:t>’</a:t>
            </a:r>
            <a:r>
              <a:rPr lang="fr">
                <a:solidFill>
                  <a:schemeClr val="accent5"/>
                </a:solidFill>
              </a:rPr>
              <a:t>approche agile</a:t>
            </a:r>
            <a:r>
              <a:rPr lang="fr"/>
              <a:t> ne veut pas dire</a:t>
            </a:r>
          </a:p>
          <a:p>
            <a:pPr indent="-228600" lvl="0" marL="457200" rtl="0">
              <a:spcBef>
                <a:spcPts val="0"/>
              </a:spcBef>
              <a:buChar char="-"/>
            </a:pPr>
            <a:r>
              <a:rPr lang="fr"/>
              <a:t>travailler sans “plan”</a:t>
            </a:r>
          </a:p>
          <a:p>
            <a:pPr indent="-228600" lvl="0" marL="457200" rtl="0">
              <a:spcBef>
                <a:spcPts val="0"/>
              </a:spcBef>
              <a:buChar char="-"/>
            </a:pPr>
            <a:r>
              <a:rPr lang="fr"/>
              <a:t>ne pas utiliser d’outils</a:t>
            </a:r>
          </a:p>
          <a:p>
            <a:pPr indent="-228600" lvl="0" marL="457200" rtl="0">
              <a:spcBef>
                <a:spcPts val="0"/>
              </a:spcBef>
              <a:buChar char="-"/>
            </a:pPr>
            <a:r>
              <a:rPr lang="fr"/>
              <a:t>ne pas écrire de documentation</a:t>
            </a:r>
          </a:p>
          <a:p>
            <a:pPr indent="-228600" lvl="0" marL="457200" rtl="0">
              <a:spcBef>
                <a:spcPts val="0"/>
              </a:spcBef>
              <a:buChar char="-"/>
            </a:pPr>
            <a:r>
              <a:rPr lang="fr"/>
              <a:t>ignorer le concept de qualité</a:t>
            </a:r>
          </a:p>
          <a:p>
            <a:pPr indent="-228600" lvl="0" marL="457200" rtl="0">
              <a:spcBef>
                <a:spcPts val="0"/>
              </a:spcBef>
              <a:buChar char="-"/>
            </a:pPr>
            <a:r>
              <a:rPr lang="fr"/>
              <a:t>faire vite et plus ou moins bien</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Approche agile</a:t>
            </a:r>
          </a:p>
        </p:txBody>
      </p:sp>
      <p:sp>
        <p:nvSpPr>
          <p:cNvPr id="206" name="Shape 20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fr"/>
              <a:t>L’</a:t>
            </a:r>
            <a:r>
              <a:rPr lang="fr">
                <a:solidFill>
                  <a:schemeClr val="accent5"/>
                </a:solidFill>
              </a:rPr>
              <a:t>approche agile</a:t>
            </a:r>
            <a:r>
              <a:rPr lang="fr"/>
              <a:t> c’est plutôt</a:t>
            </a:r>
          </a:p>
          <a:p>
            <a:pPr indent="-228600" lvl="0" marL="457200" rtl="0">
              <a:spcBef>
                <a:spcPts val="0"/>
              </a:spcBef>
              <a:buChar char="-"/>
            </a:pPr>
            <a:r>
              <a:rPr lang="fr"/>
              <a:t>une communication </a:t>
            </a:r>
            <a:r>
              <a:rPr lang="fr"/>
              <a:t>maîtrisée</a:t>
            </a:r>
          </a:p>
          <a:p>
            <a:pPr indent="-228600" lvl="0" marL="457200" rtl="0">
              <a:spcBef>
                <a:spcPts val="0"/>
              </a:spcBef>
              <a:buChar char="-"/>
            </a:pPr>
            <a:r>
              <a:rPr lang="fr"/>
              <a:t>une implication à tous les niveaux de l’entreprise</a:t>
            </a:r>
          </a:p>
          <a:p>
            <a:pPr indent="-228600" lvl="0" marL="457200" rtl="0">
              <a:spcBef>
                <a:spcPts val="0"/>
              </a:spcBef>
              <a:buChar char="-"/>
            </a:pPr>
            <a:r>
              <a:rPr lang="fr"/>
              <a:t>une volonté de changement</a:t>
            </a:r>
          </a:p>
          <a:p>
            <a:pPr indent="-228600" lvl="0" marL="457200" rtl="0">
              <a:spcBef>
                <a:spcPts val="0"/>
              </a:spcBef>
              <a:buChar char="-"/>
            </a:pPr>
            <a:r>
              <a:rPr lang="fr"/>
              <a:t>de la discipline</a:t>
            </a:r>
          </a:p>
          <a:p>
            <a:pPr indent="-228600" lvl="0" marL="457200" rtl="0">
              <a:spcBef>
                <a:spcPts val="0"/>
              </a:spcBef>
              <a:buChar char="-"/>
            </a:pPr>
            <a:r>
              <a:rPr lang="fr"/>
              <a:t>un ajustement permanent</a:t>
            </a:r>
          </a:p>
          <a:p>
            <a:pPr lvl="0" rtl="0">
              <a:spcBef>
                <a:spcPts val="0"/>
              </a:spcBef>
              <a:buNone/>
            </a:pPr>
            <a:r>
              <a:t/>
            </a:r>
            <a:endParaRPr/>
          </a:p>
          <a:p>
            <a:pPr lvl="0" rtl="0">
              <a:spcBef>
                <a:spcPts val="0"/>
              </a:spcBef>
              <a:buNone/>
            </a:pPr>
            <a:r>
              <a:rPr lang="fr"/>
              <a:t>L’</a:t>
            </a:r>
            <a:r>
              <a:rPr lang="fr">
                <a:solidFill>
                  <a:schemeClr val="accent5"/>
                </a:solidFill>
              </a:rPr>
              <a:t>approche agile</a:t>
            </a:r>
            <a:r>
              <a:rPr lang="fr"/>
              <a:t> n’est pas utilisée que dans le monde informatique</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Marshmallow challenge</a:t>
            </a:r>
          </a:p>
        </p:txBody>
      </p:sp>
      <p:sp>
        <p:nvSpPr>
          <p:cNvPr id="82" name="Shape 8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fr"/>
              <a:t>Vous allez former des groupes de 4 personnes</a:t>
            </a:r>
          </a:p>
          <a:p>
            <a:pPr indent="-228600" lvl="0" marL="457200" rtl="0">
              <a:spcBef>
                <a:spcPts val="0"/>
              </a:spcBef>
            </a:pPr>
            <a:r>
              <a:rPr lang="fr"/>
              <a:t>Une table par groupe</a:t>
            </a:r>
          </a:p>
          <a:p>
            <a:pPr indent="-228600" lvl="0" marL="457200" rtl="0">
              <a:spcBef>
                <a:spcPts val="0"/>
              </a:spcBef>
            </a:pPr>
            <a:r>
              <a:rPr lang="fr"/>
              <a:t>20 spaghettis</a:t>
            </a:r>
          </a:p>
          <a:p>
            <a:pPr indent="-228600" lvl="0" marL="457200" rtl="0">
              <a:spcBef>
                <a:spcPts val="0"/>
              </a:spcBef>
            </a:pPr>
            <a:r>
              <a:rPr lang="fr"/>
              <a:t>1 marshmallow</a:t>
            </a:r>
          </a:p>
          <a:p>
            <a:pPr indent="-228600" lvl="0" marL="457200" rtl="0">
              <a:spcBef>
                <a:spcPts val="0"/>
              </a:spcBef>
            </a:pPr>
            <a:r>
              <a:rPr lang="fr"/>
              <a:t>1 mètre de corde</a:t>
            </a:r>
          </a:p>
          <a:p>
            <a:pPr indent="-228600" lvl="0" marL="457200" rtl="0">
              <a:spcBef>
                <a:spcPts val="0"/>
              </a:spcBef>
            </a:pPr>
            <a:r>
              <a:rPr lang="fr"/>
              <a:t>1 mètre de scotch</a:t>
            </a:r>
          </a:p>
          <a:p>
            <a:pPr indent="457200" lvl="0" marL="457200">
              <a:spcBef>
                <a:spcPts val="0"/>
              </a:spcBef>
              <a:buNone/>
            </a:pPr>
            <a:r>
              <a:rPr lang="fr"/>
              <a:t>Construire la structure la plus haute avec le marshmallow tout en haut (couper ou manger le marshmallow n’est pas autorisé…)</a:t>
            </a:r>
          </a:p>
        </p:txBody>
      </p:sp>
      <p:sp>
        <p:nvSpPr>
          <p:cNvPr id="83" name="Shape 83"/>
          <p:cNvSpPr/>
          <p:nvPr/>
        </p:nvSpPr>
        <p:spPr>
          <a:xfrm>
            <a:off x="478150" y="3620250"/>
            <a:ext cx="819600" cy="369000"/>
          </a:xfrm>
          <a:prstGeom prst="rightArrow">
            <a:avLst>
              <a:gd fmla="val 50000" name="adj1"/>
              <a:gd fmla="val 50000" name="adj2"/>
            </a:avLst>
          </a:prstGeom>
          <a:solidFill>
            <a:srgbClr val="F1C232"/>
          </a:solidFill>
          <a:ln cap="flat" cmpd="sng" w="9525">
            <a:solidFill>
              <a:schemeClr val="accent4"/>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Marshmallow challenge</a:t>
            </a:r>
          </a:p>
        </p:txBody>
      </p:sp>
      <p:sp>
        <p:nvSpPr>
          <p:cNvPr id="89" name="Shape 8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fr"/>
              <a:t>Vous pouvez utiliser tout ou partie des éléments listés</a:t>
            </a:r>
          </a:p>
          <a:p>
            <a:pPr indent="-228600" lvl="0" marL="457200" rtl="0">
              <a:spcBef>
                <a:spcPts val="0"/>
              </a:spcBef>
            </a:pPr>
            <a:r>
              <a:rPr lang="fr"/>
              <a:t>Vous pouvez casser des spaghettis / couper la corde ou le scotch pour créer votre structure</a:t>
            </a:r>
          </a:p>
          <a:p>
            <a:pPr indent="-228600" lvl="0" marL="457200" rtl="0">
              <a:spcBef>
                <a:spcPts val="0"/>
              </a:spcBef>
            </a:pPr>
            <a:r>
              <a:rPr lang="fr"/>
              <a:t>Le challenge dure 18 minutes, les équipes ne peuvent pas tenir la structure lorsque le challenge est terminé</a:t>
            </a:r>
          </a:p>
          <a:p>
            <a:pPr indent="457200" lvl="0" marL="457200" rtl="0">
              <a:spcBef>
                <a:spcPts val="0"/>
              </a:spcBef>
              <a:buNone/>
            </a:pPr>
            <a:r>
              <a:t/>
            </a:r>
            <a:endParaRPr/>
          </a:p>
          <a:p>
            <a:pPr indent="457200" lvl="0" marL="457200" rtl="0">
              <a:spcBef>
                <a:spcPts val="0"/>
              </a:spcBef>
              <a:buNone/>
            </a:pPr>
            <a:r>
              <a:rPr lang="fr"/>
              <a:t>Prêt?</a:t>
            </a:r>
          </a:p>
        </p:txBody>
      </p:sp>
      <p:sp>
        <p:nvSpPr>
          <p:cNvPr id="90" name="Shape 90"/>
          <p:cNvSpPr/>
          <p:nvPr/>
        </p:nvSpPr>
        <p:spPr>
          <a:xfrm>
            <a:off x="478150" y="3818325"/>
            <a:ext cx="819600" cy="369000"/>
          </a:xfrm>
          <a:prstGeom prst="rightArrow">
            <a:avLst>
              <a:gd fmla="val 50000" name="adj1"/>
              <a:gd fmla="val 50000" name="adj2"/>
            </a:avLst>
          </a:prstGeom>
          <a:solidFill>
            <a:srgbClr val="F1C232"/>
          </a:solidFill>
          <a:ln cap="flat" cmpd="sng" w="9525">
            <a:solidFill>
              <a:schemeClr val="accent4"/>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Marshmallow challenge</a:t>
            </a:r>
          </a:p>
        </p:txBody>
      </p:sp>
      <p:sp>
        <p:nvSpPr>
          <p:cNvPr id="96" name="Shape 9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fr">
                <a:solidFill>
                  <a:schemeClr val="accent5"/>
                </a:solidFill>
              </a:rPr>
              <a:t>Rappel des règles</a:t>
            </a:r>
          </a:p>
          <a:p>
            <a:pPr indent="-228600" lvl="0" marL="457200" rtl="0">
              <a:spcBef>
                <a:spcPts val="0"/>
              </a:spcBef>
            </a:pPr>
            <a:r>
              <a:rPr lang="fr"/>
              <a:t>Construire la structure la plus haute</a:t>
            </a:r>
          </a:p>
          <a:p>
            <a:pPr indent="-228600" lvl="0" marL="457200" rtl="0">
              <a:spcBef>
                <a:spcPts val="0"/>
              </a:spcBef>
            </a:pPr>
            <a:r>
              <a:rPr lang="fr"/>
              <a:t>La marshmallow doit être tout en haut</a:t>
            </a:r>
          </a:p>
          <a:p>
            <a:pPr indent="-228600" lvl="0" marL="457200" rtl="0">
              <a:spcBef>
                <a:spcPts val="0"/>
              </a:spcBef>
            </a:pPr>
            <a:r>
              <a:rPr lang="fr"/>
              <a:t>Tout ou partie des éléments peuvent être utilisés</a:t>
            </a:r>
          </a:p>
          <a:p>
            <a:pPr indent="-228600" lvl="0" marL="457200" rtl="0">
              <a:spcBef>
                <a:spcPts val="0"/>
              </a:spcBef>
            </a:pPr>
            <a:r>
              <a:rPr lang="fr"/>
              <a:t>Vous pouvez casser / couper les éléments (sauf le marshmallow)</a:t>
            </a:r>
          </a:p>
          <a:p>
            <a:pPr indent="-228600" lvl="0" marL="457200" rtl="0">
              <a:spcBef>
                <a:spcPts val="0"/>
              </a:spcBef>
            </a:pPr>
            <a:r>
              <a:rPr lang="fr"/>
              <a:t>Le tout en 18 minutes</a:t>
            </a:r>
          </a:p>
          <a:p>
            <a:pPr lvl="0" rtl="0">
              <a:spcBef>
                <a:spcPts val="0"/>
              </a:spcBef>
              <a:buNone/>
            </a:pPr>
            <a:r>
              <a:t/>
            </a:r>
            <a:endParaRPr/>
          </a:p>
          <a:p>
            <a:pPr lvl="0" rtl="0">
              <a:spcBef>
                <a:spcPts val="0"/>
              </a:spcBef>
              <a:buNone/>
            </a:pPr>
            <a:r>
              <a:rPr lang="fr"/>
              <a:t>		Des questions?</a:t>
            </a:r>
          </a:p>
        </p:txBody>
      </p:sp>
      <p:sp>
        <p:nvSpPr>
          <p:cNvPr id="97" name="Shape 97"/>
          <p:cNvSpPr/>
          <p:nvPr/>
        </p:nvSpPr>
        <p:spPr>
          <a:xfrm>
            <a:off x="491825" y="4337450"/>
            <a:ext cx="819600" cy="369000"/>
          </a:xfrm>
          <a:prstGeom prst="rightArrow">
            <a:avLst>
              <a:gd fmla="val 50000" name="adj1"/>
              <a:gd fmla="val 50000" name="adj2"/>
            </a:avLst>
          </a:prstGeom>
          <a:solidFill>
            <a:srgbClr val="F1C232"/>
          </a:solidFill>
          <a:ln cap="flat" cmpd="sng" w="9525">
            <a:solidFill>
              <a:schemeClr val="accent4"/>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Marshmallow challenge</a:t>
            </a:r>
          </a:p>
        </p:txBody>
      </p:sp>
      <p:sp>
        <p:nvSpPr>
          <p:cNvPr id="103" name="Shape 10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fr"/>
              <a:t>On regarde les structures</a:t>
            </a:r>
          </a:p>
          <a:p>
            <a:pPr indent="-228600" lvl="0" marL="457200" rtl="0">
              <a:spcBef>
                <a:spcPts val="0"/>
              </a:spcBef>
            </a:pPr>
            <a:r>
              <a:rPr lang="fr"/>
              <a:t>Combien de structures encore debout?</a:t>
            </a:r>
          </a:p>
          <a:p>
            <a:pPr indent="-228600" lvl="0" marL="457200" rtl="0">
              <a:spcBef>
                <a:spcPts val="0"/>
              </a:spcBef>
            </a:pPr>
            <a:r>
              <a:rPr lang="fr"/>
              <a:t>On prend les mesures</a:t>
            </a:r>
          </a:p>
          <a:p>
            <a:pPr indent="-228600" lvl="0" marL="457200" rtl="0">
              <a:spcBef>
                <a:spcPts val="0"/>
              </a:spcBef>
            </a:pPr>
            <a:r>
              <a:rPr lang="fr"/>
              <a:t>Gagnant / perdant, pourquoi?</a:t>
            </a:r>
          </a:p>
          <a:p>
            <a:pPr lvl="0" rtl="0">
              <a:spcBef>
                <a:spcPts val="0"/>
              </a:spcBef>
              <a:buNone/>
            </a:pPr>
            <a:r>
              <a:t/>
            </a:r>
            <a:endParaRPr/>
          </a:p>
          <a:p>
            <a:pPr lvl="0" rtl="0">
              <a:spcBef>
                <a:spcPts val="0"/>
              </a:spcBef>
              <a:buNone/>
            </a:pPr>
            <a:r>
              <a:rPr lang="fr"/>
              <a:t>		Quelles leçons tirer de ce challenge?</a:t>
            </a:r>
          </a:p>
          <a:p>
            <a:pPr lvl="0" rtl="0">
              <a:spcBef>
                <a:spcPts val="0"/>
              </a:spcBef>
              <a:buNone/>
            </a:pPr>
            <a:r>
              <a:t/>
            </a:r>
            <a:endParaRPr/>
          </a:p>
          <a:p>
            <a:pPr lvl="0" rtl="0">
              <a:spcBef>
                <a:spcPts val="0"/>
              </a:spcBef>
              <a:buNone/>
            </a:pPr>
            <a:r>
              <a:t/>
            </a:r>
            <a:endParaRPr/>
          </a:p>
        </p:txBody>
      </p:sp>
      <p:sp>
        <p:nvSpPr>
          <p:cNvPr id="104" name="Shape 104"/>
          <p:cNvSpPr/>
          <p:nvPr/>
        </p:nvSpPr>
        <p:spPr>
          <a:xfrm>
            <a:off x="464500" y="3517750"/>
            <a:ext cx="819600" cy="369000"/>
          </a:xfrm>
          <a:prstGeom prst="rightArrow">
            <a:avLst>
              <a:gd fmla="val 50000" name="adj1"/>
              <a:gd fmla="val 50000" name="adj2"/>
            </a:avLst>
          </a:prstGeom>
          <a:solidFill>
            <a:srgbClr val="F1C232"/>
          </a:solidFill>
          <a:ln cap="flat" cmpd="sng" w="9525">
            <a:solidFill>
              <a:schemeClr val="accent4"/>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Marshmallow challenge</a:t>
            </a:r>
          </a:p>
        </p:txBody>
      </p:sp>
      <p:sp>
        <p:nvSpPr>
          <p:cNvPr id="110" name="Shape 11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fr"/>
              <a:t>Les enfants construisent des structures plus hautes et plus innovantes que les étudiants...</a:t>
            </a:r>
          </a:p>
          <a:p>
            <a:pPr lvl="0">
              <a:spcBef>
                <a:spcPts val="0"/>
              </a:spcBef>
              <a:buNone/>
            </a:pPr>
            <a:r>
              <a:rPr lang="fr"/>
              <a:t>Pourquoi?</a:t>
            </a:r>
          </a:p>
          <a:p>
            <a:pPr lvl="0" rtl="0">
              <a:spcBef>
                <a:spcPts val="0"/>
              </a:spcBef>
              <a:buNone/>
            </a:pPr>
            <a:r>
              <a:rPr lang="fr"/>
              <a:t>Les enfants passent plus de temps à jouer et à essayer de prototyper. Les étudiants passent beaucoup de temps à planifier puis à exécuter le plan. Il ne reste donc plus </a:t>
            </a:r>
            <a:r>
              <a:rPr lang="fr"/>
              <a:t>suffisamment</a:t>
            </a:r>
            <a:r>
              <a:rPr lang="fr"/>
              <a:t> de temps pour réaliser les ajustements nécessaires à leur projet.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fr"/>
              <a:t>Marshmallow challenge</a:t>
            </a:r>
          </a:p>
        </p:txBody>
      </p:sp>
      <p:sp>
        <p:nvSpPr>
          <p:cNvPr id="116" name="Shape 11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fr"/>
              <a:t>On suppose que le marshmallow est léger et qu’il sera facilement supporté par les spaghettis. Lorsqu’on construit la structure, le marshmallow ne semble plus aussi léger…</a:t>
            </a:r>
          </a:p>
          <a:p>
            <a:pPr lvl="0">
              <a:spcBef>
                <a:spcPts val="0"/>
              </a:spcBef>
              <a:buNone/>
            </a:pPr>
            <a:r>
              <a:rPr lang="fr"/>
              <a:t>La leçon à tirer est qu’il faut identifier les suppositions dans un projet (les véritables besoins du client final, le coût du produit, la durée du service …) et les tester tôt et souvent</a:t>
            </a:r>
          </a:p>
          <a:p>
            <a:pPr lvl="0" rtl="0">
              <a:spcBef>
                <a:spcPts val="0"/>
              </a:spcBef>
              <a:buNone/>
            </a:pPr>
            <a:r>
              <a:rPr lang="fr"/>
              <a:t>C’est le </a:t>
            </a:r>
            <a:r>
              <a:rPr lang="fr"/>
              <a:t>mécanisme</a:t>
            </a:r>
            <a:r>
              <a:rPr lang="fr"/>
              <a:t> indispensable à la création d’innovation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fr"/>
              <a:t>Manifeste agile</a:t>
            </a:r>
          </a:p>
        </p:txBody>
      </p:sp>
      <p:sp>
        <p:nvSpPr>
          <p:cNvPr id="122" name="Shape 12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fr"/>
              <a:t>70% des projets informatiques n’aboutissent pas</a:t>
            </a:r>
          </a:p>
          <a:p>
            <a:pPr indent="-228600" lvl="0" marL="457200" rtl="0">
              <a:spcBef>
                <a:spcPts val="0"/>
              </a:spcBef>
              <a:buChar char="-"/>
            </a:pPr>
            <a:r>
              <a:rPr lang="fr"/>
              <a:t>dépassement du budget et/ou des délais</a:t>
            </a:r>
          </a:p>
          <a:p>
            <a:pPr indent="-228600" lvl="0" marL="457200" rtl="0">
              <a:spcBef>
                <a:spcPts val="0"/>
              </a:spcBef>
              <a:buChar char="-"/>
            </a:pPr>
            <a:r>
              <a:rPr lang="fr"/>
              <a:t>annulation du projet</a:t>
            </a:r>
          </a:p>
          <a:p>
            <a:pPr lvl="0" rtl="0">
              <a:spcBef>
                <a:spcPts val="0"/>
              </a:spcBef>
              <a:buNone/>
            </a:pPr>
            <a:r>
              <a:rPr lang="fr"/>
              <a:t>Comment gère-t-on l’échec?</a:t>
            </a:r>
          </a:p>
          <a:p>
            <a:pPr lvl="0">
              <a:spcBef>
                <a:spcPts val="0"/>
              </a:spcBef>
              <a:buNone/>
            </a:pPr>
            <a:r>
              <a:rPr lang="fr"/>
              <a:t>En 2001, 17 développeurs ont publiés le Manifeste pour le développement agile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