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Slab-bold.fntdata"/><Relationship Id="rId10" Type="http://schemas.openxmlformats.org/officeDocument/2006/relationships/slide" Target="slides/slide6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9700" y="644225"/>
            <a:ext cx="12477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75" y="3339525"/>
            <a:ext cx="1154350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-logo-white.png"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800"/>
              <a:t>Développement d’applications - Bonnes pratiques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cas d’utilisation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</a:rPr>
              <a:t>Extension</a:t>
            </a:r>
            <a:r>
              <a:rPr lang="fr">
                <a:solidFill>
                  <a:srgbClr val="FFFFFF"/>
                </a:solidFill>
              </a:rPr>
              <a:t>: Ligne en pointillés avec le label &lt;&lt;extend&gt;&gt;. Commence au cas d’utilisation spécifique et se termine avec flèche pointant vers le cas d'utilisation de base. 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 cas d’utilisation étendu peut ajouter un comportement au cas d’utilisation de 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113" y="4037725"/>
            <a:ext cx="29241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pic>
        <p:nvPicPr>
          <p:cNvPr descr="new-logo-white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525" y="1296525"/>
            <a:ext cx="5862260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classe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Il est utilisé pour décrire la structure et le comportement des cas d’utilisation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Met à disposition un </a:t>
            </a:r>
            <a:r>
              <a:rPr lang="fr">
                <a:solidFill>
                  <a:srgbClr val="FFFFFF"/>
                </a:solidFill>
              </a:rPr>
              <a:t>modèle</a:t>
            </a:r>
            <a:r>
              <a:rPr lang="fr">
                <a:solidFill>
                  <a:srgbClr val="FFFFFF"/>
                </a:solidFill>
              </a:rPr>
              <a:t> conceptuel du système en terme d’entités et de relations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Il est utilisé lors du recueil des besoins du 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La version détaillée est utilisée par le développeur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classe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Chaque </a:t>
            </a:r>
            <a:r>
              <a:rPr b="1" lang="fr">
                <a:solidFill>
                  <a:srgbClr val="FFFFFF"/>
                </a:solidFill>
              </a:rPr>
              <a:t>classe </a:t>
            </a:r>
            <a:r>
              <a:rPr lang="fr">
                <a:solidFill>
                  <a:srgbClr val="FFFFFF"/>
                </a:solidFill>
              </a:rPr>
              <a:t>est représentée par un rectangle sous-divisé en 3 zones (nom, attributs et opération)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Les </a:t>
            </a:r>
            <a:r>
              <a:rPr b="1" lang="fr">
                <a:solidFill>
                  <a:srgbClr val="FFFFFF"/>
                </a:solidFill>
              </a:rPr>
              <a:t>modificateurs </a:t>
            </a:r>
            <a:r>
              <a:rPr lang="fr">
                <a:solidFill>
                  <a:srgbClr val="FFFFFF"/>
                </a:solidFill>
              </a:rPr>
              <a:t>sont utilisés pour indiquer la visibilité des attributs et des opérations (‘+’ public, ‘#’ protected, ‘-’ private)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Par défaut, les attributs sont cachés et les opérations sont visibles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pic>
        <p:nvPicPr>
          <p:cNvPr descr="new-logo-white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750" y="1303350"/>
            <a:ext cx="685250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classe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Il existe deux types de relation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b="1" lang="fr">
                <a:solidFill>
                  <a:srgbClr val="FFFFFF"/>
                </a:solidFill>
              </a:rPr>
              <a:t>Généralisation </a:t>
            </a:r>
            <a:r>
              <a:rPr lang="fr">
                <a:solidFill>
                  <a:srgbClr val="FFFFFF"/>
                </a:solidFill>
              </a:rPr>
              <a:t>(relation parent/enfant)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b="1" lang="fr">
                <a:solidFill>
                  <a:srgbClr val="FFFFFF"/>
                </a:solidFill>
              </a:rPr>
              <a:t>Association </a:t>
            </a:r>
            <a:r>
              <a:rPr lang="fr">
                <a:solidFill>
                  <a:srgbClr val="FFFFFF"/>
                </a:solidFill>
              </a:rPr>
              <a:t>(étudiant qui s’inscrit à un cours)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Les </a:t>
            </a:r>
            <a:r>
              <a:rPr b="1" lang="fr">
                <a:solidFill>
                  <a:srgbClr val="FFFFFF"/>
                </a:solidFill>
              </a:rPr>
              <a:t>associations </a:t>
            </a:r>
            <a:r>
              <a:rPr lang="fr">
                <a:solidFill>
                  <a:srgbClr val="FFFFFF"/>
                </a:solidFill>
              </a:rPr>
              <a:t>peuvent elles-mêmes classées en deux catégories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b="1" lang="fr">
                <a:solidFill>
                  <a:srgbClr val="FFFFFF"/>
                </a:solidFill>
              </a:rPr>
              <a:t>Agrégation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b="1" lang="fr">
                <a:solidFill>
                  <a:srgbClr val="FFFFFF"/>
                </a:solidFill>
              </a:rPr>
              <a:t>Composition</a:t>
            </a:r>
          </a:p>
        </p:txBody>
      </p:sp>
      <p:pic>
        <p:nvPicPr>
          <p:cNvPr descr="new-logo-white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classe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Généralisation</a:t>
            </a:r>
          </a:p>
        </p:txBody>
      </p:sp>
      <p:pic>
        <p:nvPicPr>
          <p:cNvPr descr="new-logo-white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812" y="1871600"/>
            <a:ext cx="2546375" cy="316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classe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</a:t>
            </a:r>
            <a:r>
              <a:rPr b="1" lang="fr">
                <a:solidFill>
                  <a:srgbClr val="FFFFFF"/>
                </a:solidFill>
              </a:rPr>
              <a:t>’association</a:t>
            </a:r>
            <a:r>
              <a:rPr lang="fr">
                <a:solidFill>
                  <a:srgbClr val="FFFFFF"/>
                </a:solidFill>
              </a:rPr>
              <a:t> représente une relation entre les instances de classes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étudiant qui s’inscrit dans un cours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Les cours possèdent des étudiants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Une </a:t>
            </a:r>
            <a:r>
              <a:rPr b="1" lang="fr">
                <a:solidFill>
                  <a:srgbClr val="FFFFFF"/>
                </a:solidFill>
              </a:rPr>
              <a:t>association </a:t>
            </a:r>
            <a:r>
              <a:rPr lang="fr">
                <a:solidFill>
                  <a:srgbClr val="FFFFFF"/>
                </a:solidFill>
              </a:rPr>
              <a:t>possède deux côtés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Nom du rôle (par exemple, “s’inscrire”)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Multiplicité (un cours peut avoir plusieurs étudiants)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Navigation (unidirectionnelle / bidirectionnelle)</a:t>
            </a:r>
          </a:p>
        </p:txBody>
      </p:sp>
      <p:pic>
        <p:nvPicPr>
          <p:cNvPr descr="new-logo-white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87900" y="1230249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classe</a:t>
            </a:r>
          </a:p>
        </p:txBody>
      </p:sp>
      <p:pic>
        <p:nvPicPr>
          <p:cNvPr descr="new-logo-white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599" y="1662525"/>
            <a:ext cx="3560201" cy="8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625" y="2623000"/>
            <a:ext cx="2328050" cy="24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9375" y="2787963"/>
            <a:ext cx="3708926" cy="21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classe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La </a:t>
            </a:r>
            <a:r>
              <a:rPr b="1" lang="fr">
                <a:solidFill>
                  <a:srgbClr val="FFFFFF"/>
                </a:solidFill>
              </a:rPr>
              <a:t>composition </a:t>
            </a:r>
            <a:r>
              <a:rPr lang="fr">
                <a:solidFill>
                  <a:srgbClr val="FFFFFF"/>
                </a:solidFill>
              </a:rPr>
              <a:t>exprime une relation parmis des instances de classes. Une classe a la responsabilité de créer et d’initialiser une instance d’une autre classe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La notion de </a:t>
            </a:r>
            <a:r>
              <a:rPr b="1" lang="fr">
                <a:solidFill>
                  <a:srgbClr val="FFFFFF"/>
                </a:solidFill>
              </a:rPr>
              <a:t>composition </a:t>
            </a:r>
            <a:r>
              <a:rPr lang="fr">
                <a:solidFill>
                  <a:srgbClr val="FFFFFF"/>
                </a:solidFill>
              </a:rPr>
              <a:t>doit être utilisée lorsque les classes ne peuvent pas exister l’une sans l’autre</a:t>
            </a:r>
          </a:p>
        </p:txBody>
      </p:sp>
      <p:pic>
        <p:nvPicPr>
          <p:cNvPr descr="new-logo-white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/>
              <a:t>Développement d’applications - Bonnes pratiques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Pourquoi UML?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Quelques diagrammes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pic>
        <p:nvPicPr>
          <p:cNvPr descr="new-logo-white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675" y="1330675"/>
            <a:ext cx="2186486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classe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</a:t>
            </a:r>
            <a:r>
              <a:rPr b="1" lang="fr">
                <a:solidFill>
                  <a:srgbClr val="FFFFFF"/>
                </a:solidFill>
              </a:rPr>
              <a:t>'agrégation </a:t>
            </a:r>
            <a:r>
              <a:rPr lang="fr">
                <a:solidFill>
                  <a:srgbClr val="FFFFFF"/>
                </a:solidFill>
              </a:rPr>
              <a:t>exprime une relation parmis des instances de classes. Une classe a la responsabilité de contenir et de maintenir une autre classe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La notion </a:t>
            </a:r>
            <a:r>
              <a:rPr lang="fr">
                <a:solidFill>
                  <a:srgbClr val="FFFFFF"/>
                </a:solidFill>
              </a:rPr>
              <a:t>d'</a:t>
            </a:r>
            <a:r>
              <a:rPr b="1" lang="fr">
                <a:solidFill>
                  <a:srgbClr val="FFFFFF"/>
                </a:solidFill>
              </a:rPr>
              <a:t>agrégation</a:t>
            </a:r>
            <a:r>
              <a:rPr b="1" lang="fr">
                <a:solidFill>
                  <a:srgbClr val="FFFFFF"/>
                </a:solidFill>
              </a:rPr>
              <a:t> </a:t>
            </a:r>
            <a:r>
              <a:rPr lang="fr">
                <a:solidFill>
                  <a:srgbClr val="FFFFFF"/>
                </a:solidFill>
              </a:rPr>
              <a:t>doit être utilisée lorsque le contenant et le contenu n’ont pas de liens privilégiés</a:t>
            </a:r>
          </a:p>
        </p:txBody>
      </p:sp>
      <p:pic>
        <p:nvPicPr>
          <p:cNvPr descr="new-logo-white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pic>
        <p:nvPicPr>
          <p:cNvPr descr="new-logo-white.pn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1351175"/>
            <a:ext cx="219243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pic>
        <p:nvPicPr>
          <p:cNvPr descr="new-logo-white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450" y="1358000"/>
            <a:ext cx="506575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séquence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C’est un diagramme en deux dimensions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La dimension verticale affiche la séquence de messages classés par ordre chronologique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La dimension horizontale affiche les instances d’objet auxquels les messages sont envoyés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pic>
        <p:nvPicPr>
          <p:cNvPr descr="new-logo-white.png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750" y="1296525"/>
            <a:ext cx="5623843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pic>
        <p:nvPicPr>
          <p:cNvPr descr="new-logo-white.png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875" y="1386600"/>
            <a:ext cx="3596775" cy="3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d’état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C’est un diagramme qui affiche la séquences d’états par laquelle passe un objet pendant son cycle de vie lors de la réponse à des stimulis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287" y="2887227"/>
            <a:ext cx="6343426" cy="1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UML (Unified Modeling Language)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Modéliser signifie décrire un système en utilisant un haut niveau d’abstraction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C’est un langage graphique standardisé pour spécifier, visualiser, construire et documenter un système informatique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L’UML utilise principalement des notations graphiques pour mettre en valeur l’analyse orientée objet et l‘architecture de projets informatiques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L’UML permet de simplifier le processus d’architecture d’un logiciel</a:t>
            </a:r>
          </a:p>
        </p:txBody>
      </p:sp>
      <p:pic>
        <p:nvPicPr>
          <p:cNvPr descr="new-logo-white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Pourquoi UML?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L’utilisation d’une notation graphique permet de communiquer plus facilement et plus clairement que le langage naturel (trop imprécis) ou que le code (trop détaillé)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Réduit les chances de conflits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Permet d’avoir une vue sur l’ensemble du système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Indépendant du langage utilisé dans le code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Permet de standardiser le développement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Il existe 14 diagrammes différents… nous verrons les 4 principaux diagrammes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Diagramme de cas d’utilisation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Diagramme de classe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Diagramme de séquence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Diagramme d’état transition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cas d’utilisation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Il est utilisé pour décrire un ensemble de scénarios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Il permet d’illustrer les fonctionnalités que le système met à disposition des utilisateurs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Il est surtout utilisé lors du recueil des besoins du 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Il permet de définir un “contrat” entre l’utilisateur final et le développeur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cas d’utilisation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</a:rPr>
              <a:t>Acteur</a:t>
            </a:r>
            <a:r>
              <a:rPr lang="fr">
                <a:solidFill>
                  <a:srgbClr val="FFFFFF"/>
                </a:solidFill>
              </a:rPr>
              <a:t>: Un rôle que joue un utilisateur dans le système (un utilisateur humain, un autre système, un robot)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</a:rPr>
              <a:t>Cas d’utilisation</a:t>
            </a:r>
            <a:r>
              <a:rPr lang="fr">
                <a:solidFill>
                  <a:srgbClr val="FFFFFF"/>
                </a:solidFill>
              </a:rPr>
              <a:t>: Un ensemble de scénarios qui décrivent une interaction entre un acteur et le système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</a:rPr>
              <a:t>Limite du système</a:t>
            </a:r>
            <a:r>
              <a:rPr lang="fr">
                <a:solidFill>
                  <a:srgbClr val="FFFFFF"/>
                </a:solidFill>
              </a:rPr>
              <a:t>: Rectangle qui représente les limites entre le système et les acteurs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cas d’utilisation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</a:rPr>
              <a:t>Association</a:t>
            </a:r>
            <a:r>
              <a:rPr lang="fr">
                <a:solidFill>
                  <a:srgbClr val="FFFFFF"/>
                </a:solidFill>
              </a:rPr>
              <a:t>: Ligne pleine qui représente une communication entre un acteur et un cas d’utilisation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</a:rPr>
              <a:t>Généralisation</a:t>
            </a:r>
            <a:r>
              <a:rPr lang="fr">
                <a:solidFill>
                  <a:srgbClr val="FFFFFF"/>
                </a:solidFill>
              </a:rPr>
              <a:t>: Flèche représentant une relation entre un cas d’utilisation général et un cas d’utilisation spécial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400" y="2856349"/>
            <a:ext cx="1862834" cy="2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037" y="4097225"/>
            <a:ext cx="1605561" cy="4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Quelques diagrammes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Diagramme de cas d’utilisation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</a:rPr>
              <a:t>Inclusion</a:t>
            </a:r>
            <a:r>
              <a:rPr lang="fr">
                <a:solidFill>
                  <a:srgbClr val="FFFFFF"/>
                </a:solidFill>
              </a:rPr>
              <a:t>: Ligne en pointillés avec le label &lt;&lt;include&gt;&gt;. Commence au cas d’utilisation de base et se termine avec une flèche pointant vers le cas </a:t>
            </a:r>
            <a:r>
              <a:rPr lang="fr">
                <a:solidFill>
                  <a:srgbClr val="FFFFFF"/>
                </a:solidFill>
              </a:rPr>
              <a:t>d'utilisation</a:t>
            </a:r>
            <a:r>
              <a:rPr lang="fr">
                <a:solidFill>
                  <a:srgbClr val="FFFFFF"/>
                </a:solidFill>
              </a:rPr>
              <a:t> inclus. 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Ce type de relation est utilisé lorsqu’une partie du comportement est similaire dans plusieurs cas d’utilisation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new-logo-white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063" y="3977088"/>
            <a:ext cx="27336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