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</p:sldIdLst>
  <p:sldSz cy="5143500" cx="9144000"/>
  <p:notesSz cx="6858000" cy="9144000"/>
  <p:embeddedFontLst>
    <p:embeddedFont>
      <p:font typeface="Roboto Slab"/>
      <p:regular r:id="rId57"/>
      <p:bold r:id="rId58"/>
    </p:embeddedFont>
    <p:embeddedFont>
      <p:font typeface="Roboto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6317D09-D636-4422-A37D-6EC49282EAA9}">
  <a:tblStyle styleId="{76317D09-D636-4422-A37D-6EC49282EAA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Roboto-boldItalic.fntdata"/><Relationship Id="rId61" Type="http://schemas.openxmlformats.org/officeDocument/2006/relationships/font" Target="fonts/Roboto-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Roboto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Roboto-regular.fntdata"/><Relationship Id="rId14" Type="http://schemas.openxmlformats.org/officeDocument/2006/relationships/slide" Target="slides/slide9.xml"/><Relationship Id="rId58" Type="http://schemas.openxmlformats.org/officeDocument/2006/relationships/font" Target="fonts/RobotoSlab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id="16" name="Shape 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29700" y="644225"/>
            <a:ext cx="1247775" cy="12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6475" y="3339525"/>
            <a:ext cx="1154350" cy="1189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w-logo-white.png" id="18" name="Shape 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12052" y="4870203"/>
            <a:ext cx="831947" cy="27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" name="Shape 21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descr="new-logo-white.png" id="28" name="Shape 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12052" y="4870203"/>
            <a:ext cx="831947" cy="27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hape 30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" name="Shape 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hape 39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Shape 40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8" name="Shape 48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" name="Shape 4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50" name="Shape 50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descr="new-logo-white.png" id="53" name="Shape 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12052" y="4870203"/>
            <a:ext cx="831947" cy="27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7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ctrTitle"/>
          </p:nvPr>
        </p:nvSpPr>
        <p:spPr>
          <a:xfrm>
            <a:off x="1680302" y="1277725"/>
            <a:ext cx="5783400" cy="14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3900"/>
              <a:t>Développement d’applications - Bonnes pratiques</a:t>
            </a:r>
          </a:p>
        </p:txBody>
      </p:sp>
      <p:sp>
        <p:nvSpPr>
          <p:cNvPr id="69" name="Shape 69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Les bases de la POO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Objets et classes</a:t>
            </a:r>
          </a:p>
        </p:txBody>
      </p:sp>
      <p:sp>
        <p:nvSpPr>
          <p:cNvPr id="125" name="Shape 125"/>
          <p:cNvSpPr/>
          <p:nvPr/>
        </p:nvSpPr>
        <p:spPr>
          <a:xfrm>
            <a:off x="826525" y="1612075"/>
            <a:ext cx="7411200" cy="560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Voiture maVoiture = </a:t>
            </a:r>
            <a:r>
              <a:rPr b="1" lang="f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Voiture();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Voiture taVoiture = </a:t>
            </a:r>
            <a:r>
              <a:rPr b="1" lang="f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Voiture(</a:t>
            </a:r>
            <a:r>
              <a:rPr b="1" lang="fr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"orange"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26" name="Shape 126"/>
          <p:cNvGraphicFramePr/>
          <p:nvPr/>
        </p:nvGraphicFramePr>
        <p:xfrm>
          <a:off x="1983050" y="334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{76317D09-D636-4422-A37D-6EC49282EAA9}</a:tableStyleId>
              </a:tblPr>
              <a:tblGrid>
                <a:gridCol w="857250"/>
                <a:gridCol w="704850"/>
              </a:tblGrid>
              <a:tr h="190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fr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maVoiture</a:t>
                      </a: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fr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0xE29</a:t>
                      </a: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fr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taVoiture</a:t>
                      </a: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fr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0xF5A</a:t>
                      </a: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27" name="Shape 127"/>
          <p:cNvSpPr/>
          <p:nvPr/>
        </p:nvSpPr>
        <p:spPr>
          <a:xfrm>
            <a:off x="4515075" y="2465875"/>
            <a:ext cx="3558708" cy="2404404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5758225" y="2800575"/>
            <a:ext cx="785400" cy="7467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5439325" y="3813650"/>
            <a:ext cx="785400" cy="7467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30" name="Shape 130"/>
          <p:cNvSpPr/>
          <p:nvPr/>
        </p:nvSpPr>
        <p:spPr>
          <a:xfrm rot="-393221">
            <a:off x="3428556" y="3161466"/>
            <a:ext cx="2347238" cy="45748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31" name="Shape 131"/>
          <p:cNvSpPr/>
          <p:nvPr/>
        </p:nvSpPr>
        <p:spPr>
          <a:xfrm rot="465017">
            <a:off x="3414158" y="3819778"/>
            <a:ext cx="2028833" cy="45749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32" name="Shape 132"/>
          <p:cNvSpPr txBox="1"/>
          <p:nvPr/>
        </p:nvSpPr>
        <p:spPr>
          <a:xfrm>
            <a:off x="2062875" y="2957675"/>
            <a:ext cx="1413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fr">
                <a:solidFill>
                  <a:schemeClr val="accent5"/>
                </a:solidFill>
              </a:rPr>
              <a:t>La Pile / Stack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6659875" y="3271775"/>
            <a:ext cx="1413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fr">
                <a:solidFill>
                  <a:schemeClr val="accent5"/>
                </a:solidFill>
              </a:rPr>
              <a:t>Le Tas / Heap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Méthodes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Une </a:t>
            </a:r>
            <a:r>
              <a:rPr lang="fr">
                <a:solidFill>
                  <a:schemeClr val="accent5"/>
                </a:solidFill>
              </a:rPr>
              <a:t>méthode </a:t>
            </a:r>
            <a:r>
              <a:rPr lang="fr"/>
              <a:t>représente une </a:t>
            </a:r>
            <a:r>
              <a:rPr b="1" lang="fr"/>
              <a:t>fonctionnalité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Elle peut être appelée plusieurs fois et permet donc d’éviter la duplication de code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Elle peut recevoir des </a:t>
            </a:r>
            <a:r>
              <a:rPr b="1" lang="fr"/>
              <a:t>paramètres </a:t>
            </a:r>
            <a:r>
              <a:rPr lang="fr"/>
              <a:t>et </a:t>
            </a:r>
            <a:r>
              <a:rPr b="1" lang="fr"/>
              <a:t>retourner une valeur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Le code d’une méthode est dans un bloc délimité par des accolades </a:t>
            </a:r>
          </a:p>
        </p:txBody>
      </p:sp>
      <p:sp>
        <p:nvSpPr>
          <p:cNvPr id="140" name="Shape 140"/>
          <p:cNvSpPr/>
          <p:nvPr/>
        </p:nvSpPr>
        <p:spPr>
          <a:xfrm>
            <a:off x="7486425" y="3306050"/>
            <a:ext cx="478200" cy="539700"/>
          </a:xfrm>
          <a:prstGeom prst="bracePair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Méthodes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Une </a:t>
            </a:r>
            <a:r>
              <a:rPr lang="fr">
                <a:solidFill>
                  <a:schemeClr val="accent5"/>
                </a:solidFill>
              </a:rPr>
              <a:t>méthode </a:t>
            </a:r>
            <a:r>
              <a:rPr lang="fr"/>
              <a:t>peut retourner n’importe quel type de valeur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Elle doit déclarer le type qu’elle retourne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La dernière instruction de la méthode doit être un </a:t>
            </a:r>
            <a:r>
              <a:rPr b="1" lang="fr"/>
              <a:t>return</a:t>
            </a:r>
          </a:p>
        </p:txBody>
      </p:sp>
      <p:sp>
        <p:nvSpPr>
          <p:cNvPr id="147" name="Shape 147"/>
          <p:cNvSpPr/>
          <p:nvPr/>
        </p:nvSpPr>
        <p:spPr>
          <a:xfrm>
            <a:off x="819975" y="3180000"/>
            <a:ext cx="7411200" cy="976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b="1" lang="f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 ajouter() {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Animal = </a:t>
            </a:r>
            <a:r>
              <a:rPr b="1" lang="f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Animal(</a:t>
            </a:r>
            <a:r>
              <a:rPr b="1" lang="fr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"Nom"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fr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"Vert"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fr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//Contenu de la méthode</a:t>
            </a:r>
          </a:p>
          <a:p>
            <a:pPr lvl="0">
              <a:spcBef>
                <a:spcPts val="0"/>
              </a:spcBef>
              <a:buNone/>
            </a:pPr>
            <a:r>
              <a:rPr i="1" lang="fr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animal;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Méthodes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Une </a:t>
            </a:r>
            <a:r>
              <a:rPr lang="fr">
                <a:solidFill>
                  <a:schemeClr val="accent5"/>
                </a:solidFill>
              </a:rPr>
              <a:t>méthode </a:t>
            </a:r>
            <a:r>
              <a:rPr lang="fr"/>
              <a:t>qui ne retourne pas de valeur doit déclarer le type de retour </a:t>
            </a:r>
            <a:r>
              <a:rPr b="1" lang="fr"/>
              <a:t>void </a:t>
            </a:r>
            <a:r>
              <a:rPr lang="fr"/>
              <a:t>et ne doit pas posséder d’instruction </a:t>
            </a:r>
            <a:r>
              <a:rPr b="1" lang="fr"/>
              <a:t>return</a:t>
            </a:r>
          </a:p>
        </p:txBody>
      </p:sp>
      <p:sp>
        <p:nvSpPr>
          <p:cNvPr id="154" name="Shape 154"/>
          <p:cNvSpPr/>
          <p:nvPr/>
        </p:nvSpPr>
        <p:spPr>
          <a:xfrm>
            <a:off x="798625" y="2552825"/>
            <a:ext cx="7411200" cy="68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b="1" lang="f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manger() {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fr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//Contenu de la méthode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Méthodes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Une </a:t>
            </a:r>
            <a:r>
              <a:rPr lang="fr">
                <a:solidFill>
                  <a:schemeClr val="accent5"/>
                </a:solidFill>
              </a:rPr>
              <a:t>méthode </a:t>
            </a:r>
            <a:r>
              <a:rPr lang="fr"/>
              <a:t>peut avoir de 0 à n paramètres</a:t>
            </a:r>
          </a:p>
        </p:txBody>
      </p:sp>
      <p:sp>
        <p:nvSpPr>
          <p:cNvPr id="161" name="Shape 161"/>
          <p:cNvSpPr/>
          <p:nvPr/>
        </p:nvSpPr>
        <p:spPr>
          <a:xfrm>
            <a:off x="805450" y="2156625"/>
            <a:ext cx="7411200" cy="68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f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manger() {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fr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//Méthode sans paramètre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805450" y="3388275"/>
            <a:ext cx="7411200" cy="68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f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manger(String nourriture) {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fr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//Méthode avec paramètre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Méthodes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Pour appeler une </a:t>
            </a:r>
            <a:r>
              <a:rPr lang="fr">
                <a:solidFill>
                  <a:schemeClr val="accent5"/>
                </a:solidFill>
              </a:rPr>
              <a:t>méthode </a:t>
            </a:r>
            <a:r>
              <a:rPr lang="fr"/>
              <a:t>on utilise le nom de l’instance et on passe les éventuels paramètres entre parenthèses</a:t>
            </a:r>
          </a:p>
        </p:txBody>
      </p:sp>
      <p:sp>
        <p:nvSpPr>
          <p:cNvPr id="169" name="Shape 169"/>
          <p:cNvSpPr/>
          <p:nvPr/>
        </p:nvSpPr>
        <p:spPr>
          <a:xfrm>
            <a:off x="805450" y="2388875"/>
            <a:ext cx="7411200" cy="396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f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nomInstance.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manger();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805450" y="3388275"/>
            <a:ext cx="7411200" cy="396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f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nomInstance.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manger(“Frites”);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Surcharge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Des méthodes peuvent avoir le même nom mais doivent avoir une signature différente (nombre et type de paramètres différents)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805450" y="2320575"/>
            <a:ext cx="7411200" cy="68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f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manger() {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fr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//Méthode sans paramètre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805450" y="3388275"/>
            <a:ext cx="7411200" cy="68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f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manger(String nourriture) {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fr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//Méthode surchargée avec un paramètre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Constructeurs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Le </a:t>
            </a:r>
            <a:r>
              <a:rPr lang="fr">
                <a:solidFill>
                  <a:schemeClr val="accent5"/>
                </a:solidFill>
              </a:rPr>
              <a:t>constructeur </a:t>
            </a:r>
            <a:r>
              <a:rPr lang="fr"/>
              <a:t>n’est pas une méthode: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Il est appelé automatiquement à l’instanciation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Il ne possède pas de type de retour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Il doit avoir le même nom que la classe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Si vous ne créez pas de constructeur, le compilateur en crée un par défaut</a:t>
            </a:r>
          </a:p>
        </p:txBody>
      </p:sp>
      <p:sp>
        <p:nvSpPr>
          <p:cNvPr id="185" name="Shape 185"/>
          <p:cNvSpPr/>
          <p:nvPr/>
        </p:nvSpPr>
        <p:spPr>
          <a:xfrm>
            <a:off x="819675" y="3456350"/>
            <a:ext cx="7411200" cy="118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b="1" lang="f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Voiture {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fr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//Constructeur par défaut</a:t>
            </a:r>
          </a:p>
          <a:p>
            <a:pPr lvl="0">
              <a:spcBef>
                <a:spcPts val="0"/>
              </a:spcBef>
              <a:buNone/>
            </a:pPr>
            <a:r>
              <a:rPr i="1" lang="fr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Voiture() {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Constructeurs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 constructeur peut être surchargé ce qui permet de créer des constructeurs spécialisés:</a:t>
            </a:r>
          </a:p>
        </p:txBody>
      </p:sp>
      <p:sp>
        <p:nvSpPr>
          <p:cNvPr id="192" name="Shape 192"/>
          <p:cNvSpPr/>
          <p:nvPr/>
        </p:nvSpPr>
        <p:spPr>
          <a:xfrm>
            <a:off x="812850" y="2418050"/>
            <a:ext cx="7411200" cy="2049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b="1" lang="f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Voiture {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fr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//Constructeur par défaut</a:t>
            </a:r>
          </a:p>
          <a:p>
            <a:pPr lvl="0">
              <a:spcBef>
                <a:spcPts val="0"/>
              </a:spcBef>
              <a:buNone/>
            </a:pPr>
            <a:r>
              <a:rPr i="1" lang="fr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Voiture() {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fr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//constructeur sans paramètre</a:t>
            </a:r>
          </a:p>
          <a:p>
            <a:pPr lvl="0">
              <a:spcBef>
                <a:spcPts val="0"/>
              </a:spcBef>
              <a:buNone/>
            </a:pPr>
            <a:r>
              <a:rPr i="1" lang="fr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fr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//Constructeur surchargé</a:t>
            </a:r>
          </a:p>
          <a:p>
            <a:pPr lvl="0">
              <a:spcBef>
                <a:spcPts val="0"/>
              </a:spcBef>
              <a:buNone/>
            </a:pPr>
            <a:r>
              <a:rPr i="1" lang="fr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Voiture(String couleur) {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fr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//constructeur avec paramètre</a:t>
            </a:r>
          </a:p>
          <a:p>
            <a:pPr lvl="0">
              <a:spcBef>
                <a:spcPts val="0"/>
              </a:spcBef>
              <a:buNone/>
            </a:pPr>
            <a:r>
              <a:rPr i="1" lang="fr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  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Attributs et méthodes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Les </a:t>
            </a:r>
            <a:r>
              <a:rPr lang="fr">
                <a:solidFill>
                  <a:schemeClr val="accent5"/>
                </a:solidFill>
              </a:rPr>
              <a:t>variables d’instances</a:t>
            </a:r>
            <a:r>
              <a:rPr lang="fr"/>
              <a:t> ou </a:t>
            </a:r>
            <a:r>
              <a:rPr lang="fr">
                <a:solidFill>
                  <a:schemeClr val="accent5"/>
                </a:solidFill>
              </a:rPr>
              <a:t>attributs </a:t>
            </a:r>
            <a:r>
              <a:rPr lang="fr"/>
              <a:t>définissent l’</a:t>
            </a:r>
            <a:r>
              <a:rPr b="1" lang="fr"/>
              <a:t>état</a:t>
            </a:r>
            <a:r>
              <a:rPr lang="fr"/>
              <a:t> d’un objet.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Leur valeur est spécifique à une seule instance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812850" y="2670800"/>
            <a:ext cx="7411200" cy="826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b="1" lang="f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Voiture {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String </a:t>
            </a:r>
            <a:r>
              <a:rPr b="1" lang="fr" sz="11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couleur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b="1" lang="fr" sz="11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poids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3000"/>
              <a:t>Développement d’applications - Bonnes pratiques</a:t>
            </a:r>
          </a:p>
        </p:txBody>
      </p:sp>
      <p:sp>
        <p:nvSpPr>
          <p:cNvPr id="75" name="Shape 75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Les bases de la POO</a:t>
            </a:r>
          </a:p>
        </p:txBody>
      </p:sp>
      <p:sp>
        <p:nvSpPr>
          <p:cNvPr id="76" name="Shape 7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fr"/>
              <a:t>Objets et classes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Attributs et méthodes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Surcharges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Constructeurs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Membres statiques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Visibilité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Agrégation et encapsulation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Héritage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Polymorphisme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Collections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Attributs et méthodes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Les </a:t>
            </a:r>
            <a:r>
              <a:rPr lang="fr">
                <a:solidFill>
                  <a:schemeClr val="accent5"/>
                </a:solidFill>
              </a:rPr>
              <a:t>méthodes</a:t>
            </a:r>
            <a:r>
              <a:rPr lang="fr">
                <a:solidFill>
                  <a:schemeClr val="accent5"/>
                </a:solidFill>
              </a:rPr>
              <a:t> d’instances</a:t>
            </a:r>
            <a:r>
              <a:rPr lang="fr"/>
              <a:t> sont des blocs de code qui définissent le comportement d’une instance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 Les méthodes peuvent êtres surchargées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751375" y="3032850"/>
            <a:ext cx="7411200" cy="117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b="1" lang="f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Voiture {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//...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freiner() {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//Mes actions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Attributs et méthodes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>
                <a:solidFill>
                  <a:schemeClr val="accent5"/>
                </a:solidFill>
              </a:rPr>
              <a:t>Bonne pratique - Nom des attributs et méthodes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En </a:t>
            </a:r>
            <a:r>
              <a:rPr b="1" lang="fr"/>
              <a:t>Java</a:t>
            </a:r>
            <a:r>
              <a:rPr lang="fr"/>
              <a:t>, par convention, on utilise le </a:t>
            </a:r>
            <a:r>
              <a:rPr b="1" lang="fr"/>
              <a:t>camelCase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Les noms commencent par une minuscule, puis on utilise une majuscule pour la première lettre des mots suivants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Exemple: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couleur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slowDown()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compteBancaire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Attributs et méthodes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Une fois les </a:t>
            </a:r>
            <a:r>
              <a:rPr lang="fr">
                <a:solidFill>
                  <a:schemeClr val="accent5"/>
                </a:solidFill>
              </a:rPr>
              <a:t>attributs </a:t>
            </a:r>
            <a:r>
              <a:rPr lang="fr"/>
              <a:t>et les </a:t>
            </a:r>
            <a:r>
              <a:rPr lang="fr">
                <a:solidFill>
                  <a:schemeClr val="accent5"/>
                </a:solidFill>
              </a:rPr>
              <a:t>méthodes </a:t>
            </a:r>
            <a:r>
              <a:rPr lang="fr"/>
              <a:t>déclarés, il faut y accéder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 Pour appeler un attribut, nomInstance.attribut;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Pour appeler une méthode, nomInstance.méthode();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765050" y="2493225"/>
            <a:ext cx="7411200" cy="341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maVoiture.couleur;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765050" y="3540425"/>
            <a:ext cx="7411200" cy="341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maVoiture.freiner();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Membres statiques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Ce sont des attributs ou méthodes liés à la classe elle-même, pas à une instance particulière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On utilise le mot clé static pour les déclarer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Pas besoin d’une instance pour y accéder, on utilise directement le nom de la classe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Membres statiques</a:t>
            </a:r>
          </a:p>
        </p:txBody>
      </p:sp>
      <p:sp>
        <p:nvSpPr>
          <p:cNvPr id="232" name="Shape 232"/>
          <p:cNvSpPr/>
          <p:nvPr/>
        </p:nvSpPr>
        <p:spPr>
          <a:xfrm>
            <a:off x="806025" y="1482275"/>
            <a:ext cx="7411200" cy="147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b="1" lang="f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Voiture {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int </a:t>
            </a:r>
            <a:r>
              <a:rPr i="1" lang="fr" sz="11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nbRoues 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fr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maMethode() {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fr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//Contenu de la méthode</a:t>
            </a:r>
          </a:p>
          <a:p>
            <a:pPr lvl="0">
              <a:spcBef>
                <a:spcPts val="0"/>
              </a:spcBef>
              <a:buNone/>
            </a:pPr>
            <a:r>
              <a:rPr i="1" lang="fr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806025" y="3116925"/>
            <a:ext cx="7411200" cy="80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Voiture.</a:t>
            </a:r>
            <a:r>
              <a:rPr i="1" lang="fr" sz="11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nbRoues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Voiture.</a:t>
            </a:r>
            <a:r>
              <a:rPr i="1"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maMethode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Membres statiques</a:t>
            </a: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>
                <a:solidFill>
                  <a:schemeClr val="accent5"/>
                </a:solidFill>
              </a:rPr>
              <a:t>Bonnes pratiques - Les constantes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En Java, les constantes sont déclarées comme les autres variables sauf qu’on y ajoute les mots clés </a:t>
            </a:r>
            <a:r>
              <a:rPr b="1" lang="fr"/>
              <a:t>final </a:t>
            </a:r>
            <a:r>
              <a:rPr lang="fr"/>
              <a:t>et </a:t>
            </a:r>
            <a:r>
              <a:rPr b="1" lang="fr"/>
              <a:t>static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Par convention, une constante est en majuscule, chaque mot séparé par un underscore.</a:t>
            </a:r>
          </a:p>
        </p:txBody>
      </p:sp>
      <p:sp>
        <p:nvSpPr>
          <p:cNvPr id="240" name="Shape 240"/>
          <p:cNvSpPr/>
          <p:nvPr/>
        </p:nvSpPr>
        <p:spPr>
          <a:xfrm>
            <a:off x="635275" y="3599750"/>
            <a:ext cx="7411200" cy="63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f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static final int </a:t>
            </a:r>
            <a:r>
              <a:rPr b="1" i="1" lang="fr" sz="11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MA_CONSTANTE 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fr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Visibilité</a:t>
            </a: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Les </a:t>
            </a:r>
            <a:r>
              <a:rPr b="1" lang="fr"/>
              <a:t>attributs </a:t>
            </a:r>
            <a:r>
              <a:rPr lang="fr"/>
              <a:t>et </a:t>
            </a:r>
            <a:r>
              <a:rPr b="1" lang="fr"/>
              <a:t>méthodes </a:t>
            </a:r>
            <a:r>
              <a:rPr lang="fr"/>
              <a:t>d’une classe peuvent utiliser un </a:t>
            </a:r>
            <a:r>
              <a:rPr lang="fr">
                <a:solidFill>
                  <a:schemeClr val="accent5"/>
                </a:solidFill>
              </a:rPr>
              <a:t>modificateur de visibilité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Les variables locales ne peuvent pas utiliser ce concept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En </a:t>
            </a:r>
            <a:r>
              <a:rPr b="1" lang="fr"/>
              <a:t>Java</a:t>
            </a:r>
            <a:r>
              <a:rPr lang="fr"/>
              <a:t>, il existe 4 types d’accès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Public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Private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Default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Protected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Visibilité</a:t>
            </a: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Les </a:t>
            </a:r>
            <a:r>
              <a:rPr b="1" lang="fr"/>
              <a:t>attributs </a:t>
            </a:r>
            <a:r>
              <a:rPr lang="fr"/>
              <a:t>et </a:t>
            </a:r>
            <a:r>
              <a:rPr b="1" lang="fr"/>
              <a:t>méthodes </a:t>
            </a:r>
            <a:r>
              <a:rPr lang="fr">
                <a:solidFill>
                  <a:schemeClr val="accent5"/>
                </a:solidFill>
              </a:rPr>
              <a:t>public</a:t>
            </a:r>
            <a:r>
              <a:rPr lang="fr">
                <a:solidFill>
                  <a:schemeClr val="accent5"/>
                </a:solidFill>
              </a:rPr>
              <a:t> </a:t>
            </a:r>
            <a:r>
              <a:rPr lang="fr">
                <a:solidFill>
                  <a:srgbClr val="FFFFFF"/>
                </a:solidFill>
              </a:rPr>
              <a:t>sont accessibles partout dans votre application</a:t>
            </a:r>
          </a:p>
        </p:txBody>
      </p:sp>
      <p:sp>
        <p:nvSpPr>
          <p:cNvPr id="253" name="Shape 253"/>
          <p:cNvSpPr/>
          <p:nvPr/>
        </p:nvSpPr>
        <p:spPr>
          <a:xfrm>
            <a:off x="724050" y="2090200"/>
            <a:ext cx="7411200" cy="188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b="1" lang="f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Voiture {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lang="fr" sz="11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couleur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Voiture() {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freiner() {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Visibilité</a:t>
            </a:r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Les </a:t>
            </a:r>
            <a:r>
              <a:rPr b="1" lang="fr"/>
              <a:t>attributs </a:t>
            </a:r>
            <a:r>
              <a:rPr lang="fr"/>
              <a:t>et </a:t>
            </a:r>
            <a:r>
              <a:rPr b="1" lang="fr"/>
              <a:t>méthodes </a:t>
            </a:r>
            <a:r>
              <a:rPr lang="fr">
                <a:solidFill>
                  <a:schemeClr val="accent5"/>
                </a:solidFill>
              </a:rPr>
              <a:t>private </a:t>
            </a:r>
            <a:r>
              <a:rPr lang="fr">
                <a:solidFill>
                  <a:srgbClr val="FFFFFF"/>
                </a:solidFill>
              </a:rPr>
              <a:t>sont inaccessibles en dehors de la classe dans laquelle ils ont été déclarés.</a:t>
            </a:r>
          </a:p>
        </p:txBody>
      </p:sp>
      <p:sp>
        <p:nvSpPr>
          <p:cNvPr id="260" name="Shape 260"/>
          <p:cNvSpPr/>
          <p:nvPr/>
        </p:nvSpPr>
        <p:spPr>
          <a:xfrm>
            <a:off x="730875" y="2520525"/>
            <a:ext cx="7411200" cy="188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b="1" lang="f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class 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Voiture {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lang="fr" sz="11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couleur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Voiture() {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void 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freiner() {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Visibilité</a:t>
            </a:r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Les </a:t>
            </a:r>
            <a:r>
              <a:rPr b="1" lang="fr"/>
              <a:t>attributs </a:t>
            </a:r>
            <a:r>
              <a:rPr lang="fr"/>
              <a:t>et </a:t>
            </a:r>
            <a:r>
              <a:rPr b="1" lang="fr"/>
              <a:t>méthodes </a:t>
            </a:r>
            <a:r>
              <a:rPr lang="fr">
                <a:solidFill>
                  <a:schemeClr val="accent5"/>
                </a:solidFill>
              </a:rPr>
              <a:t>default </a:t>
            </a:r>
            <a:r>
              <a:rPr lang="fr">
                <a:solidFill>
                  <a:srgbClr val="FFFFFF"/>
                </a:solidFill>
              </a:rPr>
              <a:t>sont accessibles uniquement dans le même package que celui dans lequel la classe a été déclarée</a:t>
            </a:r>
          </a:p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Il n’y a pas de mot clé pour ce niveau de visibilité</a:t>
            </a:r>
          </a:p>
        </p:txBody>
      </p:sp>
      <p:sp>
        <p:nvSpPr>
          <p:cNvPr id="267" name="Shape 267"/>
          <p:cNvSpPr/>
          <p:nvPr/>
        </p:nvSpPr>
        <p:spPr>
          <a:xfrm>
            <a:off x="696725" y="2759600"/>
            <a:ext cx="7411200" cy="188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f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Voiture {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String </a:t>
            </a:r>
            <a:r>
              <a:rPr b="1" lang="fr" sz="11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couleur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Voiture() {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freiner() {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Objets et classes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Un objet représente un type de données complexe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List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Array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…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La référence d’un objet </a:t>
            </a:r>
            <a:r>
              <a:rPr lang="fr"/>
              <a:t>contient</a:t>
            </a:r>
            <a:r>
              <a:rPr lang="fr"/>
              <a:t> l’adresse mémoire de l’objet (~pointeur)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Visibilité</a:t>
            </a:r>
          </a:p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Les </a:t>
            </a:r>
            <a:r>
              <a:rPr b="1" lang="fr"/>
              <a:t>attributs </a:t>
            </a:r>
            <a:r>
              <a:rPr lang="fr"/>
              <a:t>et </a:t>
            </a:r>
            <a:r>
              <a:rPr b="1" lang="fr"/>
              <a:t>méthodes </a:t>
            </a:r>
            <a:r>
              <a:rPr lang="fr">
                <a:solidFill>
                  <a:schemeClr val="accent5"/>
                </a:solidFill>
              </a:rPr>
              <a:t>protected </a:t>
            </a:r>
            <a:r>
              <a:rPr lang="fr">
                <a:solidFill>
                  <a:srgbClr val="FFFFFF"/>
                </a:solidFill>
              </a:rPr>
              <a:t>sont accessibles uniquement dans le même package que celui dans lequel la classe a été déclarée ET dans les sous-classes</a:t>
            </a:r>
          </a:p>
        </p:txBody>
      </p:sp>
      <p:sp>
        <p:nvSpPr>
          <p:cNvPr id="274" name="Shape 274"/>
          <p:cNvSpPr/>
          <p:nvPr/>
        </p:nvSpPr>
        <p:spPr>
          <a:xfrm>
            <a:off x="696725" y="2759600"/>
            <a:ext cx="7411200" cy="188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b="1" lang="f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 class 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Voiture {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 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lang="fr" sz="11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couleur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 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Voiture() {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 void 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freiner() {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Agrégation et Encapsulation</a:t>
            </a:r>
          </a:p>
        </p:txBody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</a:t>
            </a:r>
            <a:r>
              <a:rPr lang="fr">
                <a:solidFill>
                  <a:srgbClr val="FFFFFF"/>
                </a:solidFill>
              </a:rPr>
              <a:t>’</a:t>
            </a:r>
            <a:r>
              <a:rPr lang="fr">
                <a:solidFill>
                  <a:schemeClr val="accent5"/>
                </a:solidFill>
              </a:rPr>
              <a:t>agrégation</a:t>
            </a:r>
            <a:r>
              <a:rPr lang="fr"/>
              <a:t> c’est le fait d’utiliser d’associer un objet à un autre…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En d’autres termes, c’est mettre un objet en tant qu’attribut dans un autre objet…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Par exemple, une </a:t>
            </a:r>
            <a:r>
              <a:rPr b="1" lang="fr"/>
              <a:t>Voiture </a:t>
            </a:r>
            <a:r>
              <a:rPr lang="fr"/>
              <a:t>possède un </a:t>
            </a:r>
            <a:r>
              <a:rPr b="1" lang="fr"/>
              <a:t>Volant</a:t>
            </a:r>
          </a:p>
        </p:txBody>
      </p:sp>
      <p:sp>
        <p:nvSpPr>
          <p:cNvPr id="281" name="Shape 281"/>
          <p:cNvSpPr/>
          <p:nvPr/>
        </p:nvSpPr>
        <p:spPr>
          <a:xfrm>
            <a:off x="676225" y="3155775"/>
            <a:ext cx="7411200" cy="1161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f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Voiture {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Volant </a:t>
            </a:r>
            <a:r>
              <a:rPr b="1" lang="fr" sz="11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volant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Agrégation et Encapsulation</a:t>
            </a:r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</a:t>
            </a:r>
            <a:r>
              <a:rPr lang="fr">
                <a:solidFill>
                  <a:srgbClr val="FFFFFF"/>
                </a:solidFill>
              </a:rPr>
              <a:t>’</a:t>
            </a:r>
            <a:r>
              <a:rPr lang="fr">
                <a:solidFill>
                  <a:schemeClr val="accent5"/>
                </a:solidFill>
              </a:rPr>
              <a:t>encapsulation</a:t>
            </a:r>
            <a:r>
              <a:rPr lang="fr"/>
              <a:t> c’est le fait qu’un objet soit du type “boîte noire”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Les attributs sont déclarés </a:t>
            </a:r>
            <a:r>
              <a:rPr b="1" lang="fr"/>
              <a:t>private </a:t>
            </a:r>
            <a:r>
              <a:rPr lang="fr"/>
              <a:t>ou </a:t>
            </a:r>
            <a:r>
              <a:rPr b="1" lang="fr"/>
              <a:t>protected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La seule façon de modifier l’état de l’objet est d’utiliser des méthodes d’instance publiques afin d’accéder à notre attribut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Permet d’avoir un contrôle total de l’attribut (validation des nouvelles valeurs	+ protection de la valeur de l’attribut)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Agrégation et Encapsulation</a:t>
            </a:r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387900" y="1489825"/>
            <a:ext cx="8368200" cy="331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Pour accéder à la valeur d’un attribut on utilise un </a:t>
            </a:r>
            <a:r>
              <a:rPr b="1" lang="fr"/>
              <a:t>getter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Pour modifier la valeur d’un attribut on utilise un </a:t>
            </a:r>
            <a:r>
              <a:rPr b="1" lang="fr"/>
              <a:t>setter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rPr b="1" lang="fr"/>
              <a:t>Les IDE permettent de générer les getter/setter</a:t>
            </a:r>
          </a:p>
        </p:txBody>
      </p:sp>
      <p:sp>
        <p:nvSpPr>
          <p:cNvPr id="294" name="Shape 294"/>
          <p:cNvSpPr/>
          <p:nvPr/>
        </p:nvSpPr>
        <p:spPr>
          <a:xfrm>
            <a:off x="566925" y="2492125"/>
            <a:ext cx="7411200" cy="2076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f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Voiture {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lang="fr" sz="11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couleur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getCouleur() {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fr" sz="11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couleur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setCouleur(String couleur) {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fr" sz="11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couleur 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couleur;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Héritage</a:t>
            </a:r>
          </a:p>
        </p:txBody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387900" y="1489825"/>
            <a:ext cx="8368200" cy="331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Un enfant hérite des caractéristiques de ses parents 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fr"/>
              <a:t>la couleur des yeux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fr"/>
              <a:t>la couleur des cheveux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fr"/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Un enfant hérite aussi du comportement de ses parents 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fr"/>
              <a:t>leur caractère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fr"/>
              <a:t>une recette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fr"/>
              <a:t>… 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fr"/>
              <a:t>Mais il peut le faire </a:t>
            </a:r>
            <a:r>
              <a:rPr lang="fr"/>
              <a:t>différemment</a:t>
            </a:r>
            <a:r>
              <a:rPr lang="fr"/>
              <a:t>, à sa façon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Héritage</a:t>
            </a:r>
          </a:p>
        </p:txBody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387900" y="1489825"/>
            <a:ext cx="8368200" cy="331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fr"/>
              <a:t>Une classe hérite des propriétés de sa classe mère: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fr"/>
              <a:t>les attributs et méthodes ayant la visibilité </a:t>
            </a:r>
            <a:r>
              <a:rPr b="1" lang="fr"/>
              <a:t>public </a:t>
            </a:r>
            <a:r>
              <a:rPr lang="fr"/>
              <a:t>ou </a:t>
            </a:r>
            <a:r>
              <a:rPr b="1" lang="fr"/>
              <a:t>protected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fr"/>
              <a:t>elle peut redéfinir	(</a:t>
            </a:r>
            <a:r>
              <a:rPr b="1" lang="fr"/>
              <a:t>Override</a:t>
            </a:r>
            <a:r>
              <a:rPr lang="fr"/>
              <a:t>) le comportement de la classe mère (</a:t>
            </a:r>
            <a:r>
              <a:rPr b="1" lang="fr"/>
              <a:t>super</a:t>
            </a:r>
            <a:r>
              <a:rPr lang="fr"/>
              <a:t>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fr"/>
              <a:t>Pour hériter d’une classe on utilise le mot clé </a:t>
            </a:r>
            <a:r>
              <a:rPr b="1" lang="fr"/>
              <a:t>extends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fr"/>
              <a:t>En Java, on ne peut hériter que d’une seule classe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Héritage</a:t>
            </a:r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387900" y="1489825"/>
            <a:ext cx="8368200" cy="331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fr"/>
              <a:t>Le mot clé </a:t>
            </a:r>
            <a:r>
              <a:rPr lang="fr">
                <a:solidFill>
                  <a:schemeClr val="accent5"/>
                </a:solidFill>
              </a:rPr>
              <a:t>super </a:t>
            </a:r>
            <a:r>
              <a:rPr lang="fr"/>
              <a:t>permet d’appeler des constructeurs ou méthodes de la classe mère: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566925" y="2267775"/>
            <a:ext cx="7411200" cy="216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b="1" lang="f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Chat </a:t>
            </a:r>
            <a:r>
              <a:rPr b="1" lang="f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 {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Chat(String nom, String color) {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//Appel du constructeur parent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//Doit être la première instruction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(nom, color); 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grignoter() {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.manger();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Polymorphisme</a:t>
            </a:r>
          </a:p>
        </p:txBody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387900" y="1489825"/>
            <a:ext cx="8368200" cy="331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fr"/>
              <a:t>Le </a:t>
            </a:r>
            <a:r>
              <a:rPr lang="fr">
                <a:solidFill>
                  <a:schemeClr val="accent5"/>
                </a:solidFill>
              </a:rPr>
              <a:t>polymorphisme </a:t>
            </a:r>
            <a:r>
              <a:rPr lang="fr"/>
              <a:t>est un </a:t>
            </a:r>
            <a:r>
              <a:rPr b="1" lang="fr"/>
              <a:t>concept </a:t>
            </a:r>
            <a:r>
              <a:rPr lang="fr"/>
              <a:t>permettant d’utiliser une instance avec le type de sa classe mère.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fr"/>
              <a:t>Vous ne pouvez appeler que les méthodes disponibles via la référence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566925" y="2267775"/>
            <a:ext cx="7411200" cy="519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 monAnimal = </a:t>
            </a:r>
            <a:r>
              <a:rPr b="1" lang="f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Animal(</a:t>
            </a:r>
            <a:r>
              <a:rPr b="1" lang="fr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"Doudou"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fr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"Bleu"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 monChat = </a:t>
            </a:r>
            <a:r>
              <a:rPr b="1" lang="f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Chat(</a:t>
            </a:r>
            <a:r>
              <a:rPr b="1" lang="fr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"Fifou"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fr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"Vert"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Polymorphisme</a:t>
            </a:r>
          </a:p>
        </p:txBody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387900" y="1489825"/>
            <a:ext cx="8368200" cy="331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fr"/>
              <a:t>En </a:t>
            </a:r>
            <a:r>
              <a:rPr b="1" lang="fr"/>
              <a:t>Java</a:t>
            </a:r>
            <a:r>
              <a:rPr lang="fr"/>
              <a:t>, la classe </a:t>
            </a:r>
            <a:r>
              <a:rPr lang="fr">
                <a:solidFill>
                  <a:schemeClr val="accent5"/>
                </a:solidFill>
              </a:rPr>
              <a:t>Object </a:t>
            </a:r>
            <a:r>
              <a:rPr lang="fr"/>
              <a:t>la classe mère de toutes les autres classes (même si on n’hérite pas explicitement de cette dernière)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fr"/>
              <a:t>Elle possède des méthodes qu’on peut redéfinir (override)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fr"/>
              <a:t>equals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fr"/>
              <a:t>toString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fr"/>
              <a:t>hashCode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fr"/>
              <a:t>finalize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Polymorphisme</a:t>
            </a:r>
          </a:p>
        </p:txBody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387900" y="1489825"/>
            <a:ext cx="8368200" cy="331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fr"/>
              <a:t>En </a:t>
            </a:r>
            <a:r>
              <a:rPr b="1" lang="fr"/>
              <a:t>Java</a:t>
            </a:r>
            <a:r>
              <a:rPr lang="fr"/>
              <a:t>, une classe peut être déclarée </a:t>
            </a:r>
            <a:r>
              <a:rPr b="1" lang="fr"/>
              <a:t>abstraite</a:t>
            </a:r>
            <a:r>
              <a:rPr lang="fr"/>
              <a:t>, elle ne peut pas être instanciée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fr"/>
              <a:t>Elle peut contenir des attributs et des méthodes, des constructeurs et des méthodes abstraites (sans corps, à définir dans les sous-classes)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635225" y="2663975"/>
            <a:ext cx="7411200" cy="216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9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b="1" lang="fr" sz="9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abstract class </a:t>
            </a: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 {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 sz="9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lang="fr" sz="9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</a:t>
            </a: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fr" sz="9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couleur</a:t>
            </a: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</a:p>
          <a:p>
            <a:pPr lvl="0">
              <a:spcBef>
                <a:spcPts val="0"/>
              </a:spcBef>
              <a:buNone/>
            </a:pP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 sz="9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 (String nom, String couleur) {</a:t>
            </a:r>
          </a:p>
          <a:p>
            <a:pPr lvl="0">
              <a:spcBef>
                <a:spcPts val="0"/>
              </a:spcBef>
              <a:buNone/>
            </a:pP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 sz="9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fr" sz="9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 </a:t>
            </a: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nom;</a:t>
            </a:r>
          </a:p>
          <a:p>
            <a:pPr lvl="0">
              <a:spcBef>
                <a:spcPts val="0"/>
              </a:spcBef>
              <a:buNone/>
            </a:pP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 sz="9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fr" sz="9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couleur </a:t>
            </a: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couleur;</a:t>
            </a:r>
          </a:p>
          <a:p>
            <a:pPr lvl="0">
              <a:spcBef>
                <a:spcPts val="0"/>
              </a:spcBef>
              <a:buNone/>
            </a:pP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>
              <a:spcBef>
                <a:spcPts val="0"/>
              </a:spcBef>
              <a:buNone/>
            </a:pP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</a:p>
          <a:p>
            <a:pPr lvl="0">
              <a:spcBef>
                <a:spcPts val="0"/>
              </a:spcBef>
              <a:buNone/>
            </a:pP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 sz="9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manger() {</a:t>
            </a:r>
          </a:p>
          <a:p>
            <a:pPr lvl="0">
              <a:spcBef>
                <a:spcPts val="0"/>
              </a:spcBef>
              <a:buNone/>
            </a:pP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b="1" i="1" lang="fr" sz="9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lang="fr" sz="9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"Manger"</a:t>
            </a: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>
              <a:spcBef>
                <a:spcPts val="0"/>
              </a:spcBef>
              <a:buNone/>
            </a:pP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>
              <a:spcBef>
                <a:spcPts val="0"/>
              </a:spcBef>
              <a:buNone/>
            </a:pP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</a:p>
          <a:p>
            <a:pPr lvl="0">
              <a:spcBef>
                <a:spcPts val="0"/>
              </a:spcBef>
              <a:buNone/>
            </a:pP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 sz="9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abstract void </a:t>
            </a: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pousserUnCri();</a:t>
            </a:r>
          </a:p>
          <a:p>
            <a:pPr lvl="0">
              <a:spcBef>
                <a:spcPts val="0"/>
              </a:spcBef>
              <a:buNone/>
            </a:pP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Objets et classes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Un </a:t>
            </a:r>
            <a:r>
              <a:rPr lang="fr">
                <a:solidFill>
                  <a:schemeClr val="accent5"/>
                </a:solidFill>
              </a:rPr>
              <a:t>objet </a:t>
            </a:r>
            <a:r>
              <a:rPr lang="fr"/>
              <a:t>est une entité qui possède un </a:t>
            </a:r>
            <a:r>
              <a:rPr b="1" lang="fr"/>
              <a:t>état </a:t>
            </a:r>
            <a:r>
              <a:rPr lang="fr"/>
              <a:t>et un </a:t>
            </a:r>
            <a:r>
              <a:rPr b="1" lang="fr"/>
              <a:t>comportement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On modélise des </a:t>
            </a:r>
            <a:r>
              <a:rPr b="1" lang="fr"/>
              <a:t>entités réelles</a:t>
            </a:r>
            <a:r>
              <a:rPr lang="fr"/>
              <a:t> (Voiture, Personne…) 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En </a:t>
            </a:r>
            <a:r>
              <a:rPr b="1" lang="fr"/>
              <a:t>entités informatiques</a:t>
            </a:r>
            <a:r>
              <a:rPr lang="fr"/>
              <a:t> ou </a:t>
            </a:r>
            <a:r>
              <a:rPr b="1" lang="fr"/>
              <a:t>objets </a:t>
            </a:r>
            <a:r>
              <a:rPr lang="fr"/>
              <a:t>qui possèdent un nom (porsche, Jean-Michel…) 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Qui ont des </a:t>
            </a:r>
            <a:r>
              <a:rPr b="1" lang="fr"/>
              <a:t>attributs </a:t>
            </a:r>
            <a:r>
              <a:rPr lang="fr"/>
              <a:t>(couleur, poids…)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Qui ont des </a:t>
            </a:r>
            <a:r>
              <a:rPr b="1" lang="fr"/>
              <a:t>méthodes </a:t>
            </a:r>
            <a:r>
              <a:rPr lang="fr"/>
              <a:t>(ralentir, parler…)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Polymorphisme</a:t>
            </a:r>
          </a:p>
        </p:txBody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387900" y="1489825"/>
            <a:ext cx="8368200" cy="331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fr"/>
              <a:t>Les </a:t>
            </a:r>
            <a:r>
              <a:rPr lang="fr">
                <a:solidFill>
                  <a:schemeClr val="accent5"/>
                </a:solidFill>
              </a:rPr>
              <a:t>méthodes abstraites</a:t>
            </a:r>
            <a:r>
              <a:rPr lang="fr"/>
              <a:t> ne peuvent être que dans des </a:t>
            </a:r>
            <a:r>
              <a:rPr b="1" lang="fr"/>
              <a:t>classes abstraites</a:t>
            </a:r>
            <a:r>
              <a:rPr lang="fr"/>
              <a:t> ou des </a:t>
            </a:r>
            <a:r>
              <a:rPr b="1" lang="fr"/>
              <a:t>interfaces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fr"/>
              <a:t>Les sous-classes doivent définir l’implémentation de la méthode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fr"/>
              <a:t>Les </a:t>
            </a:r>
            <a:r>
              <a:rPr b="1" lang="fr"/>
              <a:t>classes abstraites</a:t>
            </a:r>
            <a:r>
              <a:rPr lang="fr"/>
              <a:t> sont utiles pour généraliser un comportement dans les sous-classes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Polymorphisme</a:t>
            </a:r>
          </a:p>
        </p:txBody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387900" y="1489825"/>
            <a:ext cx="8368200" cy="331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fr"/>
              <a:t>Les </a:t>
            </a:r>
            <a:r>
              <a:rPr lang="fr">
                <a:solidFill>
                  <a:schemeClr val="accent5"/>
                </a:solidFill>
              </a:rPr>
              <a:t>interfaces </a:t>
            </a:r>
            <a:r>
              <a:rPr lang="fr"/>
              <a:t>peuvent être considérées comme un </a:t>
            </a:r>
            <a:r>
              <a:rPr b="1" lang="fr"/>
              <a:t>contrat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fr"/>
              <a:t>Elles définissent des </a:t>
            </a:r>
            <a:r>
              <a:rPr b="1" lang="fr"/>
              <a:t>méthodes abstraites</a:t>
            </a:r>
            <a:r>
              <a:rPr lang="fr"/>
              <a:t> et des </a:t>
            </a:r>
            <a:r>
              <a:rPr b="1" lang="fr"/>
              <a:t>constantes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fr"/>
              <a:t>Elles sont déclarées avec le mot clé </a:t>
            </a:r>
            <a:r>
              <a:rPr b="1" lang="fr"/>
              <a:t>interface </a:t>
            </a:r>
            <a:r>
              <a:rPr lang="fr"/>
              <a:t>et ne peuvent pas être instanciée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fr"/>
              <a:t>Une classe ne peut hériter que d’une seule classe, par contre, elle peut </a:t>
            </a:r>
            <a:r>
              <a:rPr b="1" lang="fr"/>
              <a:t>implémenter </a:t>
            </a:r>
            <a:r>
              <a:rPr lang="fr"/>
              <a:t>plusieurs interfaces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fr"/>
              <a:t>Une interface peut </a:t>
            </a:r>
            <a:r>
              <a:rPr b="1" lang="fr"/>
              <a:t>hériter </a:t>
            </a:r>
            <a:r>
              <a:rPr lang="fr"/>
              <a:t>de plusieurs interfaces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Polymorphisme</a:t>
            </a:r>
          </a:p>
        </p:txBody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387900" y="1489825"/>
            <a:ext cx="8368200" cy="331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52" name="Shape 3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375" y="1373850"/>
            <a:ext cx="6991025" cy="342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Collection</a:t>
            </a:r>
          </a:p>
        </p:txBody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387900" y="1489825"/>
            <a:ext cx="8368200" cy="331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fr"/>
              <a:t>Les </a:t>
            </a:r>
            <a:r>
              <a:rPr lang="fr">
                <a:solidFill>
                  <a:schemeClr val="accent5"/>
                </a:solidFill>
              </a:rPr>
              <a:t>collections </a:t>
            </a:r>
            <a:r>
              <a:rPr lang="fr"/>
              <a:t>peuvent être vues comme un tableau à taille variable, elles permettent de stocker d’autres objets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fr"/>
              <a:t>On peut y ajouter autant d’élément qu’on souhaite sans se soucier de la taille limite acceptée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fr"/>
              <a:t>En Java il existe plusieurs type de collection, chacune ayant ses avantages / inconvénients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fr"/>
              <a:t>Il faut donc choisir la collection à utiliser en fonction de ses besoins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Collection</a:t>
            </a:r>
          </a:p>
        </p:txBody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387900" y="1489825"/>
            <a:ext cx="8368200" cy="331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fr"/>
              <a:t>Les </a:t>
            </a:r>
            <a:r>
              <a:rPr lang="fr">
                <a:solidFill>
                  <a:schemeClr val="accent5"/>
                </a:solidFill>
              </a:rPr>
              <a:t>generics </a:t>
            </a:r>
            <a:r>
              <a:rPr lang="fr"/>
              <a:t>permettent de spécifier le type d’objet qui sera stocké dans une collection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fr"/>
              <a:t>Permet d’éviter les erreurs à </a:t>
            </a:r>
            <a:r>
              <a:rPr lang="fr"/>
              <a:t>l'exécution</a:t>
            </a:r>
            <a:r>
              <a:rPr lang="fr"/>
              <a:t>, le cast devient donc implicite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Collection</a:t>
            </a:r>
          </a:p>
        </p:txBody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387900" y="1489825"/>
            <a:ext cx="8368200" cy="331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71" name="Shape 3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588" y="1851563"/>
            <a:ext cx="7343775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Collection</a:t>
            </a:r>
          </a:p>
        </p:txBody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387900" y="1489825"/>
            <a:ext cx="8368200" cy="331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fr"/>
              <a:t>Les </a:t>
            </a:r>
            <a:r>
              <a:rPr lang="fr">
                <a:solidFill>
                  <a:schemeClr val="accent5"/>
                </a:solidFill>
              </a:rPr>
              <a:t>List&lt;E&gt;</a:t>
            </a:r>
            <a:r>
              <a:rPr lang="fr"/>
              <a:t> proposent des collections ordonnées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fr"/>
              <a:t>Tous les éléments sont accessibles par leur index (un entier)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fr"/>
              <a:t>Peut contenir plusieurs fois le même élément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78" name="Shape 3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3125" y="3035778"/>
            <a:ext cx="6193301" cy="176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Collection</a:t>
            </a:r>
          </a:p>
        </p:txBody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387900" y="1489825"/>
            <a:ext cx="8368200" cy="331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fr">
                <a:solidFill>
                  <a:schemeClr val="accent5"/>
                </a:solidFill>
              </a:rPr>
              <a:t>ArrayList&lt;E&gt;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fr"/>
              <a:t>Bonne performances en lecture/écriture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fr">
                <a:solidFill>
                  <a:schemeClr val="accent5"/>
                </a:solidFill>
              </a:rPr>
              <a:t>LinkedList&lt;E&gt;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fr"/>
              <a:t>Meilleure performance en ajout/suppression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fr">
                <a:solidFill>
                  <a:schemeClr val="accent5"/>
                </a:solidFill>
              </a:rPr>
              <a:t>Vector&lt;E&gt;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fr"/>
              <a:t>Thread safe / Mauvaise performance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Collection</a:t>
            </a:r>
          </a:p>
        </p:txBody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387900" y="1489825"/>
            <a:ext cx="8368200" cy="331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Les </a:t>
            </a:r>
            <a:r>
              <a:rPr lang="fr">
                <a:solidFill>
                  <a:schemeClr val="accent5"/>
                </a:solidFill>
              </a:rPr>
              <a:t>Set</a:t>
            </a:r>
            <a:r>
              <a:rPr lang="fr">
                <a:solidFill>
                  <a:schemeClr val="accent5"/>
                </a:solidFill>
              </a:rPr>
              <a:t>&lt;E&gt; </a:t>
            </a:r>
            <a:r>
              <a:rPr lang="fr">
                <a:solidFill>
                  <a:srgbClr val="FFFFFF"/>
                </a:solidFill>
              </a:rPr>
              <a:t>proposent des collections à élément unique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91" name="Shape 3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525" y="2094399"/>
            <a:ext cx="7033325" cy="263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Collection</a:t>
            </a:r>
          </a:p>
        </p:txBody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387900" y="1489825"/>
            <a:ext cx="8368200" cy="331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fr">
                <a:solidFill>
                  <a:schemeClr val="accent5"/>
                </a:solidFill>
              </a:rPr>
              <a:t>HashSet</a:t>
            </a:r>
            <a:r>
              <a:rPr lang="fr">
                <a:solidFill>
                  <a:schemeClr val="accent5"/>
                </a:solidFill>
              </a:rPr>
              <a:t>&lt;E&gt;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fr"/>
              <a:t>Utilise le hash de l’élément pour des raisons de performance / Peut contenir un élément null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fr">
                <a:solidFill>
                  <a:schemeClr val="accent5"/>
                </a:solidFill>
              </a:rPr>
              <a:t>LinkedHashSet</a:t>
            </a:r>
            <a:r>
              <a:rPr lang="fr">
                <a:solidFill>
                  <a:schemeClr val="accent5"/>
                </a:solidFill>
              </a:rPr>
              <a:t>&lt;E&gt;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fr"/>
              <a:t>Comme le HashSet mais garde l’ordre dans lequel les éléments ont été insérés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fr">
                <a:solidFill>
                  <a:schemeClr val="accent5"/>
                </a:solidFill>
              </a:rPr>
              <a:t>TreeSet</a:t>
            </a:r>
            <a:r>
              <a:rPr lang="fr">
                <a:solidFill>
                  <a:schemeClr val="accent5"/>
                </a:solidFill>
              </a:rPr>
              <a:t>&lt;E&gt;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fr"/>
              <a:t>Set trié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Objets et classes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Une </a:t>
            </a:r>
            <a:r>
              <a:rPr lang="fr">
                <a:solidFill>
                  <a:schemeClr val="accent5"/>
                </a:solidFill>
              </a:rPr>
              <a:t>classe </a:t>
            </a:r>
            <a:r>
              <a:rPr lang="fr"/>
              <a:t>est une structure qui possède des </a:t>
            </a:r>
            <a:r>
              <a:rPr b="1" lang="fr"/>
              <a:t>attributs </a:t>
            </a:r>
            <a:r>
              <a:rPr lang="fr"/>
              <a:t>et des </a:t>
            </a:r>
            <a:r>
              <a:rPr b="1" lang="fr"/>
              <a:t>méthodes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Elle permet de définir un groupe d’objets qui possèdent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les mêmes caractéristiques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le même comportement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Toutes les voitures peuvent ralentir, possèdent 4 roues…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C’est un nouveau type de données qu’on peut </a:t>
            </a:r>
            <a:r>
              <a:rPr b="1" lang="fr"/>
              <a:t>instancier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Collection</a:t>
            </a:r>
          </a:p>
        </p:txBody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387900" y="1489825"/>
            <a:ext cx="8368200" cy="331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Pour naviguer à travers une collection on utilise un </a:t>
            </a:r>
            <a:r>
              <a:rPr lang="fr">
                <a:solidFill>
                  <a:schemeClr val="accent5"/>
                </a:solidFill>
              </a:rPr>
              <a:t>Iterator </a:t>
            </a:r>
            <a:r>
              <a:rPr lang="fr">
                <a:solidFill>
                  <a:srgbClr val="FFFFFF"/>
                </a:solidFill>
              </a:rPr>
              <a:t>ou</a:t>
            </a:r>
            <a:r>
              <a:rPr lang="fr">
                <a:solidFill>
                  <a:schemeClr val="accent5"/>
                </a:solidFill>
              </a:rPr>
              <a:t> ListIterator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L</a:t>
            </a:r>
            <a:r>
              <a:rPr lang="fr">
                <a:solidFill>
                  <a:schemeClr val="accent5"/>
                </a:solidFill>
              </a:rPr>
              <a:t>’Iterator </a:t>
            </a:r>
            <a:r>
              <a:rPr lang="fr">
                <a:solidFill>
                  <a:srgbClr val="FFFFFF"/>
                </a:solidFill>
              </a:rPr>
              <a:t>permet de naviguer dans un sens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Le </a:t>
            </a:r>
            <a:r>
              <a:rPr lang="fr">
                <a:solidFill>
                  <a:schemeClr val="accent5"/>
                </a:solidFill>
              </a:rPr>
              <a:t>ListIterator</a:t>
            </a:r>
            <a:r>
              <a:rPr lang="fr">
                <a:solidFill>
                  <a:srgbClr val="FFFFFF"/>
                </a:solidFill>
              </a:rPr>
              <a:t> permet de naviguer dans le deux sens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Collection</a:t>
            </a:r>
          </a:p>
        </p:txBody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387900" y="1489825"/>
            <a:ext cx="8368200" cy="331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fr">
                <a:solidFill>
                  <a:schemeClr val="accent5"/>
                </a:solidFill>
              </a:rPr>
              <a:t>Utilisation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0" name="Shape 410"/>
          <p:cNvSpPr/>
          <p:nvPr/>
        </p:nvSpPr>
        <p:spPr>
          <a:xfrm>
            <a:off x="553250" y="1980925"/>
            <a:ext cx="7411200" cy="2916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Collection&lt;String&gt; myCollection = </a:t>
            </a:r>
            <a:r>
              <a:rPr b="1" lang="f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ArrayList&lt;&gt;();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myCollection.add(</a:t>
            </a:r>
            <a:r>
              <a:rPr b="1" lang="fr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"Keep me"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myCollection.add(</a:t>
            </a:r>
            <a:r>
              <a:rPr b="1" lang="fr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"Remove me"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Iterator&lt;String&gt; it = myCollection.iterator();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b="1" lang="f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(it.hasNext()) {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String myElement = it.next();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(myElement.equals(</a:t>
            </a:r>
            <a:r>
              <a:rPr b="1" lang="fr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"Remove me"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 {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it.remove();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r>
              <a:rPr b="1" lang="f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b="1" i="1" lang="fr" sz="11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.println(myElement);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Objets et classes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4100" y="1453625"/>
            <a:ext cx="6671449" cy="321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Objets et classes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Pour créer une </a:t>
            </a:r>
            <a:r>
              <a:rPr lang="fr">
                <a:solidFill>
                  <a:schemeClr val="accent5"/>
                </a:solidFill>
              </a:rPr>
              <a:t>classe </a:t>
            </a:r>
            <a:r>
              <a:rPr lang="fr"/>
              <a:t>en </a:t>
            </a:r>
            <a:r>
              <a:rPr b="1" lang="fr"/>
              <a:t>Java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Créer un fichier avec l’extension </a:t>
            </a:r>
            <a:r>
              <a:rPr b="1" lang="fr"/>
              <a:t>.java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Généralement chaque fichier contient une seule classe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Chaque fichier ne doit contenir qu’une seule classe </a:t>
            </a:r>
            <a:r>
              <a:rPr b="1" lang="fr"/>
              <a:t>public </a:t>
            </a:r>
            <a:r>
              <a:rPr lang="fr"/>
              <a:t>et doit avoir le même nom que la classe déclarée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Le mot clé </a:t>
            </a:r>
            <a:r>
              <a:rPr b="1" lang="fr"/>
              <a:t>class </a:t>
            </a:r>
            <a:r>
              <a:rPr lang="fr"/>
              <a:t>est utilisé pour déclarer une classe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594275" y="3893475"/>
            <a:ext cx="7411200" cy="68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f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Voiture {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Objets et classes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chemeClr val="accent5"/>
                </a:solidFill>
              </a:rPr>
              <a:t>Bonne pratique - Nom de classe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En </a:t>
            </a:r>
            <a:r>
              <a:rPr b="1" lang="fr"/>
              <a:t>Java</a:t>
            </a:r>
            <a:r>
              <a:rPr lang="fr"/>
              <a:t>, par convention, on utilise le </a:t>
            </a:r>
            <a:r>
              <a:rPr b="1" lang="fr"/>
              <a:t>PascalCase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La première lettre de chaque mot doit être en majuscule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Exemple: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Voiture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CompteUtilisateur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StatistiqueMensuelle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Objets et classes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Pour créer une nouvelle </a:t>
            </a:r>
            <a:r>
              <a:rPr lang="fr">
                <a:solidFill>
                  <a:schemeClr val="accent5"/>
                </a:solidFill>
              </a:rPr>
              <a:t>instance</a:t>
            </a:r>
            <a:r>
              <a:rPr lang="fr">
                <a:solidFill>
                  <a:srgbClr val="FFFFFF"/>
                </a:solidFill>
              </a:rPr>
              <a:t>, on utilise le mot clé </a:t>
            </a:r>
            <a:r>
              <a:rPr lang="fr">
                <a:solidFill>
                  <a:schemeClr val="accent5"/>
                </a:solidFill>
              </a:rPr>
              <a:t>new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fr"/>
              <a:t>Le processus d’instanciation retourne un objet ayant 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fr"/>
              <a:t>les mêmes attributs (avec des valeurs différentes)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les mêmes méthodes (avec le même comportement)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