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4" r:id="rId3"/>
    <p:sldId id="266" r:id="rId4"/>
    <p:sldId id="263" r:id="rId5"/>
    <p:sldId id="265" r:id="rId6"/>
    <p:sldId id="257" r:id="rId7"/>
    <p:sldId id="259" r:id="rId8"/>
    <p:sldId id="258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83" autoAdjust="0"/>
  </p:normalViewPr>
  <p:slideViewPr>
    <p:cSldViewPr snapToGrid="0">
      <p:cViewPr varScale="1">
        <p:scale>
          <a:sx n="110" d="100"/>
          <a:sy n="110" d="100"/>
        </p:scale>
        <p:origin x="594" y="-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D58DA-71DD-4214-B6BD-CB05BF9181DC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0F9A2-9EF0-4B18-8706-D95021C0D3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71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0F9A2-9EF0-4B18-8706-D95021C0D3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1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2F28-C2DB-4730-B84B-9927C1F33658}" type="datetime1">
              <a:rPr lang="ru-RU" smtClean="0"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3ECEC001-6C31-4637-9CDB-7AAB6712282C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034558" y="6319181"/>
            <a:ext cx="83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/11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1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47EA-7703-4A0B-9F69-349E5900040B}" type="datetime1">
              <a:rPr lang="ru-RU" smtClean="0"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8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DEA4-E821-480F-8B0D-8FE3EEBC2161}" type="datetime1">
              <a:rPr lang="ru-RU" smtClean="0"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4F1-3D5C-4352-8C8A-DA6D63C9D278}" type="datetime1">
              <a:rPr lang="ru-RU" smtClean="0"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7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8498-1E54-4137-9F2B-6219EB9CE8AD}" type="datetime1">
              <a:rPr lang="ru-RU" smtClean="0"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1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2FF3-DA78-4695-B3A8-13BB79CED98A}" type="datetime1">
              <a:rPr lang="ru-RU" smtClean="0"/>
              <a:t>11.04.2017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3ECEC001-6C31-4637-9CDB-7AAB6712282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17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7425-D212-4599-A57C-CEDEC520D1DB}" type="datetime1">
              <a:rPr lang="ru-RU" smtClean="0"/>
              <a:t>11.04.2017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98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D992-C818-4C2D-94E1-AEAC967C4B4F}" type="datetime1">
              <a:rPr lang="ru-RU" smtClean="0"/>
              <a:t>11.04.2017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516A-786F-4416-A179-98EB27452C6E}" type="datetime1">
              <a:rPr lang="ru-RU" smtClean="0"/>
              <a:t>11.04.2017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85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A5B9DD-6C57-4B80-82D4-A369CBA41D11}" type="datetime1">
              <a:rPr lang="ru-RU" smtClean="0"/>
              <a:t>11.04.2017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EC001-6C31-4637-9CDB-7AAB67122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3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20E1-CE17-4C79-AA2A-23A2162EEB0D}" type="datetime1">
              <a:rPr lang="ru-RU" smtClean="0"/>
              <a:t>11.04.2017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77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B4EBBA-C920-41B6-B107-F30EA14A8180}" type="datetime1">
              <a:rPr lang="ru-RU" smtClean="0"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3ECEC001-6C31-4637-9CDB-7AAB6712282C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1034558" y="6319181"/>
            <a:ext cx="83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/11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8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639244"/>
            <a:ext cx="9204101" cy="1765331"/>
          </a:xfrm>
        </p:spPr>
        <p:txBody>
          <a:bodyPr>
            <a:normAutofit/>
          </a:bodyPr>
          <a:lstStyle/>
          <a:p>
            <a:r>
              <a:rPr lang="ru-RU" sz="4000" dirty="0"/>
              <a:t>Эвристический алгоритм поиска глобально оптимальной конформации атомного кластера Морса	</a:t>
            </a:r>
          </a:p>
        </p:txBody>
      </p:sp>
      <p:sp>
        <p:nvSpPr>
          <p:cNvPr id="4" name="Прямоугольник 1"/>
          <p:cNvSpPr>
            <a:spLocks noChangeArrowheads="1"/>
          </p:cNvSpPr>
          <p:nvPr/>
        </p:nvSpPr>
        <p:spPr bwMode="auto">
          <a:xfrm>
            <a:off x="1523999" y="4404575"/>
            <a:ext cx="3522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accent1">
                    <a:lumMod val="75000"/>
                  </a:schemeClr>
                </a:solidFill>
              </a:rPr>
              <a:t>Выпускник: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dirty="0" smtClean="0"/>
              <a:t>студент </a:t>
            </a:r>
            <a:r>
              <a:rPr lang="ru-RU" altLang="ru-RU" dirty="0"/>
              <a:t>группы </a:t>
            </a:r>
            <a:r>
              <a:rPr lang="ru-RU" altLang="ru-RU" dirty="0" smtClean="0"/>
              <a:t>6</a:t>
            </a:r>
            <a:r>
              <a:rPr lang="ru-RU" altLang="ru-RU" dirty="0"/>
              <a:t>2</a:t>
            </a:r>
            <a:r>
              <a:rPr lang="en-US" altLang="ru-RU" dirty="0" smtClean="0"/>
              <a:t>24</a:t>
            </a:r>
            <a:r>
              <a:rPr lang="ru-RU" altLang="ru-RU" dirty="0" smtClean="0"/>
              <a:t> М</a:t>
            </a:r>
            <a:r>
              <a:rPr lang="en-US" altLang="ru-RU" dirty="0" smtClean="0"/>
              <a:t> 405</a:t>
            </a:r>
            <a:endParaRPr lang="ru-RU" altLang="ru-RU" dirty="0"/>
          </a:p>
          <a:p>
            <a:pPr eaLnBrk="1" hangingPunct="1">
              <a:lnSpc>
                <a:spcPct val="150000"/>
              </a:lnSpc>
            </a:pPr>
            <a:r>
              <a:rPr lang="ru-RU" altLang="ru-RU" dirty="0" err="1" smtClean="0"/>
              <a:t>Шашов</a:t>
            </a:r>
            <a:r>
              <a:rPr lang="ru-RU" altLang="ru-RU" dirty="0" smtClean="0"/>
              <a:t> Кирилл Владимирович</a:t>
            </a:r>
            <a:endParaRPr lang="ru-RU" altLang="ru-RU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78580" y="4404575"/>
            <a:ext cx="39495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accent1">
                    <a:lumMod val="75000"/>
                  </a:schemeClr>
                </a:solidFill>
              </a:rPr>
              <a:t>Руководитель: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dirty="0"/>
              <a:t>заведующий кафедрой </a:t>
            </a:r>
            <a:r>
              <a:rPr lang="ru-RU" altLang="ru-RU" dirty="0" smtClean="0"/>
              <a:t>ПС, </a:t>
            </a:r>
            <a:r>
              <a:rPr lang="ru-RU" dirty="0"/>
              <a:t>д. т. н</a:t>
            </a:r>
            <a:r>
              <a:rPr lang="ru-RU" dirty="0" smtClean="0"/>
              <a:t>.</a:t>
            </a:r>
            <a:endParaRPr lang="ru-RU" altLang="ru-RU" dirty="0"/>
          </a:p>
          <a:p>
            <a:pPr eaLnBrk="1" hangingPunct="1">
              <a:lnSpc>
                <a:spcPct val="150000"/>
              </a:lnSpc>
            </a:pPr>
            <a:r>
              <a:rPr lang="ru-RU" altLang="ru-RU" dirty="0" err="1"/>
              <a:t>Коварцев</a:t>
            </a:r>
            <a:r>
              <a:rPr lang="ru-RU" altLang="ru-RU" dirty="0"/>
              <a:t> Александр Николаевич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0037" y="309369"/>
            <a:ext cx="9109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cap="all" dirty="0"/>
              <a:t>Ф</a:t>
            </a:r>
            <a:r>
              <a:rPr lang="ru-RU" sz="2000" cap="all" dirty="0" smtClean="0"/>
              <a:t>едеральное </a:t>
            </a:r>
            <a:r>
              <a:rPr lang="ru-RU" sz="2000" cap="all" dirty="0"/>
              <a:t>государственное автономное образовательное </a:t>
            </a:r>
            <a:endParaRPr lang="ru-RU" sz="2000" cap="all" dirty="0" smtClean="0"/>
          </a:p>
          <a:p>
            <a:pPr algn="ctr"/>
            <a:r>
              <a:rPr lang="ru-RU" sz="2000" cap="all" dirty="0" smtClean="0"/>
              <a:t>учреждение </a:t>
            </a:r>
            <a:r>
              <a:rPr lang="ru-RU" sz="2000" cap="all" dirty="0"/>
              <a:t>высшего </a:t>
            </a:r>
            <a:r>
              <a:rPr lang="ru-RU" sz="2000" cap="all" dirty="0" smtClean="0"/>
              <a:t>образования </a:t>
            </a:r>
          </a:p>
          <a:p>
            <a:pPr algn="ctr"/>
            <a:r>
              <a:rPr lang="ru-RU" sz="2000" cap="all" dirty="0" smtClean="0"/>
              <a:t>«</a:t>
            </a:r>
            <a:r>
              <a:rPr lang="ru-RU" sz="2000" cap="all" dirty="0"/>
              <a:t>Самарский национальный исследовательский университет </a:t>
            </a:r>
            <a:endParaRPr lang="ru-RU" sz="2000" cap="all" dirty="0" smtClean="0"/>
          </a:p>
          <a:p>
            <a:pPr algn="ctr"/>
            <a:r>
              <a:rPr lang="ru-RU" sz="2000" cap="all" dirty="0" smtClean="0"/>
              <a:t>имени </a:t>
            </a:r>
            <a:r>
              <a:rPr lang="ru-RU" sz="2000" cap="all" dirty="0"/>
              <a:t>академика С.П. Королева»</a:t>
            </a:r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0" y="2152432"/>
            <a:ext cx="12191999" cy="486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Выпускная квалификационная работа магистра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2" y="309369"/>
            <a:ext cx="2463675" cy="136708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C00000"/>
                </a:solidFill>
              </a:rPr>
              <a:t>На данный момент есть: </a:t>
            </a:r>
          </a:p>
          <a:p>
            <a:pPr lvl="1">
              <a:spcBef>
                <a:spcPts val="1200"/>
              </a:spcBef>
            </a:pPr>
            <a:r>
              <a:rPr lang="ru-RU" sz="2400" dirty="0" smtClean="0">
                <a:solidFill>
                  <a:schemeClr val="tx1"/>
                </a:solidFill>
              </a:rPr>
              <a:t>Алгоритм и его программная реализация на </a:t>
            </a:r>
            <a:r>
              <a:rPr lang="en-US" sz="2400" dirty="0" err="1" smtClean="0">
                <a:solidFill>
                  <a:schemeClr val="tx1"/>
                </a:solidFill>
              </a:rPr>
              <a:t>Matlab</a:t>
            </a:r>
            <a:endParaRPr lang="ru-RU" sz="2400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ru-RU" sz="2400" dirty="0" smtClean="0">
                <a:solidFill>
                  <a:schemeClr val="tx1"/>
                </a:solidFill>
              </a:rPr>
              <a:t>Записка с обзорными главами и описанием алгоритма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ru-RU" sz="2400" dirty="0" smtClean="0">
                <a:solidFill>
                  <a:schemeClr val="tx1"/>
                </a:solidFill>
              </a:rPr>
              <a:t>Публикация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в сборнике </a:t>
            </a:r>
            <a:r>
              <a:rPr lang="ru-RU" sz="2400" dirty="0">
                <a:solidFill>
                  <a:schemeClr val="tx1"/>
                </a:solidFill>
              </a:rPr>
              <a:t>статей международной </a:t>
            </a:r>
            <a:r>
              <a:rPr lang="ru-RU" sz="2400" dirty="0" smtClean="0">
                <a:solidFill>
                  <a:schemeClr val="tx1"/>
                </a:solidFill>
              </a:rPr>
              <a:t>конференции, индексируемая в РИНЦ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C00000"/>
                </a:solidFill>
              </a:rPr>
              <a:t>Далее планируется:</a:t>
            </a:r>
          </a:p>
          <a:p>
            <a:pPr lvl="1">
              <a:spcBef>
                <a:spcPts val="1200"/>
              </a:spcBef>
            </a:pPr>
            <a:r>
              <a:rPr lang="ru-RU" sz="2400" dirty="0">
                <a:solidFill>
                  <a:schemeClr val="tx1"/>
                </a:solidFill>
              </a:rPr>
              <a:t>Реализация на С++ или </a:t>
            </a:r>
            <a:r>
              <a:rPr lang="en-US" sz="2400" dirty="0">
                <a:solidFill>
                  <a:schemeClr val="tx1"/>
                </a:solidFill>
              </a:rPr>
              <a:t>Java</a:t>
            </a:r>
          </a:p>
          <a:p>
            <a:pPr lvl="1">
              <a:spcBef>
                <a:spcPts val="1200"/>
              </a:spcBef>
            </a:pPr>
            <a:r>
              <a:rPr lang="ru-RU" sz="2400" dirty="0">
                <a:solidFill>
                  <a:schemeClr val="tx1"/>
                </a:solidFill>
              </a:rPr>
              <a:t>Проведение вычислительных </a:t>
            </a:r>
            <a:r>
              <a:rPr lang="ru-RU" sz="2400" dirty="0" smtClean="0">
                <a:solidFill>
                  <a:schemeClr val="tx1"/>
                </a:solidFill>
              </a:rPr>
              <a:t>экспериментов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6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523998" y="2519997"/>
            <a:ext cx="9144000" cy="98447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25625"/>
            <a:ext cx="10115203" cy="4407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chemeClr val="tx1"/>
                </a:solidFill>
              </a:rPr>
              <a:t>Разработка </a:t>
            </a:r>
            <a:r>
              <a:rPr lang="ru-RU" sz="2800" dirty="0">
                <a:solidFill>
                  <a:schemeClr val="tx1"/>
                </a:solidFill>
              </a:rPr>
              <a:t>эвристического алгоритма поиска атомных структур, </a:t>
            </a:r>
            <a:r>
              <a:rPr lang="ru-RU" sz="2800" dirty="0" smtClean="0">
                <a:solidFill>
                  <a:schemeClr val="tx1"/>
                </a:solidFill>
              </a:rPr>
              <a:t>обладающих </a:t>
            </a:r>
            <a:r>
              <a:rPr lang="ru-RU" sz="2800" dirty="0">
                <a:solidFill>
                  <a:schemeClr val="tx1"/>
                </a:solidFill>
              </a:rPr>
              <a:t>минимальными значениями потенциала </a:t>
            </a:r>
            <a:r>
              <a:rPr lang="ru-RU" sz="2800" dirty="0" smtClean="0">
                <a:solidFill>
                  <a:schemeClr val="tx1"/>
                </a:solidFill>
              </a:rPr>
              <a:t>Морса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C00000"/>
                </a:solidFill>
              </a:rPr>
              <a:t>В процессе работы решались следующие задачи:</a:t>
            </a:r>
          </a:p>
          <a:p>
            <a:pPr lvl="1"/>
            <a:r>
              <a:rPr lang="ru-RU" sz="2200" dirty="0"/>
              <a:t>Рассмотреть особенности постановки задачи глобальной оптимизации при поиске атомных структур</a:t>
            </a:r>
          </a:p>
          <a:p>
            <a:pPr lvl="1"/>
            <a:r>
              <a:rPr lang="ru-RU" sz="2200" dirty="0"/>
              <a:t>Проанализировать существующие методы поиска оптимальных атомных структур.</a:t>
            </a:r>
          </a:p>
          <a:p>
            <a:pPr lvl="1"/>
            <a:r>
              <a:rPr lang="ru-RU" sz="2200" dirty="0"/>
              <a:t>Исследовать особенности формирования конформаций кластеров Морса, выявить закономерности для их дальнейшего использования в алгоритме при построении начальных конформаций.</a:t>
            </a:r>
          </a:p>
          <a:p>
            <a:pPr lvl="1"/>
            <a:r>
              <a:rPr lang="ru-RU" sz="2200" dirty="0"/>
              <a:t>Разработать эвристический алгоритм глобальной оптимизации атомных кластеров Морса</a:t>
            </a:r>
          </a:p>
          <a:p>
            <a:pPr lvl="1"/>
            <a:r>
              <a:rPr lang="ru-RU" sz="2200" dirty="0"/>
              <a:t>Разработать программную реализацию алгоритма, провести тестирование и отладку.</a:t>
            </a:r>
          </a:p>
          <a:p>
            <a:pPr lvl="1"/>
            <a:r>
              <a:rPr lang="ru-RU" sz="2200" dirty="0"/>
              <a:t>Провести вычислительные эксперименты.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9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Атомные кластеры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http://doye.chem.ox.ac.uk/jon/structures/LJ/pictures/LJ.nonico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13858" r="6117" b="17211"/>
          <a:stretch/>
        </p:blipFill>
        <p:spPr bwMode="auto">
          <a:xfrm>
            <a:off x="2695977" y="1992189"/>
            <a:ext cx="6800045" cy="40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глобальной оптимизации кластерных структур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5625"/>
                <a:ext cx="5329278" cy="1555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ru-RU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sz="1800" b="0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 – число атомов кластера, </a:t>
                </a:r>
                <a:r>
                  <a:rPr lang="ru-RU" sz="2000" i="1" dirty="0" smtClean="0">
                    <a:solidFill>
                      <a:schemeClr val="tx1"/>
                    </a:solidFill>
                  </a:rPr>
                  <a:t/>
                </a:r>
                <a:br>
                  <a:rPr lang="ru-RU" sz="2000" i="1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 – координаты центра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 - ого </a:t>
                </a:r>
                <a:r>
                  <a:rPr lang="ru-RU" sz="2000" i="1" dirty="0" smtClean="0">
                    <a:solidFill>
                      <a:schemeClr val="tx1"/>
                    </a:solidFill>
                  </a:rPr>
                  <a:t>атома </a:t>
                </a:r>
                <a:endParaRPr lang="ru-RU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5625"/>
                <a:ext cx="5329278" cy="1555041"/>
              </a:xfrm>
              <a:prstGeom prst="rect">
                <a:avLst/>
              </a:prstGeom>
              <a:blipFill rotWithShape="0">
                <a:blip r:embed="rId2"/>
                <a:stretch>
                  <a:fillRect b="-5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097280" y="3380666"/>
                <a:ext cx="5329278" cy="1607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Потенциал </a:t>
                </a:r>
                <a:r>
                  <a:rPr lang="ru-RU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Морса:</a:t>
                </a:r>
                <a:endParaRPr lang="ru-RU" sz="24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𝜈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𝑟</m:t>
                          </m:r>
                        </m:e>
                      </m:d>
                      <m:r>
                        <a:rPr lang="ru-RU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𝑀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𝑟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,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𝜌</m:t>
                          </m:r>
                        </m:e>
                      </m:d>
                      <m:r>
                        <a:rPr lang="ru-RU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1−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</a:rPr>
                      <m:t>𝜌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 – характеристика </a:t>
                </a:r>
                <a:br>
                  <a:rPr lang="ru-RU" sz="2000" i="1" dirty="0">
                    <a:solidFill>
                      <a:schemeClr val="tx1"/>
                    </a:solidFill>
                  </a:rPr>
                </a:br>
                <a:r>
                  <a:rPr lang="ru-RU" sz="2000" i="1" dirty="0">
                    <a:solidFill>
                      <a:schemeClr val="tx1"/>
                    </a:solidFill>
                  </a:rPr>
                  <a:t>физических свойств кластера</a:t>
                </a: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80666"/>
                <a:ext cx="5329278" cy="1607171"/>
              </a:xfrm>
              <a:prstGeom prst="rect">
                <a:avLst/>
              </a:prstGeom>
              <a:blipFill rotWithShape="0">
                <a:blip r:embed="rId3"/>
                <a:stretch>
                  <a:fillRect t="-3042" b="-6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004552" y="4945840"/>
                <a:ext cx="5422006" cy="1257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</a:t>
                </a:r>
                <a:r>
                  <a:rPr lang="ru-RU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отенциал </a:t>
                </a:r>
                <a:r>
                  <a:rPr lang="ru-RU" sz="24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Леннарда</a:t>
                </a:r>
                <a:r>
                  <a:rPr lang="ru-RU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-Джонса: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𝐿𝐽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ru-RU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2" y="4945840"/>
                <a:ext cx="5422006" cy="1257139"/>
              </a:xfrm>
              <a:prstGeom prst="rect">
                <a:avLst/>
              </a:prstGeom>
              <a:blipFill rotWithShape="0">
                <a:blip r:embed="rId4"/>
                <a:stretch>
                  <a:fillRect t="-3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 descr="D:\Google Disk Files\ДИССЕРТАЦИЯ\обзор\vColor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4105" r="5116" b="3142"/>
          <a:stretch/>
        </p:blipFill>
        <p:spPr bwMode="auto">
          <a:xfrm>
            <a:off x="6426558" y="1825625"/>
            <a:ext cx="5582788" cy="4401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методы оптимизации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38921"/>
            <a:ext cx="5001296" cy="393017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Геометрически обоснованные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Генетические алгоритмы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Семейство методов </a:t>
            </a:r>
            <a:r>
              <a:rPr lang="en-US" sz="2800" dirty="0" smtClean="0">
                <a:solidFill>
                  <a:schemeClr val="tx1"/>
                </a:solidFill>
              </a:rPr>
              <a:t>BH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basin-hopping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50" name="Picture 2" descr="http://doye.chem.ox.ac.uk/jon/structures/Morse/phas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76" y="1938921"/>
            <a:ext cx="5057104" cy="393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Эвристический алгоритм поиска оптимальных конформаций атомных кластеров Морса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6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097279" y="1803041"/>
            <a:ext cx="10058401" cy="3816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Предложен зав. каф. ПС Самарского </a:t>
            </a:r>
            <a:r>
              <a:rPr lang="ru-RU" sz="2400" dirty="0">
                <a:solidFill>
                  <a:schemeClr val="tx1"/>
                </a:solidFill>
              </a:rPr>
              <a:t>Университета, </a:t>
            </a: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профессором </a:t>
            </a:r>
            <a:r>
              <a:rPr lang="ru-RU" sz="2400" dirty="0">
                <a:solidFill>
                  <a:schemeClr val="tx1"/>
                </a:solidFill>
              </a:rPr>
              <a:t>А.Н. </a:t>
            </a:r>
            <a:r>
              <a:rPr lang="ru-RU" sz="2400" dirty="0" err="1">
                <a:solidFill>
                  <a:schemeClr val="tx1"/>
                </a:solidFill>
              </a:rPr>
              <a:t>Коварцевым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C00000"/>
                </a:solidFill>
              </a:rPr>
              <a:t>Формирование плотной упаковки атомов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C00000"/>
                </a:solidFill>
              </a:rPr>
              <a:t>Модифицированный метод </a:t>
            </a:r>
            <a:r>
              <a:rPr lang="ru-RU" sz="2400" dirty="0" err="1" smtClean="0">
                <a:solidFill>
                  <a:srgbClr val="C00000"/>
                </a:solidFill>
              </a:rPr>
              <a:t>Стронгина</a:t>
            </a:r>
            <a:r>
              <a:rPr lang="ru-RU" sz="2400" dirty="0" smtClean="0"/>
              <a:t>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 применением алгоритма развития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Отбор структур по величине потенциальной энергии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C00000"/>
                </a:solidFill>
              </a:rPr>
              <a:t>Локальная оптимизация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489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err="1" smtClean="0"/>
              <a:t>Стронгина</a:t>
            </a:r>
            <a:r>
              <a:rPr lang="ru-RU" dirty="0"/>
              <a:t> </a:t>
            </a:r>
            <a:r>
              <a:rPr lang="ru-RU" dirty="0" smtClean="0"/>
              <a:t>(общий случай)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825625"/>
                <a:ext cx="3718560" cy="4351338"/>
              </a:xfr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ru-RU" sz="3000" dirty="0">
                    <a:solidFill>
                      <a:srgbClr val="C00000"/>
                    </a:solidFill>
                  </a:rPr>
                  <a:t>Целевая функция </a:t>
                </a:r>
                <a:endParaRPr lang="ru-RU" sz="3000" dirty="0" smtClean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ru-RU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на интервале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ru-RU" sz="3000" dirty="0" smtClean="0">
                    <a:solidFill>
                      <a:srgbClr val="C00000"/>
                    </a:solidFill>
                  </a:rPr>
                  <a:t>Условие Липшица:</a:t>
                </a:r>
              </a:p>
              <a:p>
                <a:pPr marL="0" indent="0" algn="ctr">
                  <a:lnSpc>
                    <a:spcPct val="16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6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ru-RU" sz="1600" i="1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i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i="1" dirty="0">
                    <a:solidFill>
                      <a:schemeClr val="tx1"/>
                    </a:solidFill>
                  </a:rPr>
                  <a:t> – любые числа из интервала поиска, </a:t>
                </a:r>
                <a:r>
                  <a:rPr lang="ru-RU" sz="1600" i="1" dirty="0" smtClean="0">
                    <a:solidFill>
                      <a:schemeClr val="tx1"/>
                    </a:solidFill>
                  </a:rPr>
                  <a:t/>
                </a:r>
                <a:br>
                  <a:rPr lang="ru-RU" sz="1600" i="1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1600" i="1" dirty="0">
                    <a:solidFill>
                      <a:schemeClr val="tx1"/>
                    </a:solidFill>
                  </a:rPr>
                  <a:t> – константа, </a:t>
                </a:r>
                <a:r>
                  <a:rPr lang="ru-RU" sz="1600" i="1" dirty="0" smtClean="0">
                    <a:solidFill>
                      <a:schemeClr val="tx1"/>
                    </a:solidFill>
                  </a:rPr>
                  <a:t/>
                </a:r>
                <a:br>
                  <a:rPr lang="ru-RU" sz="1600" i="1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i="1" dirty="0">
                    <a:solidFill>
                      <a:schemeClr val="tx1"/>
                    </a:solidFill>
                  </a:rPr>
                  <a:t> – </a:t>
                </a:r>
                <a:r>
                  <a:rPr lang="ru-RU" sz="1600" i="1" dirty="0" smtClean="0">
                    <a:solidFill>
                      <a:schemeClr val="tx1"/>
                    </a:solidFill>
                  </a:rPr>
                  <a:t>метрика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sz="3000" dirty="0" smtClean="0">
                    <a:solidFill>
                      <a:srgbClr val="C00000"/>
                    </a:solidFill>
                  </a:rPr>
                  <a:t>Критерий остановки</a:t>
                </a:r>
                <a:r>
                  <a:rPr lang="ru-RU" sz="3000" dirty="0" smtClean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825625"/>
                <a:ext cx="3718560" cy="4351338"/>
              </a:xfrm>
              <a:blipFill rotWithShape="0">
                <a:blip r:embed="rId2"/>
                <a:stretch>
                  <a:fillRect l="-2951" t="-1120" r="-22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4846" y="1825624"/>
                <a:ext cx="6261463" cy="4351339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85000" lnSpcReduction="10000"/>
              </a:bodyPr>
              <a:lstStyle/>
              <a:p>
                <a:r>
                  <a:rPr lang="ru-RU" sz="2000" dirty="0" smtClean="0"/>
                  <a:t>Пусть имеется </a:t>
                </a:r>
                <a:r>
                  <a:rPr lang="ru-RU" sz="2000" dirty="0" smtClean="0">
                    <a:solidFill>
                      <a:srgbClr val="C00000"/>
                    </a:solidFill>
                  </a:rPr>
                  <a:t>последовательность </a:t>
                </a:r>
                <a:r>
                  <a:rPr lang="ru-RU" sz="2000" dirty="0">
                    <a:solidFill>
                      <a:srgbClr val="C00000"/>
                    </a:solidFill>
                  </a:rPr>
                  <a:t>испытаний</a:t>
                </a:r>
                <a:r>
                  <a:rPr lang="ru-RU" sz="20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lvl="0"/>
                <a:r>
                  <a:rPr lang="ru-RU" sz="2000" dirty="0"/>
                  <a:t>Для каждого интервала </a:t>
                </a:r>
                <a:r>
                  <a:rPr lang="ru-RU" sz="2000" dirty="0" smtClean="0">
                    <a:solidFill>
                      <a:srgbClr val="C00000"/>
                    </a:solidFill>
                  </a:rPr>
                  <a:t>вычислить характеристику</a:t>
                </a:r>
                <a:r>
                  <a:rPr lang="ru-RU" sz="2000" dirty="0" smtClean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b="0" dirty="0" smtClean="0">
                  <a:solidFill>
                    <a:schemeClr val="tx1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ru-RU" sz="1600" i="1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f>
                      <m:f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ru-RU" sz="1600" b="0" i="1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𝑟𝑀</m:t>
                            </m:r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ru-RU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ru-RU" sz="1600" i="1" dirty="0" smtClean="0"/>
              </a:p>
              <a:p>
                <a:pPr lvl="0"/>
                <a:r>
                  <a:rPr lang="ru-RU" sz="2000" dirty="0" smtClean="0">
                    <a:solidFill>
                      <a:schemeClr val="tx1"/>
                    </a:solidFill>
                  </a:rPr>
                  <a:t>Найти</a:t>
                </a:r>
                <a:r>
                  <a:rPr lang="ru-RU" sz="2000" dirty="0" smtClean="0">
                    <a:solidFill>
                      <a:srgbClr val="C00000"/>
                    </a:solidFill>
                  </a:rPr>
                  <a:t> интервал с максимальной характеристикой</a:t>
                </a:r>
                <a:r>
                  <a:rPr lang="ru-RU" sz="2000" dirty="0" smtClean="0"/>
                  <a:t>:</a:t>
                </a:r>
                <a:endParaRPr lang="ru-RU" sz="2000" dirty="0"/>
              </a:p>
              <a:p>
                <a:pPr marL="0" indent="0" algn="ctr">
                  <a:buNone/>
                </a:pP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 smtClean="0"/>
              </a:p>
              <a:p>
                <a:pPr lvl="0"/>
                <a:r>
                  <a:rPr lang="ru-RU" sz="2000" dirty="0" smtClean="0">
                    <a:solidFill>
                      <a:schemeClr val="tx1"/>
                    </a:solidFill>
                  </a:rPr>
                  <a:t>Найденный</a:t>
                </a:r>
                <a:r>
                  <a:rPr lang="ru-RU" sz="2000" dirty="0" smtClean="0">
                    <a:solidFill>
                      <a:srgbClr val="C00000"/>
                    </a:solidFill>
                  </a:rPr>
                  <a:t> интервал разделить </a:t>
                </a:r>
                <a:r>
                  <a:rPr lang="ru-RU" sz="2000" dirty="0" smtClean="0"/>
                  <a:t>точкой:</a:t>
                </a:r>
                <a:endParaRPr lang="ru-RU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ru-RU" sz="2000" dirty="0" smtClean="0"/>
              </a:p>
              <a:p>
                <a:pPr marL="0" indent="0" algn="ctr">
                  <a:buNone/>
                </a:pPr>
                <a:endParaRPr lang="ru-RU" sz="2000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4846" y="1825624"/>
                <a:ext cx="6261463" cy="4351339"/>
              </a:xfrm>
              <a:blipFill rotWithShape="0">
                <a:blip r:embed="rId3"/>
                <a:stretch>
                  <a:fillRect l="-485" t="-1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метода </a:t>
            </a:r>
            <a:r>
              <a:rPr lang="ru-RU" dirty="0" err="1" smtClean="0"/>
              <a:t>Стронгина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825625"/>
                <a:ext cx="4389120" cy="4351338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ru-RU" sz="2800" dirty="0" smtClean="0">
                    <a:solidFill>
                      <a:srgbClr val="C00000"/>
                    </a:solidFill>
                  </a:rPr>
                  <a:t>Начальный интервал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endParaRPr lang="en-US" sz="2400" dirty="0" smtClean="0"/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i="1" dirty="0" smtClean="0">
                    <a:solidFill>
                      <a:schemeClr val="tx1"/>
                    </a:solidFill>
                  </a:rPr>
                  <a:t>размер искомой конформации</a:t>
                </a:r>
              </a:p>
              <a:p>
                <a:pPr algn="ctr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i="1" dirty="0" smtClean="0">
                    <a:solidFill>
                      <a:schemeClr val="tx1"/>
                    </a:solidFill>
                  </a:rPr>
                  <a:t>размер решетки атомов</a:t>
                </a:r>
              </a:p>
              <a:p>
                <a:r>
                  <a:rPr lang="ru-RU" sz="2800" dirty="0" smtClean="0">
                    <a:solidFill>
                      <a:srgbClr val="C00000"/>
                    </a:solidFill>
                  </a:rPr>
                  <a:t>Критерий остановки</a:t>
                </a:r>
                <a:endParaRPr lang="ru-RU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825625"/>
                <a:ext cx="4389120" cy="4351338"/>
              </a:xfrm>
              <a:blipFill rotWithShape="0">
                <a:blip r:embed="rId2"/>
                <a:stretch>
                  <a:fillRect l="-2778" t="-3081" r="-1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4983480" cy="4351338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ru-RU" sz="2800" dirty="0" smtClean="0">
                    <a:solidFill>
                      <a:srgbClr val="C00000"/>
                    </a:solidFill>
                  </a:rPr>
                  <a:t>Целевая функция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ru-RU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80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 smtClean="0"/>
                  <a:t>Выбор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 атомов </a:t>
                </a:r>
                <a:endParaRPr lang="en-US" sz="2400" dirty="0" smtClean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 smtClean="0"/>
                  <a:t>Начальная конформация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ru-RU" sz="2400" dirty="0" smtClean="0"/>
                  <a:t>Алгоритм развития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ru-RU" sz="2400" dirty="0" smtClean="0"/>
                  <a:t>Потенциал Морса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ru-RU" sz="2400" dirty="0" smtClean="0"/>
                  <a:t>Значение целевой функции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4983480" cy="4351338"/>
              </a:xfrm>
              <a:blipFill rotWithShape="0">
                <a:blip r:embed="rId3"/>
                <a:stretch>
                  <a:fillRect l="-2570" t="-3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 descr="D:\Google Disk Files\ДИССЕРТАЦИЯ\глава 3\материалы\abStrongi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15" y="2388598"/>
            <a:ext cx="2441743" cy="20876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4856" y="365125"/>
            <a:ext cx="4623761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развития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84856" y="1825625"/>
                <a:ext cx="4507606" cy="4351338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400" dirty="0"/>
                  <a:t>К</a:t>
                </a:r>
                <a:r>
                  <a:rPr lang="ru-RU" sz="2400" dirty="0" smtClean="0"/>
                  <a:t>онформация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атомов образуется из найденной заранее конформации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атомов</a:t>
                </a:r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2400" dirty="0" smtClean="0">
                    <a:solidFill>
                      <a:srgbClr val="C00000"/>
                    </a:solidFill>
                  </a:rPr>
                  <a:t>Критерии отбора атомов:</a:t>
                </a:r>
              </a:p>
              <a:p>
                <a:pPr lvl="1"/>
                <a:r>
                  <a:rPr lang="ru-RU" sz="2000" i="1" dirty="0" smtClean="0"/>
                  <a:t>количество «ближайших соседей»</a:t>
                </a:r>
              </a:p>
              <a:p>
                <a:pPr lvl="1"/>
                <a:r>
                  <a:rPr lang="ru-RU" sz="2000" i="1" dirty="0" smtClean="0"/>
                  <a:t>вклад в </a:t>
                </a:r>
                <a:r>
                  <a:rPr lang="ru-RU" sz="2000" i="1" dirty="0" smtClean="0"/>
                  <a:t>сум</a:t>
                </a:r>
                <a:r>
                  <a:rPr lang="ru-RU" sz="2000" i="1" dirty="0"/>
                  <a:t>м</a:t>
                </a:r>
                <a:r>
                  <a:rPr lang="ru-RU" sz="2000" i="1" dirty="0" smtClean="0"/>
                  <a:t>арную </a:t>
                </a:r>
                <a:r>
                  <a:rPr lang="ru-RU" sz="2000" i="1" dirty="0" smtClean="0"/>
                  <a:t>энергию</a:t>
                </a:r>
                <a:endParaRPr lang="ru-RU" sz="2000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84856" y="1825625"/>
                <a:ext cx="4507606" cy="4351338"/>
              </a:xfrm>
              <a:blipFill rotWithShape="0">
                <a:blip r:embed="rId2"/>
                <a:stretch>
                  <a:fillRect l="-2027" t="-11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D:\Google Disk Files\ДИССЕРТАЦИЯ\глава 3\growAlg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1" y="582703"/>
            <a:ext cx="5264150" cy="568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C001-6C31-4637-9CDB-7AAB671228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573</TotalTime>
  <Words>290</Words>
  <Application>Microsoft Office PowerPoint</Application>
  <PresentationFormat>Широкоэкранный</PresentationFormat>
  <Paragraphs>100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 3</vt:lpstr>
      <vt:lpstr>Ретро</vt:lpstr>
      <vt:lpstr>Эвристический алгоритм поиска глобально оптимальной конформации атомного кластера Морса </vt:lpstr>
      <vt:lpstr>Цель и задачи</vt:lpstr>
      <vt:lpstr>Атомные кластеры</vt:lpstr>
      <vt:lpstr>Постановка задачи глобальной оптимизации кластерных структур</vt:lpstr>
      <vt:lpstr>Существующие методы оптимизации</vt:lpstr>
      <vt:lpstr>Презентация PowerPoint</vt:lpstr>
      <vt:lpstr>Метод Стронгина (общий случай)</vt:lpstr>
      <vt:lpstr>Модификация метода Стронгина</vt:lpstr>
      <vt:lpstr>Алгоритм развития</vt:lpstr>
      <vt:lpstr>Итоги работы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shashov</dc:creator>
  <cp:lastModifiedBy>kirill shashov</cp:lastModifiedBy>
  <cp:revision>96</cp:revision>
  <dcterms:created xsi:type="dcterms:W3CDTF">2017-04-09T08:59:48Z</dcterms:created>
  <dcterms:modified xsi:type="dcterms:W3CDTF">2017-04-11T11:09:04Z</dcterms:modified>
</cp:coreProperties>
</file>