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23"/>
  </p:notesMasterIdLst>
  <p:handoutMasterIdLst>
    <p:handoutMasterId r:id="rId24"/>
  </p:handoutMasterIdLst>
  <p:sldIdLst>
    <p:sldId id="256" r:id="rId2"/>
    <p:sldId id="264" r:id="rId3"/>
    <p:sldId id="266" r:id="rId4"/>
    <p:sldId id="263" r:id="rId5"/>
    <p:sldId id="265" r:id="rId6"/>
    <p:sldId id="277" r:id="rId7"/>
    <p:sldId id="278" r:id="rId8"/>
    <p:sldId id="267" r:id="rId9"/>
    <p:sldId id="276" r:id="rId10"/>
    <p:sldId id="269" r:id="rId11"/>
    <p:sldId id="270" r:id="rId12"/>
    <p:sldId id="259" r:id="rId13"/>
    <p:sldId id="258" r:id="rId14"/>
    <p:sldId id="260" r:id="rId15"/>
    <p:sldId id="274" r:id="rId16"/>
    <p:sldId id="272" r:id="rId17"/>
    <p:sldId id="273" r:id="rId18"/>
    <p:sldId id="271" r:id="rId19"/>
    <p:sldId id="275" r:id="rId20"/>
    <p:sldId id="262" r:id="rId21"/>
    <p:sldId id="261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21" autoAdjust="0"/>
    <p:restoredTop sz="94707" autoAdjust="0"/>
  </p:normalViewPr>
  <p:slideViewPr>
    <p:cSldViewPr snapToGrid="0">
      <p:cViewPr varScale="1">
        <p:scale>
          <a:sx n="61" d="100"/>
          <a:sy n="61" d="100"/>
        </p:scale>
        <p:origin x="72" y="11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67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6D5102-342F-4A79-9469-49DCAAC754F0}" type="datetimeFigureOut">
              <a:rPr lang="ru-RU" smtClean="0"/>
              <a:t>13.05.2017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BB4751-6CD0-47F7-981E-35D3AC4833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91612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9D58DA-71DD-4214-B6BD-CB05BF9181DC}" type="datetimeFigureOut">
              <a:rPr lang="ru-RU" smtClean="0"/>
              <a:t>13.05.2017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0F9A2-9EF0-4B18-8706-D95021C0D3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3717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0F9A2-9EF0-4B18-8706-D95021C0D3C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1483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0F9A2-9EF0-4B18-8706-D95021C0D3C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9715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72716" y="1024360"/>
            <a:ext cx="8447772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72716" y="3659789"/>
            <a:ext cx="844777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E01F3-3F2C-4CCD-BA7E-D5C219D48F53}" type="datetime1">
              <a:rPr lang="ru-RU" smtClean="0"/>
              <a:t>13.05.2017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Эвристический алгоритм поиска глобально-оптимальной конформации атомного кластера Морса, Шашов К.В.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397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C1D9E-A7C0-46A5-902E-5FE32E115F32}" type="datetime1">
              <a:rPr lang="ru-RU" smtClean="0"/>
              <a:t>13.05.2017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Эвристический алгоритм поиска глобально-оптимальной конформации атомного кластера Морса, Шашов К.В.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9342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85011" y="1847850"/>
            <a:ext cx="3907856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408371" y="1847850"/>
            <a:ext cx="4202229" cy="435133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B57D4-6807-4F76-BA42-1C59A43EE154}" type="datetime1">
              <a:rPr lang="ru-RU" smtClean="0"/>
              <a:t>13.05.2017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Эвристический алгоритм поиска глобально-оптимальной конформации атомного кластера Морса, Шашов К.В.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4102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9FF736A-EBEB-432F-88EE-2C78825527D6}" type="datetime1">
              <a:rPr lang="ru-RU" smtClean="0"/>
              <a:t>13.05.2017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Эвристический алгоритм поиска глобально-оптимальной конформации атомного кластера Морса, Шашов К.В.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2029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5011" y="365125"/>
            <a:ext cx="822558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5011" y="1825625"/>
            <a:ext cx="822558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9088211" y="6356350"/>
            <a:ext cx="900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946D8-3DBB-4237-96B4-62204B601A92}" type="datetime1">
              <a:rPr lang="ru-RU" smtClean="0"/>
              <a:t>13.05.2017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85011" y="6356350"/>
            <a:ext cx="82255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Эвристический алгоритм поиска глобально-оптимальной конформации атомного кластера Морса, Шашов К.В.</a:t>
            </a:r>
            <a:endParaRPr lang="ru-RU" dirty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10906124" y="6176963"/>
            <a:ext cx="1064531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r"/>
            <a:fld id="{3ECEC001-6C31-4637-9CDB-7AAB6712282C}" type="slidenum">
              <a:rPr lang="ru-RU" sz="2400" smtClean="0"/>
              <a:pPr algn="r"/>
              <a:t>‹#›</a:t>
            </a:fld>
            <a:r>
              <a:rPr lang="en-US" sz="2400" dirty="0" smtClean="0"/>
              <a:t>/10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55036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0" r:id="rId3"/>
    <p:sldLayoutId id="2147483701" r:id="rId4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3999" y="2639244"/>
            <a:ext cx="9204101" cy="1765331"/>
          </a:xfrm>
        </p:spPr>
        <p:txBody>
          <a:bodyPr>
            <a:normAutofit/>
          </a:bodyPr>
          <a:lstStyle/>
          <a:p>
            <a:r>
              <a:rPr lang="ru-RU" sz="4000" dirty="0"/>
              <a:t>Эвристический алгоритм поиска </a:t>
            </a:r>
            <a:r>
              <a:rPr lang="ru-RU" sz="4000" dirty="0" smtClean="0"/>
              <a:t>глобально-оптимальной </a:t>
            </a:r>
            <a:r>
              <a:rPr lang="ru-RU" sz="4000" dirty="0"/>
              <a:t>конформации атомного кластера Морса	</a:t>
            </a:r>
          </a:p>
        </p:txBody>
      </p:sp>
      <p:sp>
        <p:nvSpPr>
          <p:cNvPr id="4" name="Прямоугольник 1"/>
          <p:cNvSpPr>
            <a:spLocks noChangeArrowheads="1"/>
          </p:cNvSpPr>
          <p:nvPr/>
        </p:nvSpPr>
        <p:spPr bwMode="auto">
          <a:xfrm>
            <a:off x="1523999" y="4404575"/>
            <a:ext cx="35225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ru-RU" altLang="ru-RU" i="1" dirty="0">
                <a:solidFill>
                  <a:schemeClr val="accent1">
                    <a:lumMod val="75000"/>
                  </a:schemeClr>
                </a:solidFill>
              </a:rPr>
              <a:t>Выпускник:</a:t>
            </a:r>
          </a:p>
          <a:p>
            <a:pPr eaLnBrk="1" hangingPunct="1">
              <a:lnSpc>
                <a:spcPct val="150000"/>
              </a:lnSpc>
            </a:pPr>
            <a:r>
              <a:rPr lang="ru-RU" altLang="ru-RU" dirty="0" smtClean="0"/>
              <a:t>студент </a:t>
            </a:r>
            <a:r>
              <a:rPr lang="ru-RU" altLang="ru-RU" dirty="0"/>
              <a:t>группы </a:t>
            </a:r>
            <a:r>
              <a:rPr lang="ru-RU" altLang="ru-RU" dirty="0" smtClean="0"/>
              <a:t>6</a:t>
            </a:r>
            <a:r>
              <a:rPr lang="ru-RU" altLang="ru-RU" dirty="0"/>
              <a:t>2</a:t>
            </a:r>
            <a:r>
              <a:rPr lang="en-US" altLang="ru-RU" dirty="0" smtClean="0"/>
              <a:t>24</a:t>
            </a:r>
            <a:r>
              <a:rPr lang="ru-RU" altLang="ru-RU" dirty="0" smtClean="0"/>
              <a:t> М</a:t>
            </a:r>
            <a:r>
              <a:rPr lang="en-US" altLang="ru-RU" dirty="0" smtClean="0"/>
              <a:t> 405</a:t>
            </a:r>
            <a:endParaRPr lang="ru-RU" altLang="ru-RU" dirty="0"/>
          </a:p>
          <a:p>
            <a:pPr eaLnBrk="1" hangingPunct="1">
              <a:lnSpc>
                <a:spcPct val="150000"/>
              </a:lnSpc>
            </a:pPr>
            <a:r>
              <a:rPr lang="ru-RU" altLang="ru-RU" dirty="0" err="1" smtClean="0"/>
              <a:t>Шашов</a:t>
            </a:r>
            <a:r>
              <a:rPr lang="ru-RU" altLang="ru-RU" dirty="0" smtClean="0"/>
              <a:t> Кирилл Владимирович</a:t>
            </a:r>
            <a:endParaRPr lang="ru-RU" altLang="ru-RU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778580" y="4404575"/>
            <a:ext cx="394952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ru-RU" altLang="ru-RU" i="1" dirty="0">
                <a:solidFill>
                  <a:schemeClr val="accent1">
                    <a:lumMod val="75000"/>
                  </a:schemeClr>
                </a:solidFill>
              </a:rPr>
              <a:t>Руководитель:</a:t>
            </a:r>
          </a:p>
          <a:p>
            <a:pPr eaLnBrk="1" hangingPunct="1">
              <a:lnSpc>
                <a:spcPct val="150000"/>
              </a:lnSpc>
            </a:pPr>
            <a:r>
              <a:rPr lang="ru-RU" altLang="ru-RU" dirty="0"/>
              <a:t>заведующий кафедрой </a:t>
            </a:r>
            <a:r>
              <a:rPr lang="ru-RU" altLang="ru-RU" dirty="0" smtClean="0"/>
              <a:t>ПС, </a:t>
            </a:r>
            <a:r>
              <a:rPr lang="ru-RU" dirty="0"/>
              <a:t>д. т. н</a:t>
            </a:r>
            <a:r>
              <a:rPr lang="ru-RU" dirty="0" smtClean="0"/>
              <a:t>.</a:t>
            </a:r>
            <a:endParaRPr lang="ru-RU" altLang="ru-RU" dirty="0"/>
          </a:p>
          <a:p>
            <a:pPr eaLnBrk="1" hangingPunct="1">
              <a:lnSpc>
                <a:spcPct val="150000"/>
              </a:lnSpc>
            </a:pPr>
            <a:r>
              <a:rPr lang="ru-RU" altLang="ru-RU" dirty="0" err="1"/>
              <a:t>Коварцев</a:t>
            </a:r>
            <a:r>
              <a:rPr lang="ru-RU" altLang="ru-RU" dirty="0"/>
              <a:t> Александр Николаевич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90037" y="309369"/>
            <a:ext cx="91092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cap="all" dirty="0"/>
              <a:t>Ф</a:t>
            </a:r>
            <a:r>
              <a:rPr lang="ru-RU" sz="2000" cap="all" dirty="0" smtClean="0"/>
              <a:t>едеральное </a:t>
            </a:r>
            <a:r>
              <a:rPr lang="ru-RU" sz="2000" cap="all" dirty="0"/>
              <a:t>государственное автономное образовательное </a:t>
            </a:r>
            <a:endParaRPr lang="ru-RU" sz="2000" cap="all" dirty="0" smtClean="0"/>
          </a:p>
          <a:p>
            <a:pPr algn="ctr"/>
            <a:r>
              <a:rPr lang="ru-RU" sz="2000" cap="all" dirty="0" smtClean="0"/>
              <a:t>учреждение </a:t>
            </a:r>
            <a:r>
              <a:rPr lang="ru-RU" sz="2000" cap="all" dirty="0"/>
              <a:t>высшего </a:t>
            </a:r>
            <a:r>
              <a:rPr lang="ru-RU" sz="2000" cap="all" dirty="0" smtClean="0"/>
              <a:t>образования </a:t>
            </a:r>
          </a:p>
          <a:p>
            <a:pPr algn="ctr"/>
            <a:r>
              <a:rPr lang="ru-RU" sz="2000" cap="all" dirty="0" smtClean="0"/>
              <a:t>«</a:t>
            </a:r>
            <a:r>
              <a:rPr lang="ru-RU" sz="2000" cap="all" dirty="0"/>
              <a:t>Самарский национальный исследовательский университет </a:t>
            </a:r>
            <a:endParaRPr lang="ru-RU" sz="2000" cap="all" dirty="0" smtClean="0"/>
          </a:p>
          <a:p>
            <a:pPr algn="ctr"/>
            <a:r>
              <a:rPr lang="ru-RU" sz="2000" cap="all" dirty="0" smtClean="0"/>
              <a:t>имени </a:t>
            </a:r>
            <a:r>
              <a:rPr lang="ru-RU" sz="2000" cap="all" dirty="0"/>
              <a:t>академика С.П. Королева»</a:t>
            </a:r>
          </a:p>
        </p:txBody>
      </p:sp>
      <p:sp>
        <p:nvSpPr>
          <p:cNvPr id="7" name="Текст 2"/>
          <p:cNvSpPr txBox="1">
            <a:spLocks/>
          </p:cNvSpPr>
          <p:nvPr/>
        </p:nvSpPr>
        <p:spPr>
          <a:xfrm>
            <a:off x="0" y="2152432"/>
            <a:ext cx="12191999" cy="4868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lang="en-US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Выпускная квалификационная работа магистра</a:t>
            </a:r>
            <a:endParaRPr lang="ru-RU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362" y="309369"/>
            <a:ext cx="2463675" cy="136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10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5011" y="361951"/>
            <a:ext cx="8225589" cy="62865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Переход к двоичному представлению</a:t>
            </a:r>
            <a:endParaRPr lang="en-US" sz="2400" dirty="0" smtClean="0"/>
          </a:p>
        </p:txBody>
      </p:sp>
      <p:sp>
        <p:nvSpPr>
          <p:cNvPr id="5" name="Прямоугольник 4"/>
          <p:cNvSpPr/>
          <p:nvPr/>
        </p:nvSpPr>
        <p:spPr>
          <a:xfrm>
            <a:off x="385011" y="3776961"/>
            <a:ext cx="83779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C00000"/>
                </a:solidFill>
              </a:rPr>
              <a:t>Переход к задаче оптимизации функции одной переменной</a:t>
            </a:r>
            <a:endParaRPr lang="ru-RU" sz="2400" dirty="0">
              <a:solidFill>
                <a:srgbClr val="C00000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925" y="847725"/>
            <a:ext cx="2611799" cy="29982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1449805" y="4313159"/>
                <a:ext cx="6096000" cy="137114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>
                  <a:lnSpc>
                    <a:spcPct val="150000"/>
                  </a:lnSpc>
                  <a:tabLst>
                    <a:tab pos="2970530" algn="ctr"/>
                    <a:tab pos="5939790" algn="r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→</m:t>
                      </m:r>
                      <m:limLow>
                        <m:limLow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𝑚𝑖𝑛</m:t>
                          </m:r>
                        </m:e>
                        <m:lim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lim>
                      </m:limLow>
                    </m:oMath>
                  </m:oMathPara>
                </a14:m>
                <a:endParaRPr lang="ru-RU" sz="2400" dirty="0" smtClean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tabLst>
                    <a:tab pos="2970530" algn="ctr"/>
                    <a:tab pos="5939790" algn="r"/>
                  </a:tabLst>
                </a:pP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ru-RU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– численное представление </a:t>
                </a:r>
                <a:r>
                  <a:rPr lang="ru-RU" dirty="0" smtClean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конформации </a:t>
                </a:r>
                <a:br>
                  <a:rPr lang="ru-RU" dirty="0" smtClean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r>
                  <a:rPr lang="ru-RU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– потенциальная энергия </a:t>
                </a:r>
                <a:r>
                  <a:rPr lang="ru-RU" dirty="0" smtClean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кластера</a:t>
                </a:r>
                <a:endParaRPr lang="ru-RU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805" y="4313159"/>
                <a:ext cx="6096000" cy="1371145"/>
              </a:xfrm>
              <a:prstGeom prst="rect">
                <a:avLst/>
              </a:prstGeom>
              <a:blipFill rotWithShape="0">
                <a:blip r:embed="rId3"/>
                <a:stretch>
                  <a:fillRect b="-66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Эвристический алгоритм поиска глобально-оптимальной конформации атомного кластера Морса, Шашов К.В.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62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 задачи оптимизации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5011" y="1825625"/>
            <a:ext cx="8225589" cy="1012825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rgbClr val="C00000"/>
                </a:solidFill>
              </a:rPr>
              <a:t>Комбинация модифицированного метода </a:t>
            </a:r>
            <a:r>
              <a:rPr lang="ru-RU" sz="2400" dirty="0" err="1" smtClean="0">
                <a:solidFill>
                  <a:srgbClr val="C00000"/>
                </a:solidFill>
              </a:rPr>
              <a:t>Стронгина</a:t>
            </a:r>
            <a:r>
              <a:rPr lang="ru-RU" sz="2400" dirty="0" smtClean="0">
                <a:solidFill>
                  <a:srgbClr val="C00000"/>
                </a:solidFill>
              </a:rPr>
              <a:t> и алгоритма развития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455943" y="2926477"/>
                <a:ext cx="8083719" cy="25853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ru-RU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r>
                  <a:rPr lang="ru-RU" sz="2800" dirty="0"/>
                  <a:t/>
                </a:r>
                <a:br>
                  <a:rPr lang="ru-RU" sz="28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2000" i="1" dirty="0" smtClean="0"/>
                  <a:t> – </a:t>
                </a:r>
                <a:r>
                  <a:rPr lang="ru-RU" sz="2000" i="1" dirty="0"/>
                  <a:t>количество </a:t>
                </a:r>
                <a:r>
                  <a:rPr lang="ru-RU" sz="2000" i="1" dirty="0" smtClean="0"/>
                  <a:t>атомов начальной конфигурации</a:t>
                </a:r>
                <a:br>
                  <a:rPr lang="ru-RU" sz="2000" i="1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000" i="1" dirty="0" smtClean="0"/>
                  <a:t> – </a:t>
                </a:r>
                <a:r>
                  <a:rPr lang="ru-RU" sz="2000" i="1" dirty="0"/>
                  <a:t>количество </a:t>
                </a:r>
                <a:r>
                  <a:rPr lang="ru-RU" sz="2000" i="1" dirty="0" smtClean="0"/>
                  <a:t>атомов, определяемых методом </a:t>
                </a:r>
                <a:r>
                  <a:rPr lang="ru-RU" sz="2000" i="1" dirty="0" err="1" smtClean="0"/>
                  <a:t>Стронгина</a:t>
                </a:r>
                <a:endParaRPr lang="en-US" sz="2000" i="1" dirty="0"/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2000" i="1" dirty="0" smtClean="0"/>
                  <a:t> – </a:t>
                </a:r>
                <a:r>
                  <a:rPr lang="ru-RU" sz="2000" i="1" dirty="0"/>
                  <a:t>количество «достраиваемых» </a:t>
                </a:r>
                <a:r>
                  <a:rPr lang="ru-RU" sz="2000" i="1" dirty="0" smtClean="0"/>
                  <a:t>атомов алгоритмом развития</a:t>
                </a:r>
                <a:endParaRPr lang="en-US" sz="2000" i="1" dirty="0"/>
              </a:p>
              <a:p>
                <a:pPr algn="ctr">
                  <a:lnSpc>
                    <a:spcPct val="150000"/>
                  </a:lnSpc>
                </a:pPr>
                <a:endParaRPr lang="en-US" sz="2000" i="1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943" y="2926477"/>
                <a:ext cx="8083719" cy="258532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Объект 2"/>
          <p:cNvSpPr txBox="1">
            <a:spLocks/>
          </p:cNvSpPr>
          <p:nvPr/>
        </p:nvSpPr>
        <p:spPr>
          <a:xfrm>
            <a:off x="385009" y="5511800"/>
            <a:ext cx="8225589" cy="1012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/>
              <a:t>Уточнение результата процедурой локальной оптимизации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Эвристический алгоритм поиска глобально-оптимальной конформации атомного кластера Морса, Шашов К.В.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11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</a:t>
            </a:r>
            <a:r>
              <a:rPr lang="ru-RU" dirty="0" err="1" smtClean="0"/>
              <a:t>Стронгина</a:t>
            </a:r>
            <a:r>
              <a:rPr lang="ru-RU" dirty="0"/>
              <a:t> </a:t>
            </a:r>
            <a:r>
              <a:rPr lang="ru-RU" dirty="0" smtClean="0"/>
              <a:t>(общий случай)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809" y="1690688"/>
            <a:ext cx="9924449" cy="4337352"/>
          </a:xfrm>
          <a:prstGeom prst="rect">
            <a:avLst/>
          </a:prstGeom>
        </p:spPr>
      </p:pic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Эвристический алгоритм поиска глобально-оптимальной конформации атомного кластера Морса, Шашов К.В.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797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Модификация метода </a:t>
            </a:r>
            <a:r>
              <a:rPr lang="ru-RU" dirty="0" err="1" smtClean="0"/>
              <a:t>Стронгина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141" y="1882005"/>
            <a:ext cx="9392678" cy="3926614"/>
          </a:xfrm>
          <a:prstGeom prst="rect">
            <a:avLst/>
          </a:prstGeom>
        </p:spPr>
      </p:pic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Эвристический алгоритм поиска глобально-оптимальной конформации атомного кластера Морса, Шашов К.В.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933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181600" cy="1325563"/>
          </a:xfrm>
        </p:spPr>
        <p:txBody>
          <a:bodyPr>
            <a:normAutofit/>
          </a:bodyPr>
          <a:lstStyle/>
          <a:p>
            <a:r>
              <a:rPr lang="ru-RU" dirty="0" smtClean="0"/>
              <a:t>Алгоритм развития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223542"/>
            <a:ext cx="5181600" cy="3555504"/>
          </a:xfrm>
          <a:prstGeom prst="rect">
            <a:avLst/>
          </a:prstGeom>
        </p:spPr>
      </p:pic>
      <p:pic>
        <p:nvPicPr>
          <p:cNvPr id="5" name="Рисунок 4" descr="D:\Google Disk Files\ДИССЕРТАЦИЯ\глава 3\growAlg0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171" y="469491"/>
            <a:ext cx="5264150" cy="568134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Эвристический алгоритм поиска глобально-оптимальной конформации атомного кластера Морса, Шашов К.В.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614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Локальная оптимизация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80976" y="1847850"/>
            <a:ext cx="5162550" cy="895350"/>
          </a:xfrm>
        </p:spPr>
        <p:txBody>
          <a:bodyPr/>
          <a:lstStyle/>
          <a:p>
            <a:r>
              <a:rPr lang="ru-RU" dirty="0" smtClean="0"/>
              <a:t>Двухэтапный алгоритм с фазой локальной оптимизации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1335097" y="2939344"/>
                <a:ext cx="2854308" cy="6104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p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</m:sSup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 sz="2400" i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sSup>
                                    <m:sSup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p>
                                  </m:sSup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"/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𝜐</m:t>
                                  </m:r>
                                  <m: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097" y="2939344"/>
                <a:ext cx="2854308" cy="61042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Картинки по запросу local optim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225" y="2111081"/>
            <a:ext cx="3132054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Объект 2"/>
          <p:cNvSpPr>
            <a:spLocks noGrp="1"/>
          </p:cNvSpPr>
          <p:nvPr>
            <p:ph sz="half" idx="1"/>
          </p:nvPr>
        </p:nvSpPr>
        <p:spPr>
          <a:xfrm>
            <a:off x="180976" y="3969767"/>
            <a:ext cx="5162550" cy="1397424"/>
          </a:xfrm>
        </p:spPr>
        <p:txBody>
          <a:bodyPr/>
          <a:lstStyle/>
          <a:p>
            <a:r>
              <a:rPr lang="ru-RU" dirty="0" smtClean="0"/>
              <a:t>Полиномиальная </a:t>
            </a:r>
            <a:r>
              <a:rPr lang="ru-RU" dirty="0" smtClean="0"/>
              <a:t>сложность</a:t>
            </a:r>
            <a:endParaRPr lang="en-US" dirty="0" smtClean="0"/>
          </a:p>
          <a:p>
            <a:r>
              <a:rPr lang="en-US" dirty="0"/>
              <a:t>L-BFGS</a:t>
            </a:r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Эвристический алгоритм поиска глобально-оптимальной конформации атомного кластера Морса, Шашов К.В.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070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Программная 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85010" y="1847850"/>
            <a:ext cx="6242213" cy="1652996"/>
          </a:xfrm>
        </p:spPr>
        <p:txBody>
          <a:bodyPr/>
          <a:lstStyle/>
          <a:p>
            <a:r>
              <a:rPr lang="en-US" dirty="0" smtClean="0"/>
              <a:t>Java 8</a:t>
            </a:r>
            <a:endParaRPr lang="ru-RU" dirty="0" smtClean="0"/>
          </a:p>
          <a:p>
            <a:r>
              <a:rPr lang="ru-RU" dirty="0"/>
              <a:t>А</a:t>
            </a:r>
            <a:r>
              <a:rPr lang="ru-RU" dirty="0" smtClean="0"/>
              <a:t>рифметика произвольной точности</a:t>
            </a:r>
          </a:p>
          <a:p>
            <a:r>
              <a:rPr lang="ru-RU" dirty="0" smtClean="0"/>
              <a:t>Многопоточные вычисления</a:t>
            </a:r>
          </a:p>
          <a:p>
            <a:endParaRPr lang="ru-RU" dirty="0" smtClean="0"/>
          </a:p>
          <a:p>
            <a:endParaRPr lang="en-US" dirty="0" smtClean="0"/>
          </a:p>
        </p:txBody>
      </p:sp>
      <p:sp>
        <p:nvSpPr>
          <p:cNvPr id="9" name="Прямоугольник 8"/>
          <p:cNvSpPr/>
          <p:nvPr/>
        </p:nvSpPr>
        <p:spPr>
          <a:xfrm>
            <a:off x="1053988" y="3428914"/>
            <a:ext cx="347655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200" dirty="0">
                <a:solidFill>
                  <a:srgbClr val="CC0011"/>
                </a:solidFill>
                <a:latin typeface="Monaco"/>
              </a:rPr>
              <a:t>{</a:t>
            </a:r>
            <a:r>
              <a:rPr lang="ru-RU" altLang="ru-RU" sz="1200" dirty="0">
                <a:solidFill>
                  <a:srgbClr val="404040"/>
                </a:solidFill>
                <a:latin typeface="Monaco"/>
              </a:rPr>
              <a:t>    </a:t>
            </a:r>
            <a:endParaRPr lang="en-US" altLang="ru-RU" sz="1200" dirty="0" smtClean="0">
              <a:solidFill>
                <a:srgbClr val="404040"/>
              </a:solidFill>
              <a:latin typeface="Monac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200" dirty="0" smtClean="0">
                <a:solidFill>
                  <a:srgbClr val="1A5988"/>
                </a:solidFill>
                <a:latin typeface="Monaco"/>
              </a:rPr>
              <a:t>    </a:t>
            </a:r>
            <a:r>
              <a:rPr lang="ru-RU" altLang="ru-RU" sz="1200" dirty="0" smtClean="0">
                <a:solidFill>
                  <a:srgbClr val="1A5988"/>
                </a:solidFill>
                <a:latin typeface="Monaco"/>
              </a:rPr>
              <a:t>"</a:t>
            </a:r>
            <a:r>
              <a:rPr lang="ru-RU" altLang="ru-RU" sz="1200" dirty="0">
                <a:solidFill>
                  <a:srgbClr val="1A5988"/>
                </a:solidFill>
                <a:latin typeface="Monaco"/>
              </a:rPr>
              <a:t>N"</a:t>
            </a:r>
            <a:r>
              <a:rPr lang="ru-RU" altLang="ru-RU" sz="1200" dirty="0">
                <a:solidFill>
                  <a:srgbClr val="14171A"/>
                </a:solidFill>
                <a:latin typeface="Monaco"/>
              </a:rPr>
              <a:t>: </a:t>
            </a:r>
            <a:r>
              <a:rPr lang="ru-RU" altLang="ru-RU" sz="1200" dirty="0">
                <a:solidFill>
                  <a:srgbClr val="222222"/>
                </a:solidFill>
                <a:latin typeface="Monaco"/>
              </a:rPr>
              <a:t>37</a:t>
            </a:r>
            <a:r>
              <a:rPr lang="ru-RU" altLang="ru-RU" sz="1200" dirty="0">
                <a:solidFill>
                  <a:srgbClr val="404040"/>
                </a:solidFill>
                <a:latin typeface="Monaco"/>
              </a:rPr>
              <a:t>, </a:t>
            </a:r>
            <a:endParaRPr lang="en-US" altLang="ru-RU" sz="1200" dirty="0" smtClean="0">
              <a:solidFill>
                <a:srgbClr val="404040"/>
              </a:solidFill>
              <a:latin typeface="Monac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200" dirty="0">
                <a:solidFill>
                  <a:srgbClr val="1A5988"/>
                </a:solidFill>
                <a:latin typeface="Monaco"/>
              </a:rPr>
              <a:t> </a:t>
            </a:r>
            <a:r>
              <a:rPr lang="en-US" altLang="ru-RU" sz="1200" dirty="0" smtClean="0">
                <a:solidFill>
                  <a:srgbClr val="1A5988"/>
                </a:solidFill>
                <a:latin typeface="Monaco"/>
              </a:rPr>
              <a:t>   </a:t>
            </a:r>
            <a:r>
              <a:rPr lang="ru-RU" altLang="ru-RU" sz="1200" dirty="0" smtClean="0">
                <a:solidFill>
                  <a:srgbClr val="1A5988"/>
                </a:solidFill>
                <a:latin typeface="Monaco"/>
              </a:rPr>
              <a:t>"</a:t>
            </a:r>
            <a:r>
              <a:rPr lang="ru-RU" altLang="ru-RU" sz="1200" dirty="0">
                <a:solidFill>
                  <a:srgbClr val="1A5988"/>
                </a:solidFill>
                <a:latin typeface="Monaco"/>
              </a:rPr>
              <a:t>STRONGIN_K"</a:t>
            </a:r>
            <a:r>
              <a:rPr lang="ru-RU" altLang="ru-RU" sz="1200" dirty="0">
                <a:solidFill>
                  <a:srgbClr val="14171A"/>
                </a:solidFill>
                <a:latin typeface="Monaco"/>
              </a:rPr>
              <a:t>: </a:t>
            </a:r>
            <a:r>
              <a:rPr lang="ru-RU" altLang="ru-RU" sz="1200" dirty="0">
                <a:solidFill>
                  <a:srgbClr val="222222"/>
                </a:solidFill>
                <a:latin typeface="Monaco"/>
              </a:rPr>
              <a:t>6</a:t>
            </a:r>
            <a:r>
              <a:rPr lang="ru-RU" altLang="ru-RU" sz="1200" dirty="0" smtClean="0">
                <a:solidFill>
                  <a:srgbClr val="404040"/>
                </a:solidFill>
                <a:latin typeface="Monaco"/>
              </a:rPr>
              <a:t>,</a:t>
            </a:r>
            <a:endParaRPr lang="en-US" altLang="ru-RU" sz="1200" dirty="0" smtClean="0">
              <a:solidFill>
                <a:srgbClr val="404040"/>
              </a:solidFill>
              <a:latin typeface="Monac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200" dirty="0" smtClean="0">
                <a:solidFill>
                  <a:srgbClr val="1A5988"/>
                </a:solidFill>
                <a:latin typeface="Monaco"/>
              </a:rPr>
              <a:t>    </a:t>
            </a:r>
            <a:r>
              <a:rPr lang="ru-RU" altLang="ru-RU" sz="1200" dirty="0" smtClean="0">
                <a:solidFill>
                  <a:srgbClr val="1A5988"/>
                </a:solidFill>
                <a:latin typeface="Monaco"/>
              </a:rPr>
              <a:t>"</a:t>
            </a:r>
            <a:r>
              <a:rPr lang="ru-RU" altLang="ru-RU" sz="1200" dirty="0">
                <a:solidFill>
                  <a:srgbClr val="1A5988"/>
                </a:solidFill>
                <a:latin typeface="Monaco"/>
              </a:rPr>
              <a:t>STRONGIN_ITERATIONS"</a:t>
            </a:r>
            <a:r>
              <a:rPr lang="ru-RU" altLang="ru-RU" sz="1200" dirty="0">
                <a:solidFill>
                  <a:srgbClr val="14171A"/>
                </a:solidFill>
                <a:latin typeface="Monaco"/>
              </a:rPr>
              <a:t>: </a:t>
            </a:r>
            <a:r>
              <a:rPr lang="ru-RU" altLang="ru-RU" sz="1200" dirty="0">
                <a:solidFill>
                  <a:srgbClr val="222222"/>
                </a:solidFill>
                <a:latin typeface="Monaco"/>
              </a:rPr>
              <a:t>1000</a:t>
            </a:r>
            <a:r>
              <a:rPr lang="ru-RU" altLang="ru-RU" sz="1200" dirty="0" smtClean="0">
                <a:solidFill>
                  <a:srgbClr val="404040"/>
                </a:solidFill>
                <a:latin typeface="Monaco"/>
              </a:rPr>
              <a:t>,</a:t>
            </a:r>
            <a:endParaRPr lang="en-US" altLang="ru-RU" sz="1200" dirty="0" smtClean="0">
              <a:solidFill>
                <a:srgbClr val="404040"/>
              </a:solidFill>
              <a:latin typeface="Monac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200" dirty="0" smtClean="0">
                <a:solidFill>
                  <a:srgbClr val="404040"/>
                </a:solidFill>
                <a:latin typeface="Monaco"/>
              </a:rPr>
              <a:t>    </a:t>
            </a:r>
            <a:r>
              <a:rPr lang="ru-RU" altLang="ru-RU" sz="1200" dirty="0" smtClean="0">
                <a:solidFill>
                  <a:srgbClr val="1A5988"/>
                </a:solidFill>
                <a:latin typeface="Monaco"/>
              </a:rPr>
              <a:t>"</a:t>
            </a:r>
            <a:r>
              <a:rPr lang="ru-RU" altLang="ru-RU" sz="1200" dirty="0">
                <a:solidFill>
                  <a:srgbClr val="1A5988"/>
                </a:solidFill>
                <a:latin typeface="Monaco"/>
              </a:rPr>
              <a:t>STRONGIN_REPOSITORY_SIZE"</a:t>
            </a:r>
            <a:r>
              <a:rPr lang="ru-RU" altLang="ru-RU" sz="1200" dirty="0">
                <a:solidFill>
                  <a:srgbClr val="14171A"/>
                </a:solidFill>
                <a:latin typeface="Monaco"/>
              </a:rPr>
              <a:t>: </a:t>
            </a:r>
            <a:r>
              <a:rPr lang="ru-RU" altLang="ru-RU" sz="1200" dirty="0">
                <a:solidFill>
                  <a:srgbClr val="222222"/>
                </a:solidFill>
                <a:latin typeface="Monaco"/>
              </a:rPr>
              <a:t>20</a:t>
            </a:r>
            <a:r>
              <a:rPr lang="ru-RU" altLang="ru-RU" sz="1200" dirty="0" smtClean="0">
                <a:solidFill>
                  <a:srgbClr val="404040"/>
                </a:solidFill>
                <a:latin typeface="Monaco"/>
              </a:rPr>
              <a:t>,</a:t>
            </a:r>
            <a:endParaRPr lang="en-US" altLang="ru-RU" sz="1200" dirty="0" smtClean="0">
              <a:solidFill>
                <a:srgbClr val="404040"/>
              </a:solidFill>
              <a:latin typeface="Monac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200" dirty="0">
                <a:solidFill>
                  <a:srgbClr val="404040"/>
                </a:solidFill>
                <a:latin typeface="Monaco"/>
              </a:rPr>
              <a:t> </a:t>
            </a:r>
            <a:r>
              <a:rPr lang="en-US" altLang="ru-RU" sz="1200" dirty="0" smtClean="0">
                <a:solidFill>
                  <a:srgbClr val="404040"/>
                </a:solidFill>
                <a:latin typeface="Monaco"/>
              </a:rPr>
              <a:t> </a:t>
            </a:r>
            <a:r>
              <a:rPr lang="ru-RU" altLang="ru-RU" sz="1200" dirty="0" smtClean="0">
                <a:solidFill>
                  <a:srgbClr val="404040"/>
                </a:solidFill>
                <a:latin typeface="Monaco"/>
              </a:rPr>
              <a:t> </a:t>
            </a:r>
            <a:r>
              <a:rPr lang="en-US" altLang="ru-RU" sz="1200" dirty="0" smtClean="0">
                <a:solidFill>
                  <a:srgbClr val="404040"/>
                </a:solidFill>
                <a:latin typeface="Monaco"/>
              </a:rPr>
              <a:t> </a:t>
            </a:r>
            <a:r>
              <a:rPr lang="ru-RU" altLang="ru-RU" sz="1200" dirty="0" smtClean="0">
                <a:solidFill>
                  <a:srgbClr val="1A5988"/>
                </a:solidFill>
                <a:latin typeface="Monaco"/>
              </a:rPr>
              <a:t>"</a:t>
            </a:r>
            <a:r>
              <a:rPr lang="ru-RU" altLang="ru-RU" sz="1200" dirty="0">
                <a:solidFill>
                  <a:srgbClr val="1A5988"/>
                </a:solidFill>
                <a:latin typeface="Monaco"/>
              </a:rPr>
              <a:t>STRONGIN_EPS"</a:t>
            </a:r>
            <a:r>
              <a:rPr lang="ru-RU" altLang="ru-RU" sz="1200" dirty="0">
                <a:solidFill>
                  <a:srgbClr val="14171A"/>
                </a:solidFill>
                <a:latin typeface="Monaco"/>
              </a:rPr>
              <a:t>: </a:t>
            </a:r>
            <a:r>
              <a:rPr lang="ru-RU" altLang="ru-RU" sz="1200" dirty="0">
                <a:solidFill>
                  <a:srgbClr val="222222"/>
                </a:solidFill>
                <a:latin typeface="Monaco"/>
              </a:rPr>
              <a:t>20000</a:t>
            </a:r>
            <a:r>
              <a:rPr lang="ru-RU" altLang="ru-RU" sz="1200" dirty="0" smtClean="0">
                <a:solidFill>
                  <a:srgbClr val="404040"/>
                </a:solidFill>
                <a:latin typeface="Monaco"/>
              </a:rPr>
              <a:t>,</a:t>
            </a:r>
            <a:endParaRPr lang="en-US" altLang="ru-RU" sz="1200" dirty="0" smtClean="0">
              <a:solidFill>
                <a:srgbClr val="404040"/>
              </a:solidFill>
              <a:latin typeface="Monac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200" dirty="0" smtClean="0">
                <a:solidFill>
                  <a:srgbClr val="1A5988"/>
                </a:solidFill>
                <a:latin typeface="Monaco"/>
              </a:rPr>
              <a:t>    </a:t>
            </a:r>
            <a:r>
              <a:rPr lang="ru-RU" altLang="ru-RU" sz="1200" dirty="0" smtClean="0">
                <a:solidFill>
                  <a:srgbClr val="1A5988"/>
                </a:solidFill>
                <a:latin typeface="Monaco"/>
              </a:rPr>
              <a:t>"</a:t>
            </a:r>
            <a:r>
              <a:rPr lang="ru-RU" altLang="ru-RU" sz="1200" dirty="0">
                <a:solidFill>
                  <a:srgbClr val="1A5988"/>
                </a:solidFill>
                <a:latin typeface="Monaco"/>
              </a:rPr>
              <a:t>DISTANCE_MIN"</a:t>
            </a:r>
            <a:r>
              <a:rPr lang="ru-RU" altLang="ru-RU" sz="1200" dirty="0">
                <a:solidFill>
                  <a:srgbClr val="14171A"/>
                </a:solidFill>
                <a:latin typeface="Monaco"/>
              </a:rPr>
              <a:t>: </a:t>
            </a:r>
            <a:r>
              <a:rPr lang="ru-RU" altLang="ru-RU" sz="1200" dirty="0">
                <a:solidFill>
                  <a:srgbClr val="222222"/>
                </a:solidFill>
                <a:latin typeface="Monaco"/>
              </a:rPr>
              <a:t>1.1</a:t>
            </a:r>
            <a:r>
              <a:rPr lang="ru-RU" altLang="ru-RU" sz="1200" dirty="0">
                <a:solidFill>
                  <a:srgbClr val="404040"/>
                </a:solidFill>
                <a:latin typeface="Monaco"/>
              </a:rPr>
              <a:t>, </a:t>
            </a:r>
            <a:endParaRPr lang="en-US" altLang="ru-RU" sz="1200" dirty="0" smtClean="0">
              <a:solidFill>
                <a:srgbClr val="404040"/>
              </a:solidFill>
              <a:latin typeface="Monac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200" dirty="0" smtClean="0">
                <a:solidFill>
                  <a:srgbClr val="1A5988"/>
                </a:solidFill>
                <a:latin typeface="Monaco"/>
              </a:rPr>
              <a:t>    </a:t>
            </a:r>
            <a:r>
              <a:rPr lang="ru-RU" altLang="ru-RU" sz="1200" dirty="0" smtClean="0">
                <a:solidFill>
                  <a:srgbClr val="1A5988"/>
                </a:solidFill>
                <a:latin typeface="Monaco"/>
              </a:rPr>
              <a:t>"</a:t>
            </a:r>
            <a:r>
              <a:rPr lang="ru-RU" altLang="ru-RU" sz="1200" dirty="0">
                <a:solidFill>
                  <a:srgbClr val="1A5988"/>
                </a:solidFill>
                <a:latin typeface="Monaco"/>
              </a:rPr>
              <a:t>RO"</a:t>
            </a:r>
            <a:r>
              <a:rPr lang="ru-RU" altLang="ru-RU" sz="1200" dirty="0">
                <a:solidFill>
                  <a:srgbClr val="14171A"/>
                </a:solidFill>
                <a:latin typeface="Monaco"/>
              </a:rPr>
              <a:t>: </a:t>
            </a:r>
            <a:r>
              <a:rPr lang="ru-RU" altLang="ru-RU" sz="1200" dirty="0">
                <a:solidFill>
                  <a:srgbClr val="222222"/>
                </a:solidFill>
                <a:latin typeface="Monaco"/>
              </a:rPr>
              <a:t>14</a:t>
            </a:r>
            <a:r>
              <a:rPr lang="ru-RU" altLang="ru-RU" sz="1200" dirty="0">
                <a:solidFill>
                  <a:srgbClr val="404040"/>
                </a:solidFill>
                <a:latin typeface="Monaco"/>
              </a:rPr>
              <a:t>, </a:t>
            </a:r>
            <a:endParaRPr lang="en-US" altLang="ru-RU" sz="1200" dirty="0" smtClean="0">
              <a:solidFill>
                <a:srgbClr val="404040"/>
              </a:solidFill>
              <a:latin typeface="Monac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200" dirty="0" smtClean="0">
                <a:solidFill>
                  <a:srgbClr val="1A5988"/>
                </a:solidFill>
                <a:latin typeface="Monaco"/>
              </a:rPr>
              <a:t>    </a:t>
            </a:r>
            <a:r>
              <a:rPr lang="ru-RU" altLang="ru-RU" sz="1200" dirty="0" smtClean="0">
                <a:solidFill>
                  <a:srgbClr val="1A5988"/>
                </a:solidFill>
                <a:latin typeface="Monaco"/>
              </a:rPr>
              <a:t>"</a:t>
            </a:r>
            <a:r>
              <a:rPr lang="ru-RU" altLang="ru-RU" sz="1200" dirty="0">
                <a:solidFill>
                  <a:srgbClr val="1A5988"/>
                </a:solidFill>
                <a:latin typeface="Monaco"/>
              </a:rPr>
              <a:t>TOP_MAX_ENERGY_DELTA"</a:t>
            </a:r>
            <a:r>
              <a:rPr lang="ru-RU" altLang="ru-RU" sz="1200" dirty="0">
                <a:solidFill>
                  <a:srgbClr val="14171A"/>
                </a:solidFill>
                <a:latin typeface="Monaco"/>
              </a:rPr>
              <a:t>: </a:t>
            </a:r>
            <a:r>
              <a:rPr lang="ru-RU" altLang="ru-RU" sz="1200" dirty="0">
                <a:solidFill>
                  <a:srgbClr val="222222"/>
                </a:solidFill>
                <a:latin typeface="Monaco"/>
              </a:rPr>
              <a:t>0.01</a:t>
            </a:r>
            <a:r>
              <a:rPr lang="ru-RU" altLang="ru-RU" sz="1200" dirty="0" smtClean="0">
                <a:solidFill>
                  <a:srgbClr val="404040"/>
                </a:solidFill>
                <a:latin typeface="Monaco"/>
              </a:rPr>
              <a:t>,</a:t>
            </a:r>
            <a:endParaRPr lang="en-US" altLang="ru-RU" sz="1200" dirty="0" smtClean="0">
              <a:solidFill>
                <a:srgbClr val="404040"/>
              </a:solidFill>
              <a:latin typeface="Monac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200" dirty="0">
                <a:solidFill>
                  <a:srgbClr val="404040"/>
                </a:solidFill>
                <a:latin typeface="Monaco"/>
              </a:rPr>
              <a:t> </a:t>
            </a:r>
            <a:r>
              <a:rPr lang="ru-RU" altLang="ru-RU" sz="1200" dirty="0" smtClean="0">
                <a:solidFill>
                  <a:srgbClr val="404040"/>
                </a:solidFill>
                <a:latin typeface="Monaco"/>
              </a:rPr>
              <a:t> </a:t>
            </a:r>
            <a:r>
              <a:rPr lang="en-US" altLang="ru-RU" sz="1200" dirty="0" smtClean="0">
                <a:solidFill>
                  <a:srgbClr val="404040"/>
                </a:solidFill>
                <a:latin typeface="Monaco"/>
              </a:rPr>
              <a:t>  </a:t>
            </a:r>
            <a:r>
              <a:rPr lang="ru-RU" altLang="ru-RU" sz="1200" dirty="0" smtClean="0">
                <a:solidFill>
                  <a:srgbClr val="1A5988"/>
                </a:solidFill>
                <a:latin typeface="Monaco"/>
              </a:rPr>
              <a:t>"</a:t>
            </a:r>
            <a:r>
              <a:rPr lang="ru-RU" altLang="ru-RU" sz="1200" dirty="0">
                <a:solidFill>
                  <a:srgbClr val="1A5988"/>
                </a:solidFill>
                <a:latin typeface="Monaco"/>
              </a:rPr>
              <a:t>INF_SUP_ITERATIONS"</a:t>
            </a:r>
            <a:r>
              <a:rPr lang="ru-RU" altLang="ru-RU" sz="1200" dirty="0">
                <a:solidFill>
                  <a:srgbClr val="14171A"/>
                </a:solidFill>
                <a:latin typeface="Monaco"/>
              </a:rPr>
              <a:t>: </a:t>
            </a:r>
            <a:r>
              <a:rPr lang="ru-RU" altLang="ru-RU" sz="1200" dirty="0">
                <a:solidFill>
                  <a:srgbClr val="222222"/>
                </a:solidFill>
                <a:latin typeface="Monaco"/>
              </a:rPr>
              <a:t>100</a:t>
            </a:r>
            <a:r>
              <a:rPr lang="ru-RU" altLang="ru-RU" sz="1200" dirty="0">
                <a:solidFill>
                  <a:srgbClr val="404040"/>
                </a:solidFill>
                <a:latin typeface="Monaco"/>
              </a:rPr>
              <a:t>, </a:t>
            </a:r>
            <a:endParaRPr lang="en-US" altLang="ru-RU" sz="1200" dirty="0" smtClean="0">
              <a:solidFill>
                <a:srgbClr val="404040"/>
              </a:solidFill>
              <a:latin typeface="Monac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200" dirty="0" smtClean="0">
                <a:solidFill>
                  <a:srgbClr val="1A5988"/>
                </a:solidFill>
                <a:latin typeface="Monaco"/>
              </a:rPr>
              <a:t>    </a:t>
            </a:r>
            <a:r>
              <a:rPr lang="ru-RU" altLang="ru-RU" sz="1200" dirty="0" smtClean="0">
                <a:solidFill>
                  <a:srgbClr val="1A5988"/>
                </a:solidFill>
                <a:latin typeface="Monaco"/>
              </a:rPr>
              <a:t>"</a:t>
            </a:r>
            <a:r>
              <a:rPr lang="ru-RU" altLang="ru-RU" sz="1200" dirty="0">
                <a:solidFill>
                  <a:srgbClr val="1A5988"/>
                </a:solidFill>
                <a:latin typeface="Monaco"/>
              </a:rPr>
              <a:t>ROU_LO"</a:t>
            </a:r>
            <a:r>
              <a:rPr lang="ru-RU" altLang="ru-RU" sz="1200" dirty="0">
                <a:solidFill>
                  <a:srgbClr val="14171A"/>
                </a:solidFill>
                <a:latin typeface="Monaco"/>
              </a:rPr>
              <a:t>: </a:t>
            </a:r>
            <a:r>
              <a:rPr lang="ru-RU" altLang="ru-RU" sz="1200" dirty="0">
                <a:solidFill>
                  <a:srgbClr val="222222"/>
                </a:solidFill>
                <a:latin typeface="Monaco"/>
              </a:rPr>
              <a:t>2</a:t>
            </a:r>
            <a:r>
              <a:rPr lang="ru-RU" altLang="ru-RU" sz="1200" dirty="0">
                <a:solidFill>
                  <a:srgbClr val="404040"/>
                </a:solidFill>
                <a:latin typeface="Monaco"/>
              </a:rPr>
              <a:t>, </a:t>
            </a:r>
            <a:endParaRPr lang="ru-RU" altLang="ru-RU" sz="1200" dirty="0" smtClean="0">
              <a:solidFill>
                <a:srgbClr val="404040"/>
              </a:solidFill>
              <a:latin typeface="Monac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200" dirty="0">
                <a:solidFill>
                  <a:srgbClr val="404040"/>
                </a:solidFill>
                <a:latin typeface="Monaco"/>
              </a:rPr>
              <a:t> </a:t>
            </a:r>
            <a:r>
              <a:rPr lang="ru-RU" altLang="ru-RU" sz="1200" dirty="0" smtClean="0">
                <a:solidFill>
                  <a:srgbClr val="404040"/>
                </a:solidFill>
                <a:latin typeface="Monaco"/>
              </a:rPr>
              <a:t>   </a:t>
            </a:r>
            <a:r>
              <a:rPr lang="ru-RU" altLang="ru-RU" sz="1200" dirty="0" smtClean="0">
                <a:solidFill>
                  <a:srgbClr val="1A5988"/>
                </a:solidFill>
                <a:latin typeface="Monaco"/>
              </a:rPr>
              <a:t>"</a:t>
            </a:r>
            <a:r>
              <a:rPr lang="ru-RU" altLang="ru-RU" sz="1200" dirty="0">
                <a:solidFill>
                  <a:srgbClr val="1A5988"/>
                </a:solidFill>
                <a:latin typeface="Monaco"/>
              </a:rPr>
              <a:t>THREADS_COUNT"</a:t>
            </a:r>
            <a:r>
              <a:rPr lang="ru-RU" altLang="ru-RU" sz="1200" dirty="0">
                <a:solidFill>
                  <a:srgbClr val="14171A"/>
                </a:solidFill>
                <a:latin typeface="Monaco"/>
              </a:rPr>
              <a:t>: </a:t>
            </a:r>
            <a:r>
              <a:rPr lang="ru-RU" altLang="ru-RU" sz="1200" dirty="0">
                <a:solidFill>
                  <a:srgbClr val="222222"/>
                </a:solidFill>
                <a:latin typeface="Monaco"/>
              </a:rPr>
              <a:t>4</a:t>
            </a:r>
            <a:r>
              <a:rPr lang="ru-RU" altLang="ru-RU" sz="1200" dirty="0">
                <a:solidFill>
                  <a:srgbClr val="404040"/>
                </a:solidFill>
                <a:latin typeface="Monaco"/>
              </a:rPr>
              <a:t>, </a:t>
            </a:r>
            <a:endParaRPr lang="en-US" altLang="ru-RU" sz="1200" dirty="0" smtClean="0">
              <a:solidFill>
                <a:srgbClr val="404040"/>
              </a:solidFill>
              <a:latin typeface="Monac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200" dirty="0" smtClean="0">
                <a:solidFill>
                  <a:srgbClr val="1A5988"/>
                </a:solidFill>
                <a:latin typeface="Monaco"/>
              </a:rPr>
              <a:t>    </a:t>
            </a:r>
            <a:r>
              <a:rPr lang="ru-RU" altLang="ru-RU" sz="1200" dirty="0" smtClean="0">
                <a:solidFill>
                  <a:srgbClr val="1A5988"/>
                </a:solidFill>
                <a:latin typeface="Monaco"/>
              </a:rPr>
              <a:t>"</a:t>
            </a:r>
            <a:r>
              <a:rPr lang="ru-RU" altLang="ru-RU" sz="1200" dirty="0">
                <a:solidFill>
                  <a:srgbClr val="1A5988"/>
                </a:solidFill>
                <a:latin typeface="Monaco"/>
              </a:rPr>
              <a:t>LO_EPS"</a:t>
            </a:r>
            <a:r>
              <a:rPr lang="ru-RU" altLang="ru-RU" sz="1200" dirty="0">
                <a:solidFill>
                  <a:srgbClr val="14171A"/>
                </a:solidFill>
                <a:latin typeface="Monaco"/>
              </a:rPr>
              <a:t>: </a:t>
            </a:r>
            <a:r>
              <a:rPr lang="ru-RU" altLang="ru-RU" sz="1200" dirty="0">
                <a:solidFill>
                  <a:srgbClr val="222222"/>
                </a:solidFill>
                <a:latin typeface="Monaco"/>
              </a:rPr>
              <a:t>1.0E-8</a:t>
            </a:r>
            <a:r>
              <a:rPr lang="ru-RU" altLang="ru-RU" sz="1200" dirty="0">
                <a:solidFill>
                  <a:srgbClr val="404040"/>
                </a:solidFill>
                <a:latin typeface="Monaco"/>
              </a:rPr>
              <a:t>, </a:t>
            </a:r>
            <a:endParaRPr lang="en-US" altLang="ru-RU" sz="1200" dirty="0" smtClean="0">
              <a:solidFill>
                <a:srgbClr val="404040"/>
              </a:solidFill>
              <a:latin typeface="Monac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200" dirty="0" smtClean="0">
                <a:solidFill>
                  <a:srgbClr val="1A5988"/>
                </a:solidFill>
                <a:latin typeface="Monaco"/>
              </a:rPr>
              <a:t>    </a:t>
            </a:r>
            <a:r>
              <a:rPr lang="ru-RU" altLang="ru-RU" sz="1200" dirty="0" smtClean="0">
                <a:solidFill>
                  <a:srgbClr val="1A5988"/>
                </a:solidFill>
                <a:latin typeface="Monaco"/>
              </a:rPr>
              <a:t>"</a:t>
            </a:r>
            <a:r>
              <a:rPr lang="ru-RU" altLang="ru-RU" sz="1200" dirty="0">
                <a:solidFill>
                  <a:srgbClr val="1A5988"/>
                </a:solidFill>
                <a:latin typeface="Monaco"/>
              </a:rPr>
              <a:t>LO_MAX_ITERATIONS"</a:t>
            </a:r>
            <a:r>
              <a:rPr lang="ru-RU" altLang="ru-RU" sz="1200" dirty="0">
                <a:solidFill>
                  <a:srgbClr val="14171A"/>
                </a:solidFill>
                <a:latin typeface="Monaco"/>
              </a:rPr>
              <a:t>: </a:t>
            </a:r>
            <a:r>
              <a:rPr lang="ru-RU" altLang="ru-RU" sz="1200" dirty="0">
                <a:solidFill>
                  <a:srgbClr val="222222"/>
                </a:solidFill>
                <a:latin typeface="Monaco"/>
              </a:rPr>
              <a:t>10000</a:t>
            </a:r>
            <a:r>
              <a:rPr lang="ru-RU" altLang="ru-RU" sz="1200" dirty="0">
                <a:solidFill>
                  <a:srgbClr val="404040"/>
                </a:solidFill>
                <a:latin typeface="Monaco"/>
              </a:rPr>
              <a:t>, </a:t>
            </a:r>
            <a:endParaRPr lang="en-US" altLang="ru-RU" sz="1200" dirty="0" smtClean="0">
              <a:solidFill>
                <a:srgbClr val="404040"/>
              </a:solidFill>
              <a:latin typeface="Monac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200" dirty="0" smtClean="0">
                <a:solidFill>
                  <a:srgbClr val="1A5988"/>
                </a:solidFill>
                <a:latin typeface="Monaco"/>
              </a:rPr>
              <a:t>    </a:t>
            </a:r>
            <a:r>
              <a:rPr lang="ru-RU" altLang="ru-RU" sz="1200" dirty="0" smtClean="0">
                <a:solidFill>
                  <a:srgbClr val="1A5988"/>
                </a:solidFill>
                <a:latin typeface="Monaco"/>
              </a:rPr>
              <a:t>"</a:t>
            </a:r>
            <a:r>
              <a:rPr lang="ru-RU" altLang="ru-RU" sz="1200" dirty="0">
                <a:solidFill>
                  <a:srgbClr val="1A5988"/>
                </a:solidFill>
                <a:latin typeface="Monaco"/>
              </a:rPr>
              <a:t>MINS_COUNT"</a:t>
            </a:r>
            <a:r>
              <a:rPr lang="ru-RU" altLang="ru-RU" sz="1200" dirty="0">
                <a:solidFill>
                  <a:srgbClr val="14171A"/>
                </a:solidFill>
                <a:latin typeface="Monaco"/>
              </a:rPr>
              <a:t>: </a:t>
            </a:r>
            <a:r>
              <a:rPr lang="ru-RU" altLang="ru-RU" sz="1200" dirty="0">
                <a:solidFill>
                  <a:srgbClr val="222222"/>
                </a:solidFill>
                <a:latin typeface="Monaco"/>
              </a:rPr>
              <a:t>30</a:t>
            </a:r>
            <a:r>
              <a:rPr lang="ru-RU" altLang="ru-RU" sz="1200" dirty="0">
                <a:solidFill>
                  <a:srgbClr val="404040"/>
                </a:solidFill>
                <a:latin typeface="Monaco"/>
              </a:rPr>
              <a:t> </a:t>
            </a:r>
            <a:endParaRPr lang="en-US" altLang="ru-RU" sz="1200" dirty="0" smtClean="0">
              <a:solidFill>
                <a:srgbClr val="404040"/>
              </a:solidFill>
              <a:latin typeface="Monac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200" dirty="0" smtClean="0">
                <a:solidFill>
                  <a:srgbClr val="CC0011"/>
                </a:solidFill>
                <a:latin typeface="Monaco"/>
              </a:rPr>
              <a:t>}</a:t>
            </a:r>
            <a:r>
              <a:rPr lang="ru-RU" altLang="ru-RU" sz="1200" dirty="0" smtClean="0"/>
              <a:t> </a:t>
            </a:r>
            <a:endParaRPr lang="ru-RU" altLang="ru-RU" sz="1200" dirty="0">
              <a:solidFill>
                <a:srgbClr val="404040"/>
              </a:solidFill>
              <a:latin typeface="Monaco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/>
          <a:srcRect b="1911"/>
          <a:stretch/>
        </p:blipFill>
        <p:spPr>
          <a:xfrm>
            <a:off x="6065312" y="3807016"/>
            <a:ext cx="2545288" cy="2317559"/>
          </a:xfrm>
          <a:prstGeom prst="rect">
            <a:avLst/>
          </a:prstGeom>
        </p:spPr>
      </p:pic>
      <p:sp>
        <p:nvSpPr>
          <p:cNvPr id="12" name="Стрелка вправо 11"/>
          <p:cNvSpPr/>
          <p:nvPr/>
        </p:nvSpPr>
        <p:spPr>
          <a:xfrm>
            <a:off x="4530542" y="4752111"/>
            <a:ext cx="1231347" cy="4005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Эвристический алгоритм поиска глобально-оптимальной конформации атомного кластера Морса, Шашов К.В.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487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85011" y="876300"/>
            <a:ext cx="3907856" cy="5322888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Отслеживание прогресса на каждом из потоков</a:t>
            </a:r>
          </a:p>
          <a:p>
            <a:endParaRPr lang="ru-RU" sz="2000" dirty="0"/>
          </a:p>
          <a:p>
            <a:endParaRPr lang="ru-RU" sz="2000" dirty="0" smtClean="0"/>
          </a:p>
          <a:p>
            <a:pPr marL="0" indent="0">
              <a:buNone/>
            </a:pPr>
            <a:endParaRPr lang="ru-RU" sz="2000" dirty="0" smtClean="0"/>
          </a:p>
          <a:p>
            <a:r>
              <a:rPr lang="ru-RU" sz="2000" dirty="0" smtClean="0"/>
              <a:t>Построение 3</a:t>
            </a:r>
            <a:r>
              <a:rPr lang="en-US" sz="2000" dirty="0" smtClean="0"/>
              <a:t>D-</a:t>
            </a:r>
            <a:r>
              <a:rPr lang="ru-RU" sz="2000" dirty="0" smtClean="0"/>
              <a:t>графика оптимума</a:t>
            </a:r>
            <a:endParaRPr lang="ru-RU" sz="20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72" y="1500392"/>
            <a:ext cx="6150353" cy="4074704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207" y="1758044"/>
            <a:ext cx="2686050" cy="676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207" y="3681255"/>
            <a:ext cx="2691041" cy="22455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Прямоугольник 11"/>
          <p:cNvSpPr/>
          <p:nvPr/>
        </p:nvSpPr>
        <p:spPr>
          <a:xfrm>
            <a:off x="4484455" y="876300"/>
            <a:ext cx="64931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Просмотр информации о любом найденном оптимуме</a:t>
            </a: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Эвристический алгоритм поиска глобально-оптимальной конформации атомного кластера Морса, Шашов К.В.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44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Вычислительные эксперименты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Малые конформации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Эвристический алгоритм поиска глобально-оптимальной конформации атомного кластера Морса, Шашов К.В.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927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Вычислительные эксперименты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Большие конформации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Эвристический алгоритм поиска глобально-оптимальной конформации атомного кластера Морса, Шашов К.В.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410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5011" y="1825625"/>
            <a:ext cx="8225590" cy="440775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ru-RU" sz="2800" dirty="0" smtClean="0">
                <a:solidFill>
                  <a:schemeClr val="tx1"/>
                </a:solidFill>
              </a:rPr>
              <a:t>Разработка </a:t>
            </a:r>
            <a:r>
              <a:rPr lang="ru-RU" sz="2800" dirty="0">
                <a:solidFill>
                  <a:schemeClr val="tx1"/>
                </a:solidFill>
              </a:rPr>
              <a:t>эвристического алгоритма поиска атомных структур, </a:t>
            </a:r>
            <a:r>
              <a:rPr lang="ru-RU" sz="2800" dirty="0" smtClean="0">
                <a:solidFill>
                  <a:schemeClr val="tx1"/>
                </a:solidFill>
              </a:rPr>
              <a:t>обладающих </a:t>
            </a:r>
            <a:r>
              <a:rPr lang="ru-RU" sz="2800" dirty="0">
                <a:solidFill>
                  <a:schemeClr val="tx1"/>
                </a:solidFill>
              </a:rPr>
              <a:t>минимальными значениями потенциала </a:t>
            </a:r>
            <a:r>
              <a:rPr lang="ru-RU" sz="2800" dirty="0" smtClean="0">
                <a:solidFill>
                  <a:schemeClr val="tx1"/>
                </a:solidFill>
              </a:rPr>
              <a:t>Морса</a:t>
            </a:r>
          </a:p>
          <a:p>
            <a:pPr>
              <a:lnSpc>
                <a:spcPct val="100000"/>
              </a:lnSpc>
            </a:pPr>
            <a:r>
              <a:rPr lang="ru-RU" sz="2800" dirty="0">
                <a:solidFill>
                  <a:srgbClr val="C00000"/>
                </a:solidFill>
              </a:rPr>
              <a:t>В процессе работы решались следующие задачи:</a:t>
            </a:r>
          </a:p>
          <a:p>
            <a:pPr lvl="1"/>
            <a:r>
              <a:rPr lang="ru-RU" sz="2200" dirty="0"/>
              <a:t>Рассмотреть особенности постановки задачи глобальной оптимизации при поиске атомных структур</a:t>
            </a:r>
          </a:p>
          <a:p>
            <a:pPr lvl="1"/>
            <a:r>
              <a:rPr lang="ru-RU" sz="2200" dirty="0"/>
              <a:t>Проанализировать существующие методы поиска оптимальных атомных структур.</a:t>
            </a:r>
          </a:p>
          <a:p>
            <a:pPr lvl="1"/>
            <a:r>
              <a:rPr lang="ru-RU" sz="2200" dirty="0"/>
              <a:t>Исследовать особенности формирования конформаций кластеров Морса, выявить закономерности для их дальнейшего использования в алгоритме при построении начальных конформаций.</a:t>
            </a:r>
          </a:p>
          <a:p>
            <a:pPr lvl="1"/>
            <a:r>
              <a:rPr lang="ru-RU" sz="2200" dirty="0"/>
              <a:t>Разработать эвристический алгоритм глобальной оптимизации атомных кластеров Морса</a:t>
            </a:r>
          </a:p>
          <a:p>
            <a:pPr lvl="1"/>
            <a:r>
              <a:rPr lang="ru-RU" sz="2200" dirty="0"/>
              <a:t>Разработать программную реализацию алгоритма, провести тестирование и отладку.</a:t>
            </a:r>
          </a:p>
          <a:p>
            <a:pPr lvl="1"/>
            <a:r>
              <a:rPr lang="ru-RU" sz="2200" dirty="0"/>
              <a:t>Провести вычислительные эксперименты.</a:t>
            </a:r>
          </a:p>
          <a:p>
            <a:pPr>
              <a:lnSpc>
                <a:spcPct val="100000"/>
              </a:lnSpc>
            </a:pPr>
            <a:endParaRPr lang="ru-RU" sz="2400" dirty="0" smtClean="0"/>
          </a:p>
          <a:p>
            <a:pPr>
              <a:lnSpc>
                <a:spcPct val="100000"/>
              </a:lnSpc>
            </a:pPr>
            <a:endParaRPr lang="ru-RU" sz="24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Эвристический алгоритм поиска глобально-оптимальной конформации атомного кластера Морса, Шашов К.В.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3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Итоги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ru-RU" sz="2800" dirty="0" smtClean="0">
                <a:solidFill>
                  <a:srgbClr val="C00000"/>
                </a:solidFill>
              </a:rPr>
              <a:t>На данный момент есть: </a:t>
            </a:r>
          </a:p>
          <a:p>
            <a:pPr lvl="1">
              <a:spcBef>
                <a:spcPts val="1200"/>
              </a:spcBef>
            </a:pPr>
            <a:r>
              <a:rPr lang="ru-RU" sz="2400" dirty="0" smtClean="0">
                <a:solidFill>
                  <a:schemeClr val="tx1"/>
                </a:solidFill>
              </a:rPr>
              <a:t>Алгоритм и его программная реализация на </a:t>
            </a:r>
            <a:r>
              <a:rPr lang="en-US" sz="2400" dirty="0" err="1" smtClean="0">
                <a:solidFill>
                  <a:schemeClr val="tx1"/>
                </a:solidFill>
              </a:rPr>
              <a:t>Matlab</a:t>
            </a:r>
            <a:endParaRPr lang="ru-RU" sz="2400" dirty="0" smtClean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</a:pPr>
            <a:r>
              <a:rPr lang="ru-RU" sz="2400" dirty="0" smtClean="0">
                <a:solidFill>
                  <a:schemeClr val="tx1"/>
                </a:solidFill>
              </a:rPr>
              <a:t>Записка с обзорными главами и описанием алгоритма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</a:pPr>
            <a:r>
              <a:rPr lang="ru-RU" sz="2400" dirty="0" smtClean="0">
                <a:solidFill>
                  <a:schemeClr val="tx1"/>
                </a:solidFill>
              </a:rPr>
              <a:t>Публикация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ru-RU" sz="2400" dirty="0" smtClean="0">
                <a:solidFill>
                  <a:schemeClr val="tx1"/>
                </a:solidFill>
              </a:rPr>
              <a:t>в сборнике </a:t>
            </a:r>
            <a:r>
              <a:rPr lang="ru-RU" sz="2400" dirty="0">
                <a:solidFill>
                  <a:schemeClr val="tx1"/>
                </a:solidFill>
              </a:rPr>
              <a:t>статей международной </a:t>
            </a:r>
            <a:r>
              <a:rPr lang="ru-RU" sz="2400" dirty="0" smtClean="0">
                <a:solidFill>
                  <a:schemeClr val="tx1"/>
                </a:solidFill>
              </a:rPr>
              <a:t>конференции, индексируемая в РИНЦ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ru-RU" sz="2800" dirty="0">
                <a:solidFill>
                  <a:srgbClr val="C00000"/>
                </a:solidFill>
              </a:rPr>
              <a:t>Далее планируется:</a:t>
            </a:r>
          </a:p>
          <a:p>
            <a:pPr lvl="1">
              <a:spcBef>
                <a:spcPts val="1200"/>
              </a:spcBef>
            </a:pPr>
            <a:r>
              <a:rPr lang="ru-RU" sz="2400" dirty="0">
                <a:solidFill>
                  <a:schemeClr val="tx1"/>
                </a:solidFill>
              </a:rPr>
              <a:t>Реализация на С++ или </a:t>
            </a:r>
            <a:r>
              <a:rPr lang="en-US" sz="2400" dirty="0">
                <a:solidFill>
                  <a:schemeClr val="tx1"/>
                </a:solidFill>
              </a:rPr>
              <a:t>Java</a:t>
            </a:r>
          </a:p>
          <a:p>
            <a:pPr lvl="1">
              <a:spcBef>
                <a:spcPts val="1200"/>
              </a:spcBef>
            </a:pPr>
            <a:r>
              <a:rPr lang="ru-RU" sz="2400" dirty="0">
                <a:solidFill>
                  <a:schemeClr val="tx1"/>
                </a:solidFill>
              </a:rPr>
              <a:t>Проведение вычислительных </a:t>
            </a:r>
            <a:r>
              <a:rPr lang="ru-RU" sz="2400" dirty="0" smtClean="0">
                <a:solidFill>
                  <a:schemeClr val="tx1"/>
                </a:solidFill>
              </a:rPr>
              <a:t>экспериментов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Эвристический алгоритм поиска глобально-оптимальной конформации атомного кластера Морса, Шашов К.В.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061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1523998" y="2519997"/>
            <a:ext cx="9144000" cy="984477"/>
          </a:xfrm>
        </p:spPr>
        <p:txBody>
          <a:bodyPr>
            <a:normAutofit/>
          </a:bodyPr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121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Атомные кластеры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5011" y="1825625"/>
            <a:ext cx="8358939" cy="237490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Одно </a:t>
            </a:r>
            <a:r>
              <a:rPr lang="ru-RU" sz="2400" dirty="0"/>
              <a:t>из промежуточных состояний в организации вещества между одиночным атомом (молекулой, ионом) и твердым телом (</a:t>
            </a:r>
            <a:r>
              <a:rPr lang="ru-RU" sz="2400" dirty="0" err="1"/>
              <a:t>наночастицей</a:t>
            </a:r>
            <a:r>
              <a:rPr lang="ru-RU" sz="2400" dirty="0"/>
              <a:t>)</a:t>
            </a:r>
            <a:endParaRPr lang="ru-RU" sz="2400" dirty="0" smtClean="0"/>
          </a:p>
          <a:p>
            <a:r>
              <a:rPr lang="ru-RU" sz="2400" dirty="0" smtClean="0">
                <a:solidFill>
                  <a:srgbClr val="C00000"/>
                </a:solidFill>
              </a:rPr>
              <a:t>Группа </a:t>
            </a:r>
            <a:r>
              <a:rPr lang="ru-RU" sz="2400" dirty="0">
                <a:solidFill>
                  <a:srgbClr val="C00000"/>
                </a:solidFill>
              </a:rPr>
              <a:t>взаимодействующих атомов, ионов или молекул</a:t>
            </a:r>
          </a:p>
        </p:txBody>
      </p:sp>
      <p:grpSp>
        <p:nvGrpSpPr>
          <p:cNvPr id="7" name="Группа 6"/>
          <p:cNvGrpSpPr/>
          <p:nvPr/>
        </p:nvGrpSpPr>
        <p:grpSpPr>
          <a:xfrm>
            <a:off x="1140686" y="3484456"/>
            <a:ext cx="6847587" cy="1702012"/>
            <a:chOff x="1134363" y="3607459"/>
            <a:chExt cx="7125100" cy="1770990"/>
          </a:xfrm>
        </p:grpSpPr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34363" y="3656456"/>
              <a:ext cx="3680524" cy="1721993"/>
            </a:xfrm>
            <a:prstGeom prst="rect">
              <a:avLst/>
            </a:prstGeom>
          </p:spPr>
        </p:pic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814887" y="3607459"/>
              <a:ext cx="3444576" cy="1770990"/>
            </a:xfrm>
            <a:prstGeom prst="rect">
              <a:avLst/>
            </a:prstGeom>
          </p:spPr>
        </p:pic>
      </p:grp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Эвристический алгоритм поиска глобально-оптимальной конформации атомного кластера Морса, Шашов К.В.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38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Постановка задачи глобальной оптимизации кластерных структур</a:t>
            </a:r>
            <a:endParaRPr lang="ru-RU" dirty="0"/>
          </a:p>
        </p:txBody>
      </p:sp>
      <p:pic>
        <p:nvPicPr>
          <p:cNvPr id="8" name="Рисунок 7" descr="D:\Google Disk Files\ДИССЕРТАЦИЯ\обзор\vColor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1" t="4105" r="5116" b="3142"/>
          <a:stretch/>
        </p:blipFill>
        <p:spPr bwMode="auto">
          <a:xfrm>
            <a:off x="6121758" y="1690688"/>
            <a:ext cx="5582788" cy="440102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573" y="1880524"/>
            <a:ext cx="4400789" cy="4346121"/>
          </a:xfrm>
          <a:prstGeom prst="rect">
            <a:avLst/>
          </a:prstGeom>
        </p:spPr>
      </p:pic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Эвристический алгоритм поиска глобально-оптимальной конформации атомного кластера Морса, Шашов К.В.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70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Геометрически </a:t>
            </a:r>
            <a:r>
              <a:rPr lang="ru-RU" dirty="0" smtClean="0"/>
              <a:t>обоснованные методы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13453" y="5457268"/>
                <a:ext cx="5057846" cy="599668"/>
              </a:xfrm>
            </p:spPr>
            <p:txBody>
              <a:bodyPr>
                <a:normAutofit fontScale="92500"/>
              </a:bodyPr>
              <a:lstStyle/>
              <a:p>
                <a:pPr marL="0" indent="0" algn="ctr">
                  <a:buNone/>
                </a:pPr>
                <a:r>
                  <a:rPr lang="ru-RU" sz="1800" i="1" dirty="0"/>
                  <a:t>Зависимость структуры глобальных оптимумов </a:t>
                </a:r>
                <a:br>
                  <a:rPr lang="ru-RU" sz="1800" i="1" dirty="0"/>
                </a:br>
                <a:r>
                  <a:rPr lang="ru-RU" sz="1800" i="1" dirty="0" smtClean="0"/>
                  <a:t>кластеров </a:t>
                </a:r>
                <a:r>
                  <a:rPr lang="ru-RU" sz="1800" i="1" dirty="0"/>
                  <a:t>Морса от размера и параметра </a:t>
                </a:r>
                <a14:m>
                  <m:oMath xmlns:m="http://schemas.openxmlformats.org/officeDocument/2006/math">
                    <m:r>
                      <a:rPr lang="ru-RU" sz="1800" i="1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ru-RU" sz="1800" i="1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453" y="5457268"/>
                <a:ext cx="5057846" cy="599668"/>
              </a:xfrm>
              <a:blipFill rotWithShape="0">
                <a:blip r:embed="rId2"/>
                <a:stretch>
                  <a:fillRect t="-7071" b="-60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ttp://doye.chem.ox.ac.uk/jon/structures/Morse/phased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53" y="1837812"/>
            <a:ext cx="4600963" cy="3575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Эвристический алгоритм поиска глобально-оптимальной конформации атомного кластера Морса, Шашов К.В.</a:t>
            </a:r>
            <a:endParaRPr lang="ru-RU"/>
          </a:p>
        </p:txBody>
      </p:sp>
      <p:pic>
        <p:nvPicPr>
          <p:cNvPr id="6" name="Рисунок 5" descr="D:\Google Disk Files\ДИССЕРТАЦИЯ\диплом\материалы\figures2.pn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168"/>
          <a:stretch/>
        </p:blipFill>
        <p:spPr bwMode="auto">
          <a:xfrm>
            <a:off x="6191795" y="1753716"/>
            <a:ext cx="1714444" cy="1925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5"/>
          <a:srcRect l="5943"/>
          <a:stretch/>
        </p:blipFill>
        <p:spPr>
          <a:xfrm>
            <a:off x="6191795" y="3823063"/>
            <a:ext cx="1715318" cy="188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60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5012" y="365125"/>
            <a:ext cx="6082554" cy="1325563"/>
          </a:xfrm>
        </p:spPr>
        <p:txBody>
          <a:bodyPr/>
          <a:lstStyle/>
          <a:p>
            <a:r>
              <a:rPr lang="ru-RU" dirty="0"/>
              <a:t>Генетические </a:t>
            </a:r>
            <a:r>
              <a:rPr lang="ru-RU" dirty="0" smtClean="0"/>
              <a:t>алгоритмы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5011" y="1825625"/>
            <a:ext cx="5284269" cy="3991851"/>
          </a:xfrm>
        </p:spPr>
        <p:txBody>
          <a:bodyPr>
            <a:normAutofit fontScale="62500" lnSpcReduction="20000"/>
          </a:bodyPr>
          <a:lstStyle/>
          <a:p>
            <a:pPr lvl="0"/>
            <a:r>
              <a:rPr lang="ru-RU" dirty="0" smtClean="0"/>
              <a:t>Формирование </a:t>
            </a:r>
            <a:r>
              <a:rPr lang="ru-RU" dirty="0"/>
              <a:t>первого </a:t>
            </a:r>
            <a:r>
              <a:rPr lang="ru-RU" dirty="0" smtClean="0"/>
              <a:t>поколения. Выбирается доля </a:t>
            </a:r>
            <a:r>
              <a:rPr lang="ru-RU" dirty="0"/>
              <a:t>наилучших </a:t>
            </a:r>
            <a:r>
              <a:rPr lang="ru-RU" dirty="0" smtClean="0"/>
              <a:t>структур для производства </a:t>
            </a:r>
            <a:r>
              <a:rPr lang="ru-RU" dirty="0"/>
              <a:t>следующего поколения (селекция). </a:t>
            </a:r>
            <a:endParaRPr lang="ru-RU" dirty="0" smtClean="0"/>
          </a:p>
          <a:p>
            <a:pPr lvl="0"/>
            <a:r>
              <a:rPr lang="ru-RU" dirty="0" smtClean="0"/>
              <a:t>Формирование </a:t>
            </a:r>
            <a:r>
              <a:rPr lang="ru-RU" dirty="0"/>
              <a:t>нового поколения из родительских </a:t>
            </a:r>
            <a:r>
              <a:rPr lang="ru-RU" dirty="0" smtClean="0"/>
              <a:t>структур:</a:t>
            </a:r>
            <a:endParaRPr lang="ru-RU" dirty="0" smtClean="0"/>
          </a:p>
          <a:p>
            <a:pPr lvl="1"/>
            <a:r>
              <a:rPr lang="ru-RU" dirty="0"/>
              <a:t>М</a:t>
            </a:r>
            <a:r>
              <a:rPr lang="ru-RU" dirty="0" smtClean="0"/>
              <a:t>утации</a:t>
            </a:r>
            <a:r>
              <a:rPr lang="ru-RU" dirty="0"/>
              <a:t>, создающие новую структуру из одной родительской структуры </a:t>
            </a:r>
            <a:endParaRPr lang="ru-RU" dirty="0" smtClean="0"/>
          </a:p>
          <a:p>
            <a:pPr lvl="1"/>
            <a:r>
              <a:rPr lang="ru-RU" dirty="0"/>
              <a:t>Н</a:t>
            </a:r>
            <a:r>
              <a:rPr lang="ru-RU" dirty="0" smtClean="0"/>
              <a:t>аследование </a:t>
            </a:r>
            <a:r>
              <a:rPr lang="ru-RU" dirty="0"/>
              <a:t>(кроссинговер), использующее две и более </a:t>
            </a:r>
            <a:r>
              <a:rPr lang="ru-RU" dirty="0" smtClean="0"/>
              <a:t>родительских </a:t>
            </a:r>
            <a:r>
              <a:rPr lang="ru-RU" dirty="0"/>
              <a:t>структуры. 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  <a:p>
            <a:r>
              <a:rPr lang="ru-RU" dirty="0" smtClean="0"/>
              <a:t>Определенное </a:t>
            </a:r>
            <a:r>
              <a:rPr lang="ru-RU" dirty="0"/>
              <a:t>количество наилучших структур (элиту) </a:t>
            </a:r>
            <a:r>
              <a:rPr lang="ru-RU" dirty="0" smtClean="0"/>
              <a:t>остается без изменения</a:t>
            </a:r>
            <a:r>
              <a:rPr lang="ru-RU" dirty="0"/>
              <a:t>. </a:t>
            </a:r>
            <a:endParaRPr lang="ru-RU" dirty="0" smtClean="0"/>
          </a:p>
          <a:p>
            <a:pPr lvl="0"/>
            <a:r>
              <a:rPr lang="ru-RU" dirty="0" smtClean="0"/>
              <a:t>Потомство </a:t>
            </a:r>
            <a:r>
              <a:rPr lang="ru-RU" dirty="0"/>
              <a:t>используется как родительское поколение для создания следующего </a:t>
            </a:r>
            <a:r>
              <a:rPr lang="ru-RU" dirty="0" smtClean="0"/>
              <a:t>поколения.</a:t>
            </a:r>
            <a:endParaRPr lang="ru-RU" dirty="0"/>
          </a:p>
          <a:p>
            <a:pPr lvl="0"/>
            <a:r>
              <a:rPr lang="ru-RU" dirty="0"/>
              <a:t>Последовательность пунктов </a:t>
            </a:r>
            <a:r>
              <a:rPr lang="ru-RU" dirty="0" smtClean="0"/>
              <a:t>повторяется </a:t>
            </a:r>
            <a:r>
              <a:rPr lang="ru-RU" dirty="0"/>
              <a:t>до выполнения критерия остановки.</a:t>
            </a: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Эвристический алгоритм поиска глобально-оптимальной конформации атомного кластера Морса, Шашов К.В.</a:t>
            </a:r>
            <a:endParaRPr lang="ru-RU" dirty="0"/>
          </a:p>
        </p:txBody>
      </p:sp>
      <p:pic>
        <p:nvPicPr>
          <p:cNvPr id="5" name="Рисунок 4" descr="D:\Google Disk Files\ДИССЕРТАЦИЯ\диплом\материалы обзор\evol2 (1)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565" y="1112089"/>
            <a:ext cx="2476214" cy="50648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8981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Семейство методов </a:t>
            </a:r>
            <a:r>
              <a:rPr lang="en-US" dirty="0"/>
              <a:t>BH</a:t>
            </a:r>
            <a:r>
              <a:rPr lang="ru-RU" dirty="0"/>
              <a:t> </a:t>
            </a:r>
            <a:br>
              <a:rPr lang="ru-RU" dirty="0"/>
            </a:br>
            <a:r>
              <a:rPr lang="ru-RU" dirty="0"/>
              <a:t>(</a:t>
            </a:r>
            <a:r>
              <a:rPr lang="en-US" dirty="0"/>
              <a:t>basin-hopping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5012" y="2011680"/>
            <a:ext cx="4535332" cy="4165283"/>
          </a:xfrm>
        </p:spPr>
        <p:txBody>
          <a:bodyPr>
            <a:normAutofit/>
          </a:bodyPr>
          <a:lstStyle/>
          <a:p>
            <a:pPr lvl="0"/>
            <a:r>
              <a:rPr lang="ru-RU" sz="2400" dirty="0" smtClean="0"/>
              <a:t>Генерация </a:t>
            </a:r>
            <a:r>
              <a:rPr lang="ru-RU" sz="2400" dirty="0"/>
              <a:t>случайной начальной </a:t>
            </a:r>
            <a:r>
              <a:rPr lang="ru-RU" sz="2400" dirty="0" smtClean="0"/>
              <a:t>конформации</a:t>
            </a:r>
            <a:endParaRPr lang="ru-RU" sz="2400" dirty="0"/>
          </a:p>
          <a:p>
            <a:pPr lvl="0"/>
            <a:r>
              <a:rPr lang="ru-RU" sz="2400" dirty="0"/>
              <a:t>П</a:t>
            </a:r>
            <a:r>
              <a:rPr lang="ru-RU" sz="2400" dirty="0" smtClean="0"/>
              <a:t>рименение </a:t>
            </a:r>
            <a:r>
              <a:rPr lang="ru-RU" sz="2400" dirty="0"/>
              <a:t>стратегии исследования окрестности:</a:t>
            </a:r>
          </a:p>
          <a:p>
            <a:pPr lvl="1"/>
            <a:r>
              <a:rPr lang="ru-RU" sz="2000" dirty="0"/>
              <a:t>С</a:t>
            </a:r>
            <a:r>
              <a:rPr lang="ru-RU" sz="2000" dirty="0" smtClean="0"/>
              <a:t>двиг </a:t>
            </a:r>
            <a:r>
              <a:rPr lang="ru-RU" sz="2000" dirty="0"/>
              <a:t>координат конформации (применение оператора возмущения</a:t>
            </a:r>
            <a:r>
              <a:rPr lang="ru-RU" sz="2000" dirty="0" smtClean="0"/>
              <a:t>)</a:t>
            </a:r>
            <a:endParaRPr lang="ru-RU" sz="2000" dirty="0"/>
          </a:p>
          <a:p>
            <a:pPr lvl="1"/>
            <a:r>
              <a:rPr lang="ru-RU" sz="2000" dirty="0"/>
              <a:t>Ф</a:t>
            </a:r>
            <a:r>
              <a:rPr lang="ru-RU" sz="2000" dirty="0" smtClean="0"/>
              <a:t>аза </a:t>
            </a:r>
            <a:r>
              <a:rPr lang="ru-RU" sz="2000" dirty="0"/>
              <a:t>локальной </a:t>
            </a:r>
            <a:r>
              <a:rPr lang="ru-RU" sz="2000" dirty="0" smtClean="0"/>
              <a:t>оптимизации</a:t>
            </a:r>
            <a:endParaRPr lang="ru-RU" sz="2000" dirty="0"/>
          </a:p>
          <a:p>
            <a:pPr lvl="0"/>
            <a:r>
              <a:rPr lang="ru-RU" sz="2400" dirty="0"/>
              <a:t>У</a:t>
            </a:r>
            <a:r>
              <a:rPr lang="ru-RU" sz="2400" dirty="0" smtClean="0"/>
              <a:t>правление популяцией</a:t>
            </a:r>
            <a:endParaRPr lang="ru-RU" sz="24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Эвристический алгоритм поиска глобально-оптимальной конформации атомного кластера Морса, Шашов К.В.</a:t>
            </a:r>
            <a:endParaRPr lang="ru-RU"/>
          </a:p>
        </p:txBody>
      </p:sp>
      <p:pic>
        <p:nvPicPr>
          <p:cNvPr id="5" name="Picture 2" descr="http://www.hindawi.com/journals/aai/2012/674832.fig.001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344" y="2113008"/>
            <a:ext cx="3926649" cy="3042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6891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5010" y="365126"/>
            <a:ext cx="8225589" cy="1387474"/>
          </a:xfrm>
        </p:spPr>
        <p:txBody>
          <a:bodyPr/>
          <a:lstStyle/>
          <a:p>
            <a:r>
              <a:rPr lang="ru-RU" dirty="0" smtClean="0"/>
              <a:t>Формирование плотной упаковки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85011" y="1857375"/>
                <a:ext cx="7692190" cy="2581275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ru-RU" sz="2200" dirty="0" smtClean="0"/>
                  <a:t>Метод предложен зав. каф. ПС Самарского Университета, профессором А.Н. </a:t>
                </a:r>
                <a:r>
                  <a:rPr lang="ru-RU" sz="2200" dirty="0" err="1" smtClean="0"/>
                  <a:t>Коварцевым</a:t>
                </a:r>
                <a:endParaRPr lang="ru-RU" sz="2200" dirty="0" smtClean="0"/>
              </a:p>
              <a:p>
                <a:pPr>
                  <a:lnSpc>
                    <a:spcPct val="100000"/>
                  </a:lnSpc>
                </a:pPr>
                <a:r>
                  <a:rPr lang="ru-RU" sz="2200" dirty="0" smtClean="0"/>
                  <a:t>Использование </a:t>
                </a:r>
                <a:r>
                  <a:rPr lang="ru-RU" sz="2200" dirty="0" err="1" smtClean="0"/>
                  <a:t>икосаэдрических</a:t>
                </a:r>
                <a:r>
                  <a:rPr lang="ru-RU" sz="2200" dirty="0" smtClean="0"/>
                  <a:t>, додекаэдрических </a:t>
                </a:r>
                <a:r>
                  <a:rPr lang="ru-RU" sz="2200" dirty="0"/>
                  <a:t>и </a:t>
                </a:r>
                <a:r>
                  <a:rPr lang="ru-RU" sz="2200" dirty="0" smtClean="0"/>
                  <a:t>гранецентрированных решеток</a:t>
                </a:r>
              </a:p>
              <a:p>
                <a:pPr marL="285750" indent="-285750">
                  <a:lnSpc>
                    <a:spcPct val="100000"/>
                  </a:lnSpc>
                </a:pPr>
                <a:r>
                  <a:rPr lang="ru-RU" sz="2200" dirty="0" smtClean="0">
                    <a:solidFill>
                      <a:srgbClr val="C00000"/>
                    </a:solidFill>
                  </a:rPr>
                  <a:t>Переход к задаче структурной оптимизации:</a:t>
                </a:r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ru-RU" sz="2200" i="1" dirty="0" smtClean="0"/>
                  <a:t>выбор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sz="2200" i="1" dirty="0"/>
                  <a:t> атомов из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sz="2200" i="1" dirty="0"/>
                  <a:t> доступных</a:t>
                </a:r>
                <a:endParaRPr lang="en-US" sz="2200" i="1" dirty="0"/>
              </a:p>
              <a:p>
                <a:pPr marL="285750" indent="-285750">
                  <a:lnSpc>
                    <a:spcPct val="100000"/>
                  </a:lnSpc>
                </a:pPr>
                <a:r>
                  <a:rPr lang="ru-RU" sz="2200" dirty="0" smtClean="0"/>
                  <a:t>Начальная </a:t>
                </a:r>
                <a:r>
                  <a:rPr lang="ru-RU" sz="2200" dirty="0"/>
                  <a:t>конфигурация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200" dirty="0" smtClean="0"/>
                  <a:t> </a:t>
                </a:r>
                <a:r>
                  <a:rPr lang="ru-RU" sz="2200" dirty="0" smtClean="0"/>
                  <a:t>атомов</a:t>
                </a:r>
              </a:p>
              <a:p>
                <a:endParaRPr lang="ru-RU" sz="200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5011" y="1857375"/>
                <a:ext cx="7692190" cy="2581275"/>
              </a:xfrm>
              <a:blipFill rotWithShape="0">
                <a:blip r:embed="rId2"/>
                <a:stretch>
                  <a:fillRect l="-713" t="-26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1022181" y="4438650"/>
                <a:ext cx="6951246" cy="11518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800" dirty="0"/>
                  <a:t> </a:t>
                </a:r>
                <a:br>
                  <a:rPr lang="ru-RU" sz="28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i="1" dirty="0"/>
                  <a:t>– количество «достраиваемых» атомов</a:t>
                </a:r>
                <a:endParaRPr lang="en-US" sz="2000" i="1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181" y="4438650"/>
                <a:ext cx="6951246" cy="1151854"/>
              </a:xfrm>
              <a:prstGeom prst="rect">
                <a:avLst/>
              </a:prstGeom>
              <a:blipFill rotWithShape="0">
                <a:blip r:embed="rId3"/>
                <a:stretch>
                  <a:fillRect b="-846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Эвристический алгоритм поиска глобально-оптимальной конформации атомного кластера Морса, Шашов К.В.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601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5011" y="219075"/>
            <a:ext cx="8225589" cy="476250"/>
          </a:xfrm>
        </p:spPr>
        <p:txBody>
          <a:bodyPr/>
          <a:lstStyle/>
          <a:p>
            <a:r>
              <a:rPr lang="ru-RU" dirty="0" smtClean="0"/>
              <a:t>Послойное формирование структуры</a:t>
            </a:r>
          </a:p>
          <a:p>
            <a:endParaRPr lang="ru-RU" dirty="0"/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2441561"/>
              </p:ext>
            </p:extLst>
          </p:nvPr>
        </p:nvGraphicFramePr>
        <p:xfrm>
          <a:off x="1135579" y="786146"/>
          <a:ext cx="1499542" cy="560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" name="Image" r:id="rId3" imgW="2107800" imgH="7872840" progId="Photoshop.Image.13">
                  <p:embed/>
                </p:oleObj>
              </mc:Choice>
              <mc:Fallback>
                <p:oleObj name="Image" r:id="rId3" imgW="2107800" imgH="787284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35579" y="786146"/>
                        <a:ext cx="1499542" cy="560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Стрелка вправо 15"/>
          <p:cNvSpPr/>
          <p:nvPr/>
        </p:nvSpPr>
        <p:spPr>
          <a:xfrm>
            <a:off x="3448050" y="3124200"/>
            <a:ext cx="695325" cy="600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 вправо 16"/>
          <p:cNvSpPr/>
          <p:nvPr/>
        </p:nvSpPr>
        <p:spPr>
          <a:xfrm>
            <a:off x="7648575" y="3138487"/>
            <a:ext cx="695325" cy="600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6152" y="869490"/>
            <a:ext cx="2268589" cy="5517356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0600" y="2457450"/>
            <a:ext cx="3294370" cy="2162176"/>
          </a:xfrm>
          <a:prstGeom prst="rect">
            <a:avLst/>
          </a:prstGeom>
        </p:spPr>
      </p:pic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Эвристический алгоритм поиска глобально-оптимальной конформации атомного кластера Морса, Шашов К.В.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30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1311</TotalTime>
  <Words>659</Words>
  <Application>Microsoft Office PowerPoint</Application>
  <PresentationFormat>Широкоэкранный</PresentationFormat>
  <Paragraphs>126</Paragraphs>
  <Slides>21</Slides>
  <Notes>2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31" baseType="lpstr">
      <vt:lpstr>ＭＳ Ｐゴシック</vt:lpstr>
      <vt:lpstr>Arial</vt:lpstr>
      <vt:lpstr>Calibri</vt:lpstr>
      <vt:lpstr>Calibri Light</vt:lpstr>
      <vt:lpstr>Cambria Math</vt:lpstr>
      <vt:lpstr>Monaco</vt:lpstr>
      <vt:lpstr>Times New Roman</vt:lpstr>
      <vt:lpstr>Wingdings 3</vt:lpstr>
      <vt:lpstr>Тема Office</vt:lpstr>
      <vt:lpstr>Image</vt:lpstr>
      <vt:lpstr>Эвристический алгоритм поиска глобально-оптимальной конформации атомного кластера Морса </vt:lpstr>
      <vt:lpstr>Цель и задачи</vt:lpstr>
      <vt:lpstr>Атомные кластеры</vt:lpstr>
      <vt:lpstr>Постановка задачи глобальной оптимизации кластерных структур</vt:lpstr>
      <vt:lpstr>Геометрически обоснованные методы</vt:lpstr>
      <vt:lpstr>Генетические алгоритмы</vt:lpstr>
      <vt:lpstr>Семейство методов BH  (basin-hopping)</vt:lpstr>
      <vt:lpstr>Формирование плотной упаковки</vt:lpstr>
      <vt:lpstr>Презентация PowerPoint</vt:lpstr>
      <vt:lpstr>Презентация PowerPoint</vt:lpstr>
      <vt:lpstr>Решение задачи оптимизации</vt:lpstr>
      <vt:lpstr>Метод Стронгина (общий случай)</vt:lpstr>
      <vt:lpstr>Модификация метода Стронгина</vt:lpstr>
      <vt:lpstr>Алгоритм развития</vt:lpstr>
      <vt:lpstr>Локальная оптимизация</vt:lpstr>
      <vt:lpstr>Программная реализация</vt:lpstr>
      <vt:lpstr>Презентация PowerPoint</vt:lpstr>
      <vt:lpstr>Вычислительные эксперименты</vt:lpstr>
      <vt:lpstr>Вычислительные эксперименты</vt:lpstr>
      <vt:lpstr>Итоги работы</vt:lpstr>
      <vt:lpstr>Спасибо за внимание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 shashov</dc:creator>
  <cp:lastModifiedBy>kirill shashov</cp:lastModifiedBy>
  <cp:revision>233</cp:revision>
  <dcterms:created xsi:type="dcterms:W3CDTF">2017-04-09T08:59:48Z</dcterms:created>
  <dcterms:modified xsi:type="dcterms:W3CDTF">2017-05-13T11:49:26Z</dcterms:modified>
</cp:coreProperties>
</file>