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6" r:id="rId4"/>
    <p:sldId id="263" r:id="rId5"/>
    <p:sldId id="265" r:id="rId6"/>
    <p:sldId id="277" r:id="rId7"/>
    <p:sldId id="278" r:id="rId8"/>
    <p:sldId id="267" r:id="rId9"/>
    <p:sldId id="276" r:id="rId10"/>
    <p:sldId id="269" r:id="rId11"/>
    <p:sldId id="270" r:id="rId12"/>
    <p:sldId id="259" r:id="rId13"/>
    <p:sldId id="258" r:id="rId14"/>
    <p:sldId id="260" r:id="rId15"/>
    <p:sldId id="274" r:id="rId16"/>
    <p:sldId id="272" r:id="rId17"/>
    <p:sldId id="273" r:id="rId18"/>
    <p:sldId id="271" r:id="rId19"/>
    <p:sldId id="262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 autoAdjust="0"/>
    <p:restoredTop sz="94707" autoAdjust="0"/>
  </p:normalViewPr>
  <p:slideViewPr>
    <p:cSldViewPr snapToGrid="0">
      <p:cViewPr varScale="1">
        <p:scale>
          <a:sx n="99" d="100"/>
          <a:sy n="99" d="100"/>
        </p:scale>
        <p:origin x="7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6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D5102-342F-4A79-9469-49DCAAC754F0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4751-6CD0-47F7-981E-35D3AC483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6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58DA-71DD-4214-B6BD-CB05BF9181DC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F9A2-9EF0-4B18-8706-D95021C0D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1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F9A2-9EF0-4B18-8706-D95021C0D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4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F9A2-9EF0-4B18-8706-D95021C0D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1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2716" y="1024360"/>
            <a:ext cx="84477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716" y="3659789"/>
            <a:ext cx="84477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01F3-3F2C-4CCD-BA7E-D5C219D48F53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9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D9E-A7C0-46A5-902E-5FE32E115F32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4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1" y="1847850"/>
            <a:ext cx="390785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08371" y="1847850"/>
            <a:ext cx="4202229" cy="435133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57D4-6807-4F76-BA42-1C59A43EE154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0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FF736A-EBEB-432F-88EE-2C78825527D6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8225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5011" y="1825625"/>
            <a:ext cx="8225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88211" y="6356350"/>
            <a:ext cx="90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46D8-3DBB-4237-96B4-62204B601A92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5011" y="6356350"/>
            <a:ext cx="8225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906124" y="6176963"/>
            <a:ext cx="106453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fld id="{3ECEC001-6C31-4637-9CDB-7AAB6712282C}" type="slidenum">
              <a:rPr lang="ru-RU" sz="2400" smtClean="0"/>
              <a:pPr algn="r"/>
              <a:t>‹#›</a:t>
            </a:fld>
            <a:r>
              <a:rPr lang="en-US" sz="2400" dirty="0" smtClean="0"/>
              <a:t>/</a:t>
            </a:r>
            <a:r>
              <a:rPr lang="ru-RU" sz="2400" dirty="0" smtClean="0"/>
              <a:t>2</a:t>
            </a:r>
            <a:r>
              <a:rPr lang="en-US" sz="2400" dirty="0" smtClean="0"/>
              <a:t>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503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639244"/>
            <a:ext cx="9204101" cy="1765331"/>
          </a:xfrm>
        </p:spPr>
        <p:txBody>
          <a:bodyPr>
            <a:normAutofit/>
          </a:bodyPr>
          <a:lstStyle/>
          <a:p>
            <a:r>
              <a:rPr lang="ru-RU" sz="4000" dirty="0"/>
              <a:t>Эвристический алгоритм поиска </a:t>
            </a:r>
            <a:r>
              <a:rPr lang="ru-RU" sz="4000" dirty="0" smtClean="0"/>
              <a:t>глобально-оптимальной </a:t>
            </a:r>
            <a:r>
              <a:rPr lang="ru-RU" sz="4000" dirty="0"/>
              <a:t>конформации атомного кластера Морса	</a:t>
            </a:r>
          </a:p>
        </p:txBody>
      </p: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523999" y="4404575"/>
            <a:ext cx="3522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Выпускник: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 smtClean="0"/>
              <a:t>студент </a:t>
            </a:r>
            <a:r>
              <a:rPr lang="ru-RU" altLang="ru-RU" dirty="0"/>
              <a:t>группы </a:t>
            </a:r>
            <a:r>
              <a:rPr lang="ru-RU" altLang="ru-RU" dirty="0" smtClean="0"/>
              <a:t>6</a:t>
            </a:r>
            <a:r>
              <a:rPr lang="ru-RU" altLang="ru-RU" dirty="0"/>
              <a:t>2</a:t>
            </a:r>
            <a:r>
              <a:rPr lang="en-US" altLang="ru-RU" dirty="0" smtClean="0"/>
              <a:t>24</a:t>
            </a:r>
            <a:r>
              <a:rPr lang="ru-RU" altLang="ru-RU" dirty="0" smtClean="0"/>
              <a:t> М</a:t>
            </a:r>
            <a:r>
              <a:rPr lang="en-US" altLang="ru-RU" dirty="0" smtClean="0"/>
              <a:t> 405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 smtClean="0"/>
              <a:t>Шашов</a:t>
            </a:r>
            <a:r>
              <a:rPr lang="ru-RU" altLang="ru-RU" dirty="0" smtClean="0"/>
              <a:t> Кирилл Владимирович</a:t>
            </a:r>
            <a:endParaRPr lang="ru-RU" alt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78580" y="4404575"/>
            <a:ext cx="39495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Руководитель: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/>
              <a:t>заведующий кафедрой </a:t>
            </a:r>
            <a:r>
              <a:rPr lang="ru-RU" altLang="ru-RU" dirty="0" smtClean="0"/>
              <a:t>ПС, </a:t>
            </a:r>
            <a:r>
              <a:rPr lang="ru-RU" dirty="0"/>
              <a:t>д. т. н</a:t>
            </a:r>
            <a:r>
              <a:rPr lang="ru-RU" dirty="0" smtClean="0"/>
              <a:t>.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/>
              <a:t>Коварцев</a:t>
            </a:r>
            <a:r>
              <a:rPr lang="ru-RU" altLang="ru-RU" dirty="0"/>
              <a:t> Александр Николаевич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037" y="309369"/>
            <a:ext cx="9109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cap="all" dirty="0"/>
              <a:t>Ф</a:t>
            </a:r>
            <a:r>
              <a:rPr lang="ru-RU" sz="2000" cap="all" dirty="0" smtClean="0"/>
              <a:t>едеральное </a:t>
            </a:r>
            <a:r>
              <a:rPr lang="ru-RU" sz="2000" cap="all" dirty="0"/>
              <a:t>государственное автономное образовательное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учреждение </a:t>
            </a:r>
            <a:r>
              <a:rPr lang="ru-RU" sz="2000" cap="all" dirty="0"/>
              <a:t>высшего </a:t>
            </a:r>
            <a:r>
              <a:rPr lang="ru-RU" sz="2000" cap="all" dirty="0" smtClean="0"/>
              <a:t>образования </a:t>
            </a:r>
          </a:p>
          <a:p>
            <a:pPr algn="ctr"/>
            <a:r>
              <a:rPr lang="ru-RU" sz="2000" cap="all" dirty="0" smtClean="0"/>
              <a:t>«</a:t>
            </a:r>
            <a:r>
              <a:rPr lang="ru-RU" sz="2000" cap="all" dirty="0"/>
              <a:t>Самарский национальный исследовательский университет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имени </a:t>
            </a:r>
            <a:r>
              <a:rPr lang="ru-RU" sz="2000" cap="all" dirty="0"/>
              <a:t>академика С.П. Королева»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0" y="2152432"/>
            <a:ext cx="12191999" cy="486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Выпускная квалификационная работа магистра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2" y="309369"/>
            <a:ext cx="2463675" cy="13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361951"/>
            <a:ext cx="8225589" cy="62865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Переход к двоичному представлению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85011" y="3776961"/>
            <a:ext cx="837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Переход к задаче оптимизации функции одной переменной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5" y="847725"/>
            <a:ext cx="2611799" cy="2998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2148115" y="4423292"/>
                <a:ext cx="4693418" cy="1371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2970530" algn="ctr"/>
                    <a:tab pos="593979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limLow>
                        <m:limLow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lim>
                      </m:limLow>
                    </m:oMath>
                  </m:oMathPara>
                </a14:m>
                <a:endParaRPr lang="ru-RU" sz="2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2970530" algn="ctr"/>
                    <a:tab pos="5939790" algn="r"/>
                  </a:tabLst>
                </a:pPr>
                <a14:m>
                  <m:oMath xmlns:m="http://schemas.openxmlformats.org/officeDocument/2006/math"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численное представление </a:t>
                </a: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конформации </a:t>
                </a:r>
                <a:b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потенциальная энергия </a:t>
                </a: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кластера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15" y="4423292"/>
                <a:ext cx="4693418" cy="1371145"/>
              </a:xfrm>
              <a:prstGeom prst="rect">
                <a:avLst/>
              </a:prstGeom>
              <a:blipFill rotWithShape="0"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225589" cy="101282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Комбинация модифицированного метода </a:t>
            </a:r>
            <a:r>
              <a:rPr lang="ru-RU" sz="2400" dirty="0" err="1" smtClean="0">
                <a:solidFill>
                  <a:srgbClr val="C00000"/>
                </a:solidFill>
              </a:rPr>
              <a:t>Стронгина</a:t>
            </a:r>
            <a:r>
              <a:rPr lang="ru-RU" sz="2400" dirty="0" smtClean="0">
                <a:solidFill>
                  <a:srgbClr val="C00000"/>
                </a:solidFill>
              </a:rPr>
              <a:t> и алгоритма развития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55943" y="2623265"/>
                <a:ext cx="808371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ru-RU" sz="2800" dirty="0"/>
                  <a:t/>
                </a:r>
                <a:br>
                  <a:rPr lang="ru-RU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</a:t>
                </a:r>
                <a:r>
                  <a:rPr lang="ru-RU" sz="2000" i="1" dirty="0" smtClean="0"/>
                  <a:t>атомов начальной конфигурации</a:t>
                </a:r>
                <a:br>
                  <a:rPr lang="ru-RU" sz="20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</a:t>
                </a:r>
                <a:r>
                  <a:rPr lang="ru-RU" sz="2000" i="1" dirty="0" smtClean="0"/>
                  <a:t>атомов, определяемых методом </a:t>
                </a:r>
                <a:r>
                  <a:rPr lang="ru-RU" sz="2000" i="1" dirty="0" err="1" smtClean="0"/>
                  <a:t>Стронгина</a:t>
                </a:r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«достраиваемых» </a:t>
                </a:r>
                <a:r>
                  <a:rPr lang="ru-RU" sz="2000" i="1" dirty="0" smtClean="0"/>
                  <a:t>атомов алгоритмом развития</a:t>
                </a:r>
                <a:endParaRPr lang="en-US" sz="2000" i="1" dirty="0"/>
              </a:p>
              <a:p>
                <a:pPr algn="ctr">
                  <a:lnSpc>
                    <a:spcPct val="150000"/>
                  </a:lnSpc>
                </a:pPr>
                <a:endParaRPr lang="en-US" sz="2000" i="1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3" y="2623265"/>
                <a:ext cx="8083719" cy="25853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385009" y="5208588"/>
            <a:ext cx="8225589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Уточнение результата процедурой локальной оптимизации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Стронгина</a:t>
            </a:r>
            <a:r>
              <a:rPr lang="ru-RU" dirty="0"/>
              <a:t> </a:t>
            </a:r>
            <a:r>
              <a:rPr lang="ru-RU" dirty="0" smtClean="0"/>
              <a:t>(общий случай)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1" y="1507163"/>
            <a:ext cx="10703149" cy="46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метода </a:t>
            </a:r>
            <a:r>
              <a:rPr lang="ru-RU" dirty="0" err="1" smtClean="0"/>
              <a:t>Стронгина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1" y="1870075"/>
                <a:ext cx="4389120" cy="562973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dirty="0" smtClean="0">
                    <a:solidFill>
                      <a:srgbClr val="C00000"/>
                    </a:solidFill>
                  </a:rPr>
                  <a:t>Начальный 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ru-RU" sz="28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1" y="1870075"/>
                <a:ext cx="4389120" cy="562973"/>
              </a:xfrm>
              <a:blipFill rotWithShape="0">
                <a:blip r:embed="rId2"/>
                <a:stretch>
                  <a:fillRect l="-2778" t="-18478" b="-16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4983480" cy="4351338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ru-RU" sz="2800" dirty="0" smtClean="0">
                    <a:solidFill>
                      <a:srgbClr val="C00000"/>
                    </a:solidFill>
                  </a:rPr>
                  <a:t>Целевая функция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2800" dirty="0" smtClean="0">
                  <a:solidFill>
                    <a:srgbClr val="C00000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 smtClean="0"/>
                  <a:t>Выбор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 атомов </a:t>
                </a:r>
                <a:endParaRPr lang="en-US" sz="2400" dirty="0" smtClean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 smtClean="0"/>
                  <a:t>Начальная конформация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Алгоритм развития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Потенциал Морса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Значение целевой функции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4983480" cy="4351338"/>
              </a:xfrm>
              <a:blipFill rotWithShape="0">
                <a:blip r:embed="rId3"/>
                <a:stretch>
                  <a:fillRect l="-2203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D:\Google Disk Files\ДИССЕРТАЦИЯ\глава 3\материалы\abStrongi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69" y="2473458"/>
            <a:ext cx="2441743" cy="20876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097281" y="4601476"/>
                <a:ext cx="4389121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ru-RU" sz="2000" i="1" dirty="0"/>
                  <a:t>размер искомой конформации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ru-RU" sz="2000" i="1" dirty="0"/>
                  <a:t>размер решетки </a:t>
                </a:r>
                <a:r>
                  <a:rPr lang="ru-RU" sz="2000" i="1" dirty="0" smtClean="0"/>
                  <a:t>атомов</a:t>
                </a:r>
              </a:p>
              <a:p>
                <a:pPr>
                  <a:spcBef>
                    <a:spcPts val="600"/>
                  </a:spcBef>
                </a:pPr>
                <a:endParaRPr lang="ru-RU" sz="2000" i="1" dirty="0"/>
              </a:p>
              <a:p>
                <a:r>
                  <a:rPr lang="ru-RU" sz="2800" dirty="0">
                    <a:solidFill>
                      <a:srgbClr val="C00000"/>
                    </a:solidFill>
                  </a:rPr>
                  <a:t>Критерий остановки</a:t>
                </a:r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4601476"/>
                <a:ext cx="4389121" cy="1600438"/>
              </a:xfrm>
              <a:prstGeom prst="rect">
                <a:avLst/>
              </a:prstGeom>
              <a:blipFill rotWithShape="0">
                <a:blip r:embed="rId5"/>
                <a:stretch>
                  <a:fillRect l="-2778" t="-2290" b="-103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развития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3542"/>
            <a:ext cx="5181600" cy="355550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81298"/>
            <a:ext cx="5596944" cy="53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0976" y="1847850"/>
            <a:ext cx="5162550" cy="895350"/>
          </a:xfrm>
        </p:spPr>
        <p:txBody>
          <a:bodyPr/>
          <a:lstStyle/>
          <a:p>
            <a:r>
              <a:rPr lang="ru-RU" dirty="0" smtClean="0"/>
              <a:t>Двухэтапный алгоритм с фазой локальной оптимизации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35097" y="2939344"/>
                <a:ext cx="2854308" cy="61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97" y="2939344"/>
                <a:ext cx="2854308" cy="6104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Картинки по запросу local opt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111081"/>
            <a:ext cx="3132054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>
            <a:spLocks noGrp="1"/>
          </p:cNvSpPr>
          <p:nvPr>
            <p:ph sz="half" idx="1"/>
          </p:nvPr>
        </p:nvSpPr>
        <p:spPr>
          <a:xfrm>
            <a:off x="180976" y="4497270"/>
            <a:ext cx="9516816" cy="1397424"/>
          </a:xfrm>
        </p:spPr>
        <p:txBody>
          <a:bodyPr>
            <a:normAutofit/>
          </a:bodyPr>
          <a:lstStyle/>
          <a:p>
            <a:r>
              <a:rPr lang="ru-RU" dirty="0" smtClean="0"/>
              <a:t>Полиномиальная сложность</a:t>
            </a:r>
            <a:endParaRPr lang="en-US" dirty="0" smtClean="0"/>
          </a:p>
          <a:p>
            <a:r>
              <a:rPr lang="en-US" dirty="0" smtClean="0"/>
              <a:t>L-BFGS </a:t>
            </a:r>
            <a:r>
              <a:rPr lang="en-US" sz="2000" dirty="0" smtClean="0"/>
              <a:t>(</a:t>
            </a:r>
            <a:r>
              <a:rPr lang="en-US" sz="2000" i="1" dirty="0"/>
              <a:t>Limited-memory </a:t>
            </a:r>
            <a:r>
              <a:rPr lang="en-US" sz="2000" i="1" dirty="0" err="1"/>
              <a:t>Broyden</a:t>
            </a:r>
            <a:r>
              <a:rPr lang="en-US" sz="2000" i="1" dirty="0"/>
              <a:t>–Fletcher–Goldfarb–</a:t>
            </a:r>
            <a:r>
              <a:rPr lang="en-US" sz="2000" i="1" dirty="0" err="1"/>
              <a:t>Shanno</a:t>
            </a:r>
            <a:r>
              <a:rPr lang="en-US" sz="2000" dirty="0" smtClean="0"/>
              <a:t>)</a:t>
            </a:r>
            <a:endParaRPr lang="ru-RU" sz="20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Эвристический алгоритм поиска глобально-оптимальной конформации атомного кластера Морса, </a:t>
            </a:r>
            <a:r>
              <a:rPr lang="ru-RU" dirty="0" err="1" smtClean="0"/>
              <a:t>Шашов</a:t>
            </a:r>
            <a:r>
              <a:rPr lang="ru-RU" dirty="0" smtClean="0"/>
              <a:t> К.В.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7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0" y="1847850"/>
            <a:ext cx="6242213" cy="1652996"/>
          </a:xfrm>
        </p:spPr>
        <p:txBody>
          <a:bodyPr/>
          <a:lstStyle/>
          <a:p>
            <a:r>
              <a:rPr lang="en-US" dirty="0" smtClean="0"/>
              <a:t>Java 8</a:t>
            </a:r>
            <a:endParaRPr lang="ru-RU" dirty="0" smtClean="0"/>
          </a:p>
          <a:p>
            <a:r>
              <a:rPr lang="ru-RU" dirty="0"/>
              <a:t>А</a:t>
            </a:r>
            <a:r>
              <a:rPr lang="ru-RU" dirty="0" smtClean="0"/>
              <a:t>рифметика произвольной точности</a:t>
            </a:r>
          </a:p>
          <a:p>
            <a:r>
              <a:rPr lang="ru-RU" dirty="0" smtClean="0"/>
              <a:t>Многопоточные вычисления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053988" y="3428914"/>
            <a:ext cx="3476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CC0011"/>
                </a:solidFill>
                <a:latin typeface="Monaco"/>
              </a:rPr>
              <a:t>{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   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N"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37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STRONGIN_K"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6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STRONGIN_REPOSITORY_SIZE"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STRONGIN_EPS"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20000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DISTANCE_MIN"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1.1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RO"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14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TOP_MAX_ENERGY_DELTA"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0.01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INF_SUP_ITERATIONS"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ROU_LO"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ru-RU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THREADS_COUNT"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4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LO_EPS"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1.0E-8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LO_MAX_ITERATIONS"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10000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MINS_COUNT"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30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CC0011"/>
                </a:solidFill>
                <a:latin typeface="Monaco"/>
              </a:rPr>
              <a:t>}</a:t>
            </a:r>
            <a:r>
              <a:rPr lang="ru-RU" altLang="ru-RU" sz="1200" dirty="0" smtClean="0"/>
              <a:t> </a:t>
            </a:r>
            <a:endParaRPr lang="ru-RU" altLang="ru-RU" sz="1200" dirty="0">
              <a:solidFill>
                <a:srgbClr val="404040"/>
              </a:solidFill>
              <a:latin typeface="Monac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b="1911"/>
          <a:stretch/>
        </p:blipFill>
        <p:spPr>
          <a:xfrm>
            <a:off x="6065312" y="3807016"/>
            <a:ext cx="2545288" cy="2317559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4530542" y="4752111"/>
            <a:ext cx="123134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1" y="876300"/>
            <a:ext cx="3907856" cy="53228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Отслеживание прогресса на каждом из потоков</a:t>
            </a:r>
          </a:p>
          <a:p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Построение 3</a:t>
            </a:r>
            <a:r>
              <a:rPr lang="en-US" sz="2000" dirty="0" smtClean="0"/>
              <a:t>D-</a:t>
            </a:r>
            <a:r>
              <a:rPr lang="ru-RU" sz="2000" dirty="0" smtClean="0"/>
              <a:t>графика оптимума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72" y="1500392"/>
            <a:ext cx="6150353" cy="40747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5" y="1713596"/>
            <a:ext cx="3003084" cy="75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07" y="3681255"/>
            <a:ext cx="2691041" cy="224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4484455" y="876300"/>
            <a:ext cx="6493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Просмотр информации о любом найденном оптимуме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Объект 6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529067354"/>
                  </p:ext>
                </p:extLst>
              </p:nvPr>
            </p:nvGraphicFramePr>
            <p:xfrm>
              <a:off x="385011" y="1690688"/>
              <a:ext cx="2246812" cy="4273037"/>
            </p:xfrm>
            <a:graphic>
              <a:graphicData uri="http://schemas.openxmlformats.org/drawingml/2006/table">
                <a:tbl>
                  <a:tblPr firstRow="1" firstCol="1" lastCol="1" bandRow="1" bandCol="1">
                    <a:tableStyleId>{C083E6E3-FA7D-4D7B-A595-EF9225AFEA82}</a:tableStyleId>
                  </a:tblPr>
                  <a:tblGrid>
                    <a:gridCol w="318887"/>
                    <a:gridCol w="1927925"/>
                  </a:tblGrid>
                  <a:tr h="3582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>
                                    <a:effectLst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600" b="0" i="0">
                                    <a:effectLst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ru-RU" sz="1600" b="0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-26.132735234616742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11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-29.596054324057125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12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-33.33230475638694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13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-37.25887680231351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14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-40.79834795841109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15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-44.80643749849561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20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-64.79195340669686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-106.83578974677665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35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-129.7373597747828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36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-133.7446659471386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37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-138.70858233923377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Объект 6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529067354"/>
                  </p:ext>
                </p:extLst>
              </p:nvPr>
            </p:nvGraphicFramePr>
            <p:xfrm>
              <a:off x="385011" y="1690688"/>
              <a:ext cx="2246812" cy="4273037"/>
            </p:xfrm>
            <a:graphic>
              <a:graphicData uri="http://schemas.openxmlformats.org/drawingml/2006/table">
                <a:tbl>
                  <a:tblPr firstRow="1" firstCol="1" lastCol="1" bandRow="1" bandCol="1">
                    <a:tableStyleId>{C083E6E3-FA7D-4D7B-A595-EF9225AFEA82}</a:tableStyleId>
                  </a:tblPr>
                  <a:tblGrid>
                    <a:gridCol w="318887"/>
                    <a:gridCol w="192792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8564" marR="48564" marT="0" marB="0">
                        <a:blipFill rotWithShape="0">
                          <a:blip r:embed="rId2"/>
                          <a:stretch>
                            <a:fillRect t="-1667" r="-611538" b="-10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8564" marR="48564" marT="0" marB="0">
                        <a:blipFill rotWithShape="0">
                          <a:blip r:embed="rId2"/>
                          <a:stretch>
                            <a:fillRect l="-16404" t="-1667" r="-315" b="-1080000"/>
                          </a:stretch>
                        </a:blipFill>
                      </a:tcPr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-26.132735234616742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11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-29.596054324057125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12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-33.33230475638694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13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-37.25887680231351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14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-40.79834795841109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15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-44.80643749849561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20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-64.79195340669686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30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-106.83578974677665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35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-129.7373597747828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36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-133.7446659471386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  <a:tr h="3552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effectLst/>
                            </a:rPr>
                            <a:t>37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-138.70858233923377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8564" marR="48564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Эвристический алгоритм поиска глобально-оптимальной конформации атомного кластера Морса, </a:t>
            </a:r>
            <a:r>
              <a:rPr lang="ru-RU" dirty="0" err="1" smtClean="0"/>
              <a:t>Шашов</a:t>
            </a:r>
            <a:r>
              <a:rPr lang="ru-RU" dirty="0" smtClean="0"/>
              <a:t> К.В.</a:t>
            </a:r>
            <a:endParaRPr lang="ru-RU" dirty="0"/>
          </a:p>
        </p:txBody>
      </p:sp>
      <p:pic>
        <p:nvPicPr>
          <p:cNvPr id="3073" name="Рисунок 32" descr="37o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47" y="2055129"/>
            <a:ext cx="3103027" cy="10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94315" y="3190591"/>
            <a:ext cx="10266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 атомов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Рисунок 28" descr="20o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69" y="3536226"/>
            <a:ext cx="2399784" cy="19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994315" y="5492407"/>
            <a:ext cx="10266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атомов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91" y="2481915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752190" y="4495388"/>
            <a:ext cx="13389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209 атомов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6218826" y="4803165"/>
                <a:ext cx="2580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=−990.5870484495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26" y="4803165"/>
                <a:ext cx="25805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2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0" y="1690688"/>
            <a:ext cx="8225589" cy="45085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ru-RU" sz="2000" dirty="0"/>
              <a:t>Рассмотрены особенности формирования атомных </a:t>
            </a:r>
            <a:r>
              <a:rPr lang="ru-RU" sz="2000" dirty="0" smtClean="0"/>
              <a:t>структур</a:t>
            </a:r>
            <a:endParaRPr lang="ru-RU" sz="20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2000" dirty="0"/>
              <a:t>Сделан обзор существующих методов </a:t>
            </a:r>
            <a:r>
              <a:rPr lang="ru-RU" sz="2000" dirty="0" smtClean="0"/>
              <a:t>оптимизации</a:t>
            </a:r>
            <a:endParaRPr lang="ru-RU" sz="20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2000" dirty="0"/>
              <a:t>Предложена методика поиска глобально-оптимальных конформаций кластеров </a:t>
            </a:r>
            <a:r>
              <a:rPr lang="ru-RU" sz="2000" dirty="0" smtClean="0"/>
              <a:t>Морса</a:t>
            </a:r>
            <a:endParaRPr lang="ru-RU" sz="20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2000" dirty="0"/>
              <a:t>Разработана программная реализация алгоритма глобальной оптимизации атомных </a:t>
            </a:r>
            <a:r>
              <a:rPr lang="ru-RU" sz="2000" dirty="0" smtClean="0"/>
              <a:t>структур</a:t>
            </a:r>
            <a:endParaRPr lang="en-US" sz="20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2000" dirty="0" smtClean="0"/>
              <a:t>Проведены </a:t>
            </a:r>
            <a:r>
              <a:rPr lang="ru-RU" sz="2000" dirty="0"/>
              <a:t>вычислительные </a:t>
            </a:r>
            <a:r>
              <a:rPr lang="ru-RU" sz="2000" dirty="0" smtClean="0"/>
              <a:t>эксперименты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/>
              <a:t>Результаты работы, приведённые в диссертации, были опубликованы в сборнике трудов международной конференции</a:t>
            </a:r>
            <a:endParaRPr lang="en-US" sz="2000" dirty="0" smtClean="0"/>
          </a:p>
          <a:p>
            <a:pPr lvl="1"/>
            <a:r>
              <a:rPr lang="ru-RU" sz="1700" i="1" dirty="0" err="1" smtClean="0">
                <a:solidFill>
                  <a:srgbClr val="002060"/>
                </a:solidFill>
              </a:rPr>
              <a:t>Коварцев</a:t>
            </a:r>
            <a:r>
              <a:rPr lang="ru-RU" sz="1700" i="1" dirty="0" smtClean="0">
                <a:solidFill>
                  <a:srgbClr val="002060"/>
                </a:solidFill>
              </a:rPr>
              <a:t> А.Н., </a:t>
            </a:r>
            <a:r>
              <a:rPr lang="ru-RU" sz="1700" i="1" dirty="0" err="1" smtClean="0">
                <a:solidFill>
                  <a:srgbClr val="002060"/>
                </a:solidFill>
              </a:rPr>
              <a:t>Шашов</a:t>
            </a:r>
            <a:r>
              <a:rPr lang="ru-RU" sz="1700" i="1" dirty="0" smtClean="0">
                <a:solidFill>
                  <a:srgbClr val="002060"/>
                </a:solidFill>
              </a:rPr>
              <a:t> К.В. Эвристический алгоритм поиска оптимальных конформаций атомного кластера Морса // Сборник трудов международной конференции «Инновационные исследования: проблемы внедрения результатов и направления развития». 2017. Т. 2. С. 8-12</a:t>
            </a:r>
          </a:p>
          <a:p>
            <a:pPr lvl="0"/>
            <a:endParaRPr lang="ru-RU" sz="2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225590" cy="4407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</a:rPr>
              <a:t>эвристического алгоритма поиска атомных структур, </a:t>
            </a:r>
            <a:r>
              <a:rPr lang="ru-RU" sz="2800" dirty="0" smtClean="0">
                <a:solidFill>
                  <a:schemeClr val="tx1"/>
                </a:solidFill>
              </a:rPr>
              <a:t>обладающих </a:t>
            </a:r>
            <a:r>
              <a:rPr lang="ru-RU" sz="2800" dirty="0">
                <a:solidFill>
                  <a:schemeClr val="tx1"/>
                </a:solidFill>
              </a:rPr>
              <a:t>минимальными значениями потенциала </a:t>
            </a:r>
            <a:r>
              <a:rPr lang="ru-RU" sz="2800" dirty="0" smtClean="0">
                <a:solidFill>
                  <a:schemeClr val="tx1"/>
                </a:solidFill>
              </a:rPr>
              <a:t>Морса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C00000"/>
                </a:solidFill>
              </a:rPr>
              <a:t>В процессе работы решались следующие задачи:</a:t>
            </a:r>
          </a:p>
          <a:p>
            <a:pPr lvl="1"/>
            <a:r>
              <a:rPr lang="ru-RU" sz="2200" dirty="0"/>
              <a:t>Рассмотреть особенности постановки задачи глобальной оптимизации при поиске атомных структур</a:t>
            </a:r>
          </a:p>
          <a:p>
            <a:pPr lvl="1"/>
            <a:r>
              <a:rPr lang="ru-RU" sz="2200" dirty="0"/>
              <a:t>Проанализировать существующие методы поиска оптимальных атомных структур.</a:t>
            </a:r>
          </a:p>
          <a:p>
            <a:pPr lvl="1"/>
            <a:r>
              <a:rPr lang="ru-RU" sz="2200" dirty="0"/>
              <a:t>Исследовать особенности формирования конформаций кластеров Морса, выявить закономерности для их дальнейшего использования в алгоритме при построении начальных конформаций.</a:t>
            </a:r>
          </a:p>
          <a:p>
            <a:pPr lvl="1"/>
            <a:r>
              <a:rPr lang="ru-RU" sz="2200" dirty="0"/>
              <a:t>Разработать эвристический алгоритм глобальной оптимизации атомных кластеров Морса</a:t>
            </a:r>
          </a:p>
          <a:p>
            <a:pPr lvl="1"/>
            <a:r>
              <a:rPr lang="ru-RU" sz="2200" dirty="0"/>
              <a:t>Разработать программную реализацию алгоритма, провести тестирование и отладку.</a:t>
            </a:r>
          </a:p>
          <a:p>
            <a:pPr lvl="1"/>
            <a:r>
              <a:rPr lang="ru-RU" sz="2200" dirty="0"/>
              <a:t>Провести вычислительные эксперименты.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3998" y="2519997"/>
            <a:ext cx="9144000" cy="984477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2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Атомные кластеры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358939" cy="23749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Одно </a:t>
            </a:r>
            <a:r>
              <a:rPr lang="ru-RU" sz="2400" dirty="0"/>
              <a:t>из промежуточных состояний в организации вещества между одиночным атомом (молекулой, ионом) и твердым телом (</a:t>
            </a:r>
            <a:r>
              <a:rPr lang="ru-RU" sz="2400" dirty="0" err="1"/>
              <a:t>наночастицей</a:t>
            </a:r>
            <a:r>
              <a:rPr lang="ru-RU" sz="2400" dirty="0"/>
              <a:t>)</a:t>
            </a:r>
            <a:endParaRPr lang="ru-RU" sz="2400" dirty="0" smtClean="0"/>
          </a:p>
          <a:p>
            <a:r>
              <a:rPr lang="ru-RU" sz="2400" dirty="0" smtClean="0">
                <a:solidFill>
                  <a:srgbClr val="C00000"/>
                </a:solidFill>
              </a:rPr>
              <a:t>Группа </a:t>
            </a:r>
            <a:r>
              <a:rPr lang="ru-RU" sz="2400" dirty="0">
                <a:solidFill>
                  <a:srgbClr val="C00000"/>
                </a:solidFill>
              </a:rPr>
              <a:t>взаимодействующих атомов, ионов или молекул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140686" y="3484456"/>
            <a:ext cx="6847587" cy="1702012"/>
            <a:chOff x="1134363" y="3607459"/>
            <a:chExt cx="7125100" cy="177099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4363" y="3656456"/>
              <a:ext cx="3680524" cy="1721993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14887" y="3607459"/>
              <a:ext cx="3444576" cy="1770990"/>
            </a:xfrm>
            <a:prstGeom prst="rect">
              <a:avLst/>
            </a:prstGeom>
          </p:spPr>
        </p:pic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глобальной оптимизации кластерных структур</a:t>
            </a:r>
            <a:endParaRPr lang="ru-RU" dirty="0"/>
          </a:p>
        </p:txBody>
      </p:sp>
      <p:pic>
        <p:nvPicPr>
          <p:cNvPr id="8" name="Рисунок 7" descr="D:\Google Disk Files\ДИССЕРТАЦИЯ\обзор\vCol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4105" r="5116" b="3142"/>
          <a:stretch/>
        </p:blipFill>
        <p:spPr bwMode="auto">
          <a:xfrm>
            <a:off x="6121758" y="1690688"/>
            <a:ext cx="5582788" cy="4401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" y="1778978"/>
            <a:ext cx="4426973" cy="45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 </a:t>
            </a:r>
            <a:r>
              <a:rPr lang="ru-RU" dirty="0" smtClean="0"/>
              <a:t>обоснованные методы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3453" y="5457268"/>
                <a:ext cx="5057846" cy="59966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ru-RU" sz="1800" i="1" dirty="0"/>
                  <a:t>Зависимость структуры глобальных оптимумов </a:t>
                </a:r>
                <a:br>
                  <a:rPr lang="ru-RU" sz="1800" i="1" dirty="0"/>
                </a:br>
                <a:r>
                  <a:rPr lang="ru-RU" sz="1800" i="1" dirty="0" smtClean="0"/>
                  <a:t>кластеров </a:t>
                </a:r>
                <a:r>
                  <a:rPr lang="ru-RU" sz="1800" i="1" dirty="0"/>
                  <a:t>Морса от размера и параметра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ru-RU" sz="180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453" y="5457268"/>
                <a:ext cx="5057846" cy="599668"/>
              </a:xfrm>
              <a:blipFill rotWithShape="0">
                <a:blip r:embed="rId2"/>
                <a:stretch>
                  <a:fillRect t="-7071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oye.chem.ox.ac.uk/jon/structures/Morse/phas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" y="1837812"/>
            <a:ext cx="4600963" cy="357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6" name="Рисунок 5" descr="D:\Google Disk Files\ДИССЕРТАЦИЯ\диплом\материалы\figures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8"/>
          <a:stretch/>
        </p:blipFill>
        <p:spPr bwMode="auto">
          <a:xfrm>
            <a:off x="6191795" y="1753716"/>
            <a:ext cx="1714444" cy="192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5943"/>
          <a:stretch/>
        </p:blipFill>
        <p:spPr>
          <a:xfrm>
            <a:off x="6191795" y="3823063"/>
            <a:ext cx="1715318" cy="18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2" y="365125"/>
            <a:ext cx="6082554" cy="1325563"/>
          </a:xfrm>
        </p:spPr>
        <p:txBody>
          <a:bodyPr/>
          <a:lstStyle/>
          <a:p>
            <a:r>
              <a:rPr lang="ru-RU" dirty="0"/>
              <a:t>Генетические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5284269" cy="399185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Формирование </a:t>
            </a:r>
            <a:r>
              <a:rPr lang="ru-RU" dirty="0"/>
              <a:t>первого </a:t>
            </a:r>
            <a:r>
              <a:rPr lang="ru-RU" dirty="0" smtClean="0"/>
              <a:t>поколения. Выбирается доля </a:t>
            </a:r>
            <a:r>
              <a:rPr lang="ru-RU" dirty="0"/>
              <a:t>наилучших </a:t>
            </a:r>
            <a:r>
              <a:rPr lang="ru-RU" dirty="0" smtClean="0"/>
              <a:t>структур для производства </a:t>
            </a:r>
            <a:r>
              <a:rPr lang="ru-RU" dirty="0"/>
              <a:t>следующего поколения (селекция). </a:t>
            </a:r>
            <a:endParaRPr lang="ru-RU" dirty="0" smtClean="0"/>
          </a:p>
          <a:p>
            <a:pPr lvl="0"/>
            <a:r>
              <a:rPr lang="ru-RU" dirty="0" smtClean="0"/>
              <a:t>Формирование </a:t>
            </a:r>
            <a:r>
              <a:rPr lang="ru-RU" dirty="0"/>
              <a:t>нового поколения из родительских </a:t>
            </a:r>
            <a:r>
              <a:rPr lang="ru-RU" dirty="0" smtClean="0"/>
              <a:t>структур:</a:t>
            </a:r>
          </a:p>
          <a:p>
            <a:pPr lvl="1"/>
            <a:r>
              <a:rPr lang="ru-RU" dirty="0"/>
              <a:t>М</a:t>
            </a:r>
            <a:r>
              <a:rPr lang="ru-RU" dirty="0" smtClean="0"/>
              <a:t>утации</a:t>
            </a:r>
            <a:r>
              <a:rPr lang="ru-RU" dirty="0"/>
              <a:t>, создающие новую структуру из одной родительской структуры </a:t>
            </a:r>
            <a:endParaRPr lang="ru-RU" dirty="0" smtClean="0"/>
          </a:p>
          <a:p>
            <a:pPr lvl="1"/>
            <a:r>
              <a:rPr lang="ru-RU" dirty="0"/>
              <a:t>Н</a:t>
            </a:r>
            <a:r>
              <a:rPr lang="ru-RU" dirty="0" smtClean="0"/>
              <a:t>аследование </a:t>
            </a:r>
            <a:r>
              <a:rPr lang="ru-RU" dirty="0"/>
              <a:t>(кроссинговер), использующее две и более </a:t>
            </a:r>
            <a:r>
              <a:rPr lang="ru-RU" dirty="0" smtClean="0"/>
              <a:t>родительских </a:t>
            </a:r>
            <a:r>
              <a:rPr lang="ru-RU" dirty="0"/>
              <a:t>структуры.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Определенное </a:t>
            </a:r>
            <a:r>
              <a:rPr lang="ru-RU" dirty="0"/>
              <a:t>количество наилучших структур (элиту) </a:t>
            </a:r>
            <a:r>
              <a:rPr lang="ru-RU" dirty="0" smtClean="0"/>
              <a:t>остается без изменения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dirty="0" smtClean="0"/>
              <a:t>Потомство </a:t>
            </a:r>
            <a:r>
              <a:rPr lang="ru-RU" dirty="0"/>
              <a:t>используется как родительское поколение для создания следующего </a:t>
            </a:r>
            <a:r>
              <a:rPr lang="ru-RU" dirty="0" smtClean="0"/>
              <a:t>поколения.</a:t>
            </a:r>
            <a:endParaRPr lang="ru-RU" dirty="0"/>
          </a:p>
          <a:p>
            <a:pPr lvl="0"/>
            <a:r>
              <a:rPr lang="ru-RU" dirty="0"/>
              <a:t>Последовательность пунктов </a:t>
            </a:r>
            <a:r>
              <a:rPr lang="ru-RU" dirty="0" smtClean="0"/>
              <a:t>повторяется </a:t>
            </a:r>
            <a:r>
              <a:rPr lang="ru-RU" dirty="0"/>
              <a:t>до выполнения критерия остановки.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  <p:pic>
        <p:nvPicPr>
          <p:cNvPr id="5" name="Рисунок 4" descr="D:\Google Disk Files\ДИССЕРТАЦИЯ\диплом\материалы обзор\evol2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65" y="1112089"/>
            <a:ext cx="2476214" cy="5064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Семейство методов </a:t>
            </a:r>
            <a:r>
              <a:rPr lang="en-US" dirty="0"/>
              <a:t>BH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basin-hopping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2" y="2011680"/>
            <a:ext cx="4535332" cy="4165283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Генерация </a:t>
            </a:r>
            <a:r>
              <a:rPr lang="ru-RU" sz="2400" dirty="0"/>
              <a:t>случайной начальной </a:t>
            </a:r>
            <a:r>
              <a:rPr lang="ru-RU" sz="2400" dirty="0" smtClean="0"/>
              <a:t>конформации</a:t>
            </a:r>
            <a:endParaRPr lang="ru-RU" sz="2400" dirty="0"/>
          </a:p>
          <a:p>
            <a:pPr lvl="0"/>
            <a:r>
              <a:rPr lang="ru-RU" sz="2400" dirty="0"/>
              <a:t>П</a:t>
            </a:r>
            <a:r>
              <a:rPr lang="ru-RU" sz="2400" dirty="0" smtClean="0"/>
              <a:t>рименение </a:t>
            </a:r>
            <a:r>
              <a:rPr lang="ru-RU" sz="2400" dirty="0"/>
              <a:t>стратегии исследования окрестности: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двиг </a:t>
            </a:r>
            <a:r>
              <a:rPr lang="ru-RU" sz="2000" dirty="0"/>
              <a:t>координат конформации (применение оператора возмущения</a:t>
            </a:r>
            <a:r>
              <a:rPr lang="ru-RU" sz="2000" dirty="0" smtClean="0"/>
              <a:t>)</a:t>
            </a:r>
            <a:endParaRPr lang="ru-RU" sz="2000" dirty="0"/>
          </a:p>
          <a:p>
            <a:pPr lvl="1"/>
            <a:r>
              <a:rPr lang="ru-RU" sz="2000" dirty="0"/>
              <a:t>Ф</a:t>
            </a:r>
            <a:r>
              <a:rPr lang="ru-RU" sz="2000" dirty="0" smtClean="0"/>
              <a:t>аза </a:t>
            </a:r>
            <a:r>
              <a:rPr lang="ru-RU" sz="2000" dirty="0"/>
              <a:t>локальной </a:t>
            </a:r>
            <a:r>
              <a:rPr lang="ru-RU" sz="2000" dirty="0" smtClean="0"/>
              <a:t>оптимизации</a:t>
            </a:r>
            <a:endParaRPr lang="ru-RU" sz="2000" dirty="0"/>
          </a:p>
          <a:p>
            <a:pPr lvl="0"/>
            <a:r>
              <a:rPr lang="ru-RU" sz="2400" dirty="0"/>
              <a:t>У</a:t>
            </a:r>
            <a:r>
              <a:rPr lang="ru-RU" sz="2400" dirty="0" smtClean="0"/>
              <a:t>правление популяцией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5" name="Picture 2" descr="http://www.hindawi.com/journals/aai/2012/674832.fig.00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4" y="2113008"/>
            <a:ext cx="3926649" cy="304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8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0" y="365126"/>
            <a:ext cx="8225589" cy="1387474"/>
          </a:xfrm>
        </p:spPr>
        <p:txBody>
          <a:bodyPr/>
          <a:lstStyle/>
          <a:p>
            <a:r>
              <a:rPr lang="ru-RU" dirty="0" smtClean="0"/>
              <a:t>Формирование плотной упаковки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5011" y="1857375"/>
                <a:ext cx="7692190" cy="25812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200" dirty="0" smtClean="0"/>
                  <a:t>Метод предложен зав. каф. ПС Самарского Университета, профессором А.Н. </a:t>
                </a:r>
                <a:r>
                  <a:rPr lang="ru-RU" sz="2200" dirty="0" err="1" smtClean="0"/>
                  <a:t>Коварцевым</a:t>
                </a:r>
                <a:endParaRPr lang="ru-RU" sz="2200" dirty="0" smtClean="0"/>
              </a:p>
              <a:p>
                <a:pPr>
                  <a:lnSpc>
                    <a:spcPct val="100000"/>
                  </a:lnSpc>
                </a:pPr>
                <a:r>
                  <a:rPr lang="ru-RU" sz="2200" dirty="0" smtClean="0"/>
                  <a:t>Использование </a:t>
                </a:r>
                <a:r>
                  <a:rPr lang="ru-RU" sz="2200" dirty="0" err="1" smtClean="0"/>
                  <a:t>икосаэдрических</a:t>
                </a:r>
                <a:r>
                  <a:rPr lang="ru-RU" sz="2200" dirty="0" smtClean="0"/>
                  <a:t>, додекаэдрических </a:t>
                </a:r>
                <a:r>
                  <a:rPr lang="ru-RU" sz="2200" dirty="0"/>
                  <a:t>и </a:t>
                </a:r>
                <a:r>
                  <a:rPr lang="ru-RU" sz="2200" dirty="0" smtClean="0"/>
                  <a:t>гранецентрированных решеток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ru-RU" sz="2200" dirty="0" smtClean="0">
                    <a:solidFill>
                      <a:srgbClr val="C00000"/>
                    </a:solidFill>
                  </a:rPr>
                  <a:t>Переход к задаче структурной оптимизации: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ru-RU" sz="2200" i="1" dirty="0" smtClean="0"/>
                  <a:t>выбор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200" i="1" dirty="0"/>
                  <a:t> атомов из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200" i="1" dirty="0"/>
                  <a:t> доступных</a:t>
                </a:r>
                <a:endParaRPr lang="en-US" sz="2200" i="1" dirty="0"/>
              </a:p>
              <a:p>
                <a:pPr marL="285750" indent="-285750">
                  <a:lnSpc>
                    <a:spcPct val="100000"/>
                  </a:lnSpc>
                </a:pPr>
                <a:r>
                  <a:rPr lang="ru-RU" sz="2200" dirty="0" smtClean="0"/>
                  <a:t>Начальная </a:t>
                </a:r>
                <a:r>
                  <a:rPr lang="ru-RU" sz="2200" dirty="0"/>
                  <a:t>конфигурация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атомов</a:t>
                </a:r>
              </a:p>
              <a:p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1" y="1857375"/>
                <a:ext cx="7692190" cy="2581275"/>
              </a:xfrm>
              <a:blipFill rotWithShape="0">
                <a:blip r:embed="rId2"/>
                <a:stretch>
                  <a:fillRect l="-713" t="-2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022181" y="4438650"/>
                <a:ext cx="695124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i="1" dirty="0"/>
                  <a:t>– количество «достраиваемых» атомов</a:t>
                </a:r>
                <a:endParaRPr lang="en-US" sz="2000" i="1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1" y="4438650"/>
                <a:ext cx="6951246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219075"/>
            <a:ext cx="8225589" cy="476250"/>
          </a:xfrm>
        </p:spPr>
        <p:txBody>
          <a:bodyPr/>
          <a:lstStyle/>
          <a:p>
            <a:r>
              <a:rPr lang="ru-RU" dirty="0" smtClean="0"/>
              <a:t>Послойное формирование структуры</a:t>
            </a:r>
          </a:p>
          <a:p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41561"/>
              </p:ext>
            </p:extLst>
          </p:nvPr>
        </p:nvGraphicFramePr>
        <p:xfrm>
          <a:off x="1135579" y="786146"/>
          <a:ext cx="1499542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Image" r:id="rId3" imgW="2107800" imgH="7872840" progId="Photoshop.Image.13">
                  <p:embed/>
                </p:oleObj>
              </mc:Choice>
              <mc:Fallback>
                <p:oleObj name="Image" r:id="rId3" imgW="2107800" imgH="7872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579" y="786146"/>
                        <a:ext cx="1499542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трелка вправо 15"/>
          <p:cNvSpPr/>
          <p:nvPr/>
        </p:nvSpPr>
        <p:spPr>
          <a:xfrm>
            <a:off x="3448050" y="3124200"/>
            <a:ext cx="6953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7648575" y="3138487"/>
            <a:ext cx="6953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52" y="869490"/>
            <a:ext cx="2268589" cy="551735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2457450"/>
            <a:ext cx="3294370" cy="2162176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747</Words>
  <Application>Microsoft Office PowerPoint</Application>
  <PresentationFormat>Широкоэкранный</PresentationFormat>
  <Paragraphs>161</Paragraphs>
  <Slides>20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Cambria Math</vt:lpstr>
      <vt:lpstr>Monaco</vt:lpstr>
      <vt:lpstr>Times New Roman</vt:lpstr>
      <vt:lpstr>Wingdings</vt:lpstr>
      <vt:lpstr>Wingdings 3</vt:lpstr>
      <vt:lpstr>Тема Office</vt:lpstr>
      <vt:lpstr>Image</vt:lpstr>
      <vt:lpstr>Эвристический алгоритм поиска глобально-оптимальной конформации атомного кластера Морса </vt:lpstr>
      <vt:lpstr>Цель и задачи</vt:lpstr>
      <vt:lpstr>Атомные кластеры</vt:lpstr>
      <vt:lpstr>Постановка задачи глобальной оптимизации кластерных структур</vt:lpstr>
      <vt:lpstr>Геометрически обоснованные методы</vt:lpstr>
      <vt:lpstr>Генетические алгоритмы</vt:lpstr>
      <vt:lpstr>Семейство методов BH  (basin-hopping)</vt:lpstr>
      <vt:lpstr>Формирование плотной упаковки</vt:lpstr>
      <vt:lpstr>Презентация PowerPoint</vt:lpstr>
      <vt:lpstr>Презентация PowerPoint</vt:lpstr>
      <vt:lpstr>Решение задачи оптимизации</vt:lpstr>
      <vt:lpstr>Метод Стронгина (общий случай)</vt:lpstr>
      <vt:lpstr>Модификация метода Стронгина</vt:lpstr>
      <vt:lpstr>Алгоритм развития</vt:lpstr>
      <vt:lpstr>Локальная оптимизация</vt:lpstr>
      <vt:lpstr>Программная реализация</vt:lpstr>
      <vt:lpstr>Презентация PowerPoint</vt:lpstr>
      <vt:lpstr>Вычислительные эксперименты</vt:lpstr>
      <vt:lpstr>Итоги работы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shashov</dc:creator>
  <cp:lastModifiedBy>kirill shashov</cp:lastModifiedBy>
  <cp:revision>266</cp:revision>
  <dcterms:created xsi:type="dcterms:W3CDTF">2017-04-09T08:59:48Z</dcterms:created>
  <dcterms:modified xsi:type="dcterms:W3CDTF">2017-05-19T16:39:13Z</dcterms:modified>
</cp:coreProperties>
</file>