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6" r:id="rId2"/>
    <p:sldId id="292" r:id="rId3"/>
    <p:sldId id="290" r:id="rId4"/>
    <p:sldId id="307" r:id="rId5"/>
    <p:sldId id="299" r:id="rId6"/>
    <p:sldId id="293" r:id="rId7"/>
    <p:sldId id="294" r:id="rId8"/>
    <p:sldId id="296" r:id="rId9"/>
    <p:sldId id="298" r:id="rId10"/>
    <p:sldId id="295" r:id="rId11"/>
    <p:sldId id="297" r:id="rId12"/>
    <p:sldId id="306" r:id="rId13"/>
    <p:sldId id="300" r:id="rId14"/>
    <p:sldId id="304" r:id="rId15"/>
    <p:sldId id="301" r:id="rId16"/>
    <p:sldId id="302"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85794" autoAdjust="0"/>
  </p:normalViewPr>
  <p:slideViewPr>
    <p:cSldViewPr snapToGrid="0">
      <p:cViewPr varScale="1">
        <p:scale>
          <a:sx n="114" d="100"/>
          <a:sy n="114" d="100"/>
        </p:scale>
        <p:origin x="270" y="10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6/8/2021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19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0879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17</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3.xml"/><Relationship Id="rId5" Type="http://schemas.openxmlformats.org/officeDocument/2006/relationships/hyperlink" Target="https://github.com/envyst/sign-language-application/blob/master/sign-language-app.apk" TargetMode="Externa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916290" y="432774"/>
            <a:ext cx="2332467" cy="546504"/>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6" name="Rectangle 5">
            <a:extLst>
              <a:ext uri="{FF2B5EF4-FFF2-40B4-BE49-F238E27FC236}">
                <a16:creationId xmlns:a16="http://schemas.microsoft.com/office/drawing/2014/main" id="{13EF40EC-D96C-4FF6-BA32-43563C286CED}"/>
              </a:ext>
            </a:extLst>
          </p:cNvPr>
          <p:cNvSpPr/>
          <p:nvPr/>
        </p:nvSpPr>
        <p:spPr>
          <a:xfrm>
            <a:off x="10591427" y="194575"/>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2D79A67-91A8-4F49-8E2D-2B5811170354}"/>
              </a:ext>
            </a:extLst>
          </p:cNvPr>
          <p:cNvPicPr>
            <a:picLocks noChangeAspect="1"/>
          </p:cNvPicPr>
          <p:nvPr/>
        </p:nvPicPr>
        <p:blipFill>
          <a:blip r:embed="rId2"/>
          <a:stretch>
            <a:fillRect/>
          </a:stretch>
        </p:blipFill>
        <p:spPr>
          <a:xfrm>
            <a:off x="10408461" y="299562"/>
            <a:ext cx="1667818" cy="390775"/>
          </a:xfrm>
          <a:prstGeom prst="rect">
            <a:avLst/>
          </a:prstGeom>
        </p:spPr>
      </p:pic>
      <p:pic>
        <p:nvPicPr>
          <p:cNvPr id="4" name="Picture 3">
            <a:extLst>
              <a:ext uri="{FF2B5EF4-FFF2-40B4-BE49-F238E27FC236}">
                <a16:creationId xmlns:a16="http://schemas.microsoft.com/office/drawing/2014/main" id="{7A4912D6-BD9C-456C-803A-FF85A201E1D2}"/>
              </a:ext>
            </a:extLst>
          </p:cNvPr>
          <p:cNvPicPr>
            <a:picLocks noChangeAspect="1"/>
          </p:cNvPicPr>
          <p:nvPr/>
        </p:nvPicPr>
        <p:blipFill rotWithShape="1">
          <a:blip r:embed="rId3"/>
          <a:srcRect b="25038"/>
          <a:stretch/>
        </p:blipFill>
        <p:spPr>
          <a:xfrm>
            <a:off x="578310" y="2163084"/>
            <a:ext cx="5517690" cy="3306539"/>
          </a:xfrm>
          <a:prstGeom prst="rect">
            <a:avLst/>
          </a:prstGeom>
        </p:spPr>
      </p:pic>
      <p:sp>
        <p:nvSpPr>
          <p:cNvPr id="8" name="TextBox 7">
            <a:extLst>
              <a:ext uri="{FF2B5EF4-FFF2-40B4-BE49-F238E27FC236}">
                <a16:creationId xmlns:a16="http://schemas.microsoft.com/office/drawing/2014/main" id="{82F447E8-2EB5-47CE-B896-EE81C40C8753}"/>
              </a:ext>
            </a:extLst>
          </p:cNvPr>
          <p:cNvSpPr txBox="1"/>
          <p:nvPr/>
        </p:nvSpPr>
        <p:spPr>
          <a:xfrm>
            <a:off x="1371136" y="780734"/>
            <a:ext cx="3932038" cy="646331"/>
          </a:xfrm>
          <a:prstGeom prst="rect">
            <a:avLst/>
          </a:prstGeom>
          <a:noFill/>
        </p:spPr>
        <p:txBody>
          <a:bodyPr wrap="none" rtlCol="0">
            <a:spAutoFit/>
          </a:bodyPr>
          <a:lstStyle/>
          <a:p>
            <a:r>
              <a:rPr lang="en-US" sz="3600" b="1" dirty="0">
                <a:solidFill>
                  <a:schemeClr val="bg1"/>
                </a:solidFill>
                <a:latin typeface="+mj-lt"/>
              </a:rPr>
              <a:t>CLOUD’S SCHEMA</a:t>
            </a:r>
          </a:p>
        </p:txBody>
      </p:sp>
      <p:sp>
        <p:nvSpPr>
          <p:cNvPr id="9" name="TextBox 8">
            <a:extLst>
              <a:ext uri="{FF2B5EF4-FFF2-40B4-BE49-F238E27FC236}">
                <a16:creationId xmlns:a16="http://schemas.microsoft.com/office/drawing/2014/main" id="{40D93958-0C93-4E02-9644-DC6A1FC690E4}"/>
              </a:ext>
            </a:extLst>
          </p:cNvPr>
          <p:cNvSpPr txBox="1"/>
          <p:nvPr/>
        </p:nvSpPr>
        <p:spPr>
          <a:xfrm>
            <a:off x="6500761" y="2800690"/>
            <a:ext cx="5375066" cy="2031325"/>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Machine Learning Model deployed with Cloud Function as a Serverless Machine Learning.</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Cloud Function triggered by finalize/create from Cloud Storage. After Machine Learning predict the input, Cloud Function then forward the result to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Android application upload the image to Cloud Storage to trigger Cloud Function, then Pull the expected result from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38819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11</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495492" y="468155"/>
            <a:ext cx="3140796" cy="646331"/>
          </a:xfrm>
          <a:prstGeom prst="rect">
            <a:avLst/>
          </a:prstGeom>
          <a:noFill/>
        </p:spPr>
        <p:txBody>
          <a:bodyPr wrap="none" rtlCol="0">
            <a:spAutoFit/>
          </a:bodyPr>
          <a:lstStyle/>
          <a:p>
            <a:r>
              <a:rPr lang="en-US" sz="3600" b="1" dirty="0">
                <a:solidFill>
                  <a:schemeClr val="bg1"/>
                </a:solidFill>
                <a:latin typeface="+mj-lt"/>
              </a:rPr>
              <a:t>DEPLOYMENT</a:t>
            </a:r>
          </a:p>
        </p:txBody>
      </p:sp>
      <p:pic>
        <p:nvPicPr>
          <p:cNvPr id="6" name="Picture 5" descr="A picture containing text, red&#10;&#10;Description automatically generated">
            <a:extLst>
              <a:ext uri="{FF2B5EF4-FFF2-40B4-BE49-F238E27FC236}">
                <a16:creationId xmlns:a16="http://schemas.microsoft.com/office/drawing/2014/main" id="{F0427528-C83C-4C58-B672-FC1D5E509A5C}"/>
              </a:ext>
            </a:extLst>
          </p:cNvPr>
          <p:cNvPicPr>
            <a:picLocks noChangeAspect="1"/>
          </p:cNvPicPr>
          <p:nvPr/>
        </p:nvPicPr>
        <p:blipFill>
          <a:blip r:embed="rId3"/>
          <a:stretch>
            <a:fillRect/>
          </a:stretch>
        </p:blipFill>
        <p:spPr>
          <a:xfrm>
            <a:off x="3543406" y="1436003"/>
            <a:ext cx="2202535" cy="4649796"/>
          </a:xfrm>
          <a:prstGeom prst="rect">
            <a:avLst/>
          </a:prstGeom>
        </p:spPr>
      </p:pic>
      <p:pic>
        <p:nvPicPr>
          <p:cNvPr id="10" name="Picture 9" descr="A screenshot of a cell phone&#10;&#10;Description automatically generated with medium confidence">
            <a:extLst>
              <a:ext uri="{FF2B5EF4-FFF2-40B4-BE49-F238E27FC236}">
                <a16:creationId xmlns:a16="http://schemas.microsoft.com/office/drawing/2014/main" id="{DD612857-A55E-4A36-97AF-EE988646BD05}"/>
              </a:ext>
            </a:extLst>
          </p:cNvPr>
          <p:cNvPicPr>
            <a:picLocks noChangeAspect="1"/>
          </p:cNvPicPr>
          <p:nvPr/>
        </p:nvPicPr>
        <p:blipFill>
          <a:blip r:embed="rId4"/>
          <a:stretch>
            <a:fillRect/>
          </a:stretch>
        </p:blipFill>
        <p:spPr>
          <a:xfrm>
            <a:off x="586051" y="1436003"/>
            <a:ext cx="2202535" cy="4649796"/>
          </a:xfrm>
          <a:prstGeom prst="rect">
            <a:avLst/>
          </a:prstGeom>
        </p:spPr>
      </p:pic>
      <p:sp>
        <p:nvSpPr>
          <p:cNvPr id="11" name="TextBox 10">
            <a:extLst>
              <a:ext uri="{FF2B5EF4-FFF2-40B4-BE49-F238E27FC236}">
                <a16:creationId xmlns:a16="http://schemas.microsoft.com/office/drawing/2014/main" id="{8A17C47E-C492-424F-899D-98EA47D6C20D}"/>
              </a:ext>
            </a:extLst>
          </p:cNvPr>
          <p:cNvSpPr txBox="1"/>
          <p:nvPr/>
        </p:nvSpPr>
        <p:spPr>
          <a:xfrm>
            <a:off x="6500761" y="1436003"/>
            <a:ext cx="5375066" cy="3693319"/>
          </a:xfrm>
          <a:prstGeom prst="rect">
            <a:avLst/>
          </a:prstGeom>
          <a:noFill/>
        </p:spPr>
        <p:txBody>
          <a:bodyPr wrap="square" rtlCol="0">
            <a:spAutoFit/>
          </a:bodyPr>
          <a:lstStyle/>
          <a:p>
            <a:pPr algn="just"/>
            <a:r>
              <a:rPr lang="en-US" dirty="0">
                <a:solidFill>
                  <a:schemeClr val="bg1"/>
                </a:solidFill>
                <a:latin typeface="Candara" panose="020E0502030303020204" pitchFamily="34" charset="0"/>
              </a:rPr>
              <a:t>Our project application deployed only in </a:t>
            </a:r>
            <a:r>
              <a:rPr lang="en-US" dirty="0" err="1">
                <a:solidFill>
                  <a:schemeClr val="bg1"/>
                </a:solidFill>
                <a:latin typeface="Candara" panose="020E0502030303020204" pitchFamily="34" charset="0"/>
              </a:rPr>
              <a:t>Github</a:t>
            </a:r>
            <a:r>
              <a:rPr lang="en-US" dirty="0">
                <a:solidFill>
                  <a:schemeClr val="bg1"/>
                </a:solidFill>
                <a:latin typeface="Candara" panose="020E0502030303020204" pitchFamily="34" charset="0"/>
              </a:rPr>
              <a:t>.</a:t>
            </a:r>
          </a:p>
          <a:p>
            <a:pPr algn="just"/>
            <a:r>
              <a:rPr lang="id-ID" dirty="0">
                <a:solidFill>
                  <a:schemeClr val="bg1"/>
                </a:solidFill>
                <a:latin typeface="Candara" panose="020E0502030303020204" pitchFamily="34" charset="0"/>
                <a:hlinkClick r:id="rId5"/>
              </a:rPr>
              <a:t>https://github.com/envyst/sign-language-application/blob/master/sign-language-app.apk</a:t>
            </a:r>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And the Machine Learning deployed on Google Cloud Platform using Cloud Function as a Serverless Machine Learning.</a:t>
            </a:r>
          </a:p>
          <a:p>
            <a:pPr algn="just"/>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Using a simple interface, our users can just take a picture about sign language and then get the result of translation from it.</a:t>
            </a:r>
          </a:p>
          <a:p>
            <a:pPr algn="just"/>
            <a:endParaRPr lang="en-US" dirty="0">
              <a:solidFill>
                <a:schemeClr val="bg1"/>
              </a:solidFill>
              <a:latin typeface="Candara" panose="020E0502030303020204" pitchFamily="34" charset="0"/>
            </a:endParaRPr>
          </a:p>
          <a:p>
            <a:pPr algn="just"/>
            <a:endParaRPr lang="en-US" dirty="0">
              <a:solidFill>
                <a:schemeClr val="bg1"/>
              </a:solidFill>
              <a:latin typeface="Candara" panose="020E0502030303020204" pitchFamily="34" charset="0"/>
            </a:endParaRPr>
          </a:p>
          <a:p>
            <a:pPr algn="just"/>
            <a:endParaRPr lang="id-ID" dirty="0">
              <a:solidFill>
                <a:schemeClr val="bg1"/>
              </a:solidFill>
              <a:latin typeface="Candara" panose="020E0502030303020204" pitchFamily="34" charset="0"/>
            </a:endParaRPr>
          </a:p>
        </p:txBody>
      </p:sp>
    </p:spTree>
    <p:extLst>
      <p:ext uri="{BB962C8B-B14F-4D97-AF65-F5344CB8AC3E}">
        <p14:creationId xmlns:p14="http://schemas.microsoft.com/office/powerpoint/2010/main" val="93017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orbel" panose="020B0503020204020204"/>
                <a:ea typeface="+mn-ea"/>
                <a:cs typeface="+mn-cs"/>
              </a:rPr>
              <a:t>page </a:t>
            </a:r>
            <a:fld id="{19B51A1E-902D-48AF-9020-955120F399B6}" type="slidenum">
              <a:rPr kumimoji="0" lang="en-US" sz="900" b="1" i="1"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1" i="1"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6" name="Title 2">
            <a:extLst>
              <a:ext uri="{FF2B5EF4-FFF2-40B4-BE49-F238E27FC236}">
                <a16:creationId xmlns:a16="http://schemas.microsoft.com/office/drawing/2014/main" id="{3872BC28-BE9C-4C1A-BCA2-C257AD583FF6}"/>
              </a:ext>
            </a:extLst>
          </p:cNvPr>
          <p:cNvSpPr txBox="1">
            <a:spLocks/>
          </p:cNvSpPr>
          <p:nvPr/>
        </p:nvSpPr>
        <p:spPr>
          <a:xfrm>
            <a:off x="4012842" y="207283"/>
            <a:ext cx="4166316" cy="578114"/>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all" spc="-150" normalizeH="0" baseline="0" noProof="0" dirty="0">
                <a:ln>
                  <a:noFill/>
                </a:ln>
                <a:solidFill>
                  <a:sysClr val="window" lastClr="FFFFFF"/>
                </a:solidFill>
                <a:effectLst/>
                <a:uLnTx/>
                <a:uFillTx/>
                <a:latin typeface="Corbel" panose="020B0503020204020204"/>
                <a:ea typeface="+mj-ea"/>
                <a:cs typeface="+mj-cs"/>
              </a:rPr>
              <a:t>DOCUMENTATION</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1026" name="Picture 2" descr="Android free icon">
            <a:extLst>
              <a:ext uri="{FF2B5EF4-FFF2-40B4-BE49-F238E27FC236}">
                <a16:creationId xmlns:a16="http://schemas.microsoft.com/office/drawing/2014/main" id="{63BAC636-252F-42FE-8133-67AF4C79F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406" y="994783"/>
            <a:ext cx="1873188" cy="1873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free icon">
            <a:extLst>
              <a:ext uri="{FF2B5EF4-FFF2-40B4-BE49-F238E27FC236}">
                <a16:creationId xmlns:a16="http://schemas.microsoft.com/office/drawing/2014/main" id="{B4BBECC4-6715-456B-A077-81D2DC80DF9F}"/>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647358" y="994782"/>
            <a:ext cx="1873189" cy="18731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free icon">
            <a:extLst>
              <a:ext uri="{FF2B5EF4-FFF2-40B4-BE49-F238E27FC236}">
                <a16:creationId xmlns:a16="http://schemas.microsoft.com/office/drawing/2014/main" id="{BFDE6813-0A79-4E5D-9AE9-28776B35A9C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03254" y="994782"/>
            <a:ext cx="1941388" cy="1941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ACAE21-7578-4424-9BFC-F5A795222D8B}"/>
              </a:ext>
            </a:extLst>
          </p:cNvPr>
          <p:cNvSpPr txBox="1"/>
          <p:nvPr/>
        </p:nvSpPr>
        <p:spPr>
          <a:xfrm>
            <a:off x="8497960" y="2931575"/>
            <a:ext cx="3279762" cy="30162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Cloud Computing</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Make Google Cloud Storage Bucket to store image input from Android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Enable Google Cloud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Firestore</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 to store output data from Machine </a:t>
            </a:r>
            <a:r>
              <a:rPr lang="en-US" sz="1400" dirty="0">
                <a:solidFill>
                  <a:prstClr val="white"/>
                </a:solidFill>
                <a:latin typeface="Corbel" panose="020B0503020204020204"/>
              </a:rPr>
              <a:t>L</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earning model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Make Google Cloud Function to deploy a Serverless Machine Learning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Test Cloud Function, manually upload image to GCS Bucket</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Make a monitoring dashboard to check activity of Cloud Function</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3" name="TextBox 12">
            <a:extLst>
              <a:ext uri="{FF2B5EF4-FFF2-40B4-BE49-F238E27FC236}">
                <a16:creationId xmlns:a16="http://schemas.microsoft.com/office/drawing/2014/main" id="{C7C07AD5-3F8F-4167-B4AD-FA2223A76D65}"/>
              </a:ext>
            </a:extLst>
          </p:cNvPr>
          <p:cNvSpPr txBox="1"/>
          <p:nvPr/>
        </p:nvSpPr>
        <p:spPr>
          <a:xfrm>
            <a:off x="4221060" y="2936168"/>
            <a:ext cx="3749879" cy="215443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Mobile Development</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Implement </a:t>
            </a:r>
            <a:r>
              <a:rPr lang="en-US" sz="1400" dirty="0" err="1">
                <a:solidFill>
                  <a:prstClr val="white"/>
                </a:solidFill>
                <a:latin typeface="Corbel" panose="020B0503020204020204"/>
              </a:rPr>
              <a:t>CameraX</a:t>
            </a:r>
            <a:endParaRPr lang="en-US" sz="1400" dirty="0">
              <a:solidFill>
                <a:prstClr val="white"/>
              </a:solidFill>
              <a:latin typeface="Corbel" panose="020B0503020204020204"/>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Add camera request permission</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a:t>
            </a:r>
            <a:r>
              <a:rPr lang="en-US" sz="1400">
                <a:solidFill>
                  <a:prstClr val="white"/>
                </a:solidFill>
                <a:latin typeface="Corbel" panose="020B0503020204020204"/>
              </a:rPr>
              <a:t>Implement </a:t>
            </a:r>
            <a:r>
              <a:rPr lang="en-US" sz="1400" dirty="0">
                <a:solidFill>
                  <a:prstClr val="white"/>
                </a:solidFill>
                <a:latin typeface="Corbel" panose="020B0503020204020204"/>
              </a:rPr>
              <a:t>Firebase to use Cloud Storage for media storage and Cloud </a:t>
            </a:r>
            <a:r>
              <a:rPr lang="en-US" sz="1400" dirty="0" err="1">
                <a:solidFill>
                  <a:prstClr val="white"/>
                </a:solidFill>
                <a:latin typeface="Corbel" panose="020B0503020204020204"/>
              </a:rPr>
              <a:t>Firestore</a:t>
            </a:r>
            <a:r>
              <a:rPr lang="en-US" sz="1400" dirty="0">
                <a:solidFill>
                  <a:prstClr val="white"/>
                </a:solidFill>
                <a:latin typeface="Corbel" panose="020B0503020204020204"/>
              </a:rPr>
              <a:t> to contain predictions output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Add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wifi</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 request permission and internet access</a:t>
            </a:r>
            <a:endParaRPr lang="en-US" sz="1400" dirty="0">
              <a:solidFill>
                <a:prstClr val="white"/>
              </a:solidFill>
              <a:latin typeface="Corbel" panose="020B050302020402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Move the implementation of firebase to view model</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4" name="TextBox 13">
            <a:extLst>
              <a:ext uri="{FF2B5EF4-FFF2-40B4-BE49-F238E27FC236}">
                <a16:creationId xmlns:a16="http://schemas.microsoft.com/office/drawing/2014/main" id="{357CBC83-4E77-48D9-A59D-9E16F7192C20}"/>
              </a:ext>
            </a:extLst>
          </p:cNvPr>
          <p:cNvSpPr txBox="1"/>
          <p:nvPr/>
        </p:nvSpPr>
        <p:spPr>
          <a:xfrm>
            <a:off x="603253" y="2936168"/>
            <a:ext cx="3347961" cy="366254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Machine Learning </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Download the dataset, then </a:t>
            </a:r>
            <a:r>
              <a:rPr lang="en-US" sz="1400" dirty="0" err="1">
                <a:solidFill>
                  <a:prstClr val="white"/>
                </a:solidFill>
                <a:latin typeface="Corbel" panose="020B0503020204020204"/>
              </a:rPr>
              <a:t>perfom</a:t>
            </a:r>
            <a:r>
              <a:rPr lang="en-US" sz="1400" dirty="0">
                <a:solidFill>
                  <a:prstClr val="white"/>
                </a:solidFill>
                <a:latin typeface="Corbel" panose="020B0503020204020204"/>
              </a:rPr>
              <a:t> reading on the Notebook (</a:t>
            </a:r>
            <a:r>
              <a:rPr lang="en-US" sz="1400" dirty="0" err="1">
                <a:solidFill>
                  <a:prstClr val="white"/>
                </a:solidFill>
                <a:latin typeface="Corbel" panose="020B0503020204020204"/>
              </a:rPr>
              <a:t>colaboratory</a:t>
            </a:r>
            <a:r>
              <a:rPr lang="en-US" sz="1400" dirty="0">
                <a:solidFill>
                  <a:prstClr val="white"/>
                </a:solidFill>
                <a:latin typeface="Corbel" panose="020B0503020204020204"/>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Make sure the dataset is divided into two, training data labels and validation data labels</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Using </a:t>
            </a:r>
            <a:r>
              <a:rPr lang="en-US" sz="1400" dirty="0" err="1">
                <a:solidFill>
                  <a:prstClr val="white"/>
                </a:solidFill>
                <a:latin typeface="Corbel" panose="020B0503020204020204"/>
              </a:rPr>
              <a:t>ImageDataGenerator</a:t>
            </a:r>
            <a:r>
              <a:rPr lang="en-US" sz="1400" dirty="0">
                <a:solidFill>
                  <a:prstClr val="white"/>
                </a:solidFill>
                <a:latin typeface="Corbel" panose="020B0503020204020204"/>
              </a:rPr>
              <a:t>, prepare the dataset pipeline and perform image augmentation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Create a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sequ</a:t>
            </a:r>
            <a:r>
              <a:rPr lang="en-US" sz="1400" dirty="0" err="1">
                <a:solidFill>
                  <a:prstClr val="white"/>
                </a:solidFill>
                <a:latin typeface="Corbel" panose="020B0503020204020204"/>
              </a:rPr>
              <a:t>ential</a:t>
            </a:r>
            <a:r>
              <a:rPr lang="en-US" sz="1400" dirty="0">
                <a:solidFill>
                  <a:prstClr val="white"/>
                </a:solidFill>
                <a:latin typeface="Corbel" panose="020B0503020204020204"/>
              </a:rPr>
              <a:t> model of Convolution Neural Network</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Compile the model, so that it is ready for being trained and validated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6. Train and validate the model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7. Save the model in hdf5 format</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23199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9FD48B-78D1-4311-B479-011D796734A1}"/>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13</a:t>
            </a:fld>
            <a:endParaRPr lang="en-US" b="1" i="1" noProof="0" dirty="0"/>
          </a:p>
        </p:txBody>
      </p:sp>
      <p:sp>
        <p:nvSpPr>
          <p:cNvPr id="3" name="Google Shape;196;p22">
            <a:extLst>
              <a:ext uri="{FF2B5EF4-FFF2-40B4-BE49-F238E27FC236}">
                <a16:creationId xmlns:a16="http://schemas.microsoft.com/office/drawing/2014/main" id="{9A14253C-8793-45CB-A84F-7885E8BF9B7A}"/>
              </a:ext>
            </a:extLst>
          </p:cNvPr>
          <p:cNvSpPr txBox="1">
            <a:spLocks/>
          </p:cNvSpPr>
          <p:nvPr/>
        </p:nvSpPr>
        <p:spPr>
          <a:xfrm>
            <a:off x="2074626" y="3911572"/>
            <a:ext cx="1786200" cy="23130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dirty="0"/>
              <a:t>Application design, Google ads, Demo the apps</a:t>
            </a:r>
          </a:p>
        </p:txBody>
      </p:sp>
      <p:sp>
        <p:nvSpPr>
          <p:cNvPr id="4" name="Google Shape;197;p22">
            <a:extLst>
              <a:ext uri="{FF2B5EF4-FFF2-40B4-BE49-F238E27FC236}">
                <a16:creationId xmlns:a16="http://schemas.microsoft.com/office/drawing/2014/main" id="{251D82A5-0794-44EA-9A17-1E3B4A1879E6}"/>
              </a:ext>
            </a:extLst>
          </p:cNvPr>
          <p:cNvSpPr txBox="1">
            <a:spLocks/>
          </p:cNvSpPr>
          <p:nvPr/>
        </p:nvSpPr>
        <p:spPr>
          <a:xfrm>
            <a:off x="748996" y="537007"/>
            <a:ext cx="7505700" cy="954600"/>
          </a:xfrm>
          <a:prstGeom prst="rect">
            <a:avLst/>
          </a:prstGeom>
        </p:spPr>
        <p:txBody>
          <a:bodyPr spcFirstLastPara="1" wrap="square" lIns="91425" tIns="91425" rIns="91425" bIns="91425" anchor="t" anchorCtr="0">
            <a:normAutofit/>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spcBef>
                <a:spcPts val="0"/>
              </a:spcBef>
            </a:pPr>
            <a:r>
              <a:rPr lang="id-ID" dirty="0"/>
              <a:t>Your Roadmap</a:t>
            </a:r>
          </a:p>
        </p:txBody>
      </p:sp>
      <p:sp>
        <p:nvSpPr>
          <p:cNvPr id="5" name="Google Shape;198;p22">
            <a:extLst>
              <a:ext uri="{FF2B5EF4-FFF2-40B4-BE49-F238E27FC236}">
                <a16:creationId xmlns:a16="http://schemas.microsoft.com/office/drawing/2014/main" id="{A74CDF36-F452-42BE-B533-804A9817A67B}"/>
              </a:ext>
            </a:extLst>
          </p:cNvPr>
          <p:cNvSpPr txBox="1">
            <a:spLocks/>
          </p:cNvSpPr>
          <p:nvPr/>
        </p:nvSpPr>
        <p:spPr>
          <a:xfrm>
            <a:off x="6096000" y="3924795"/>
            <a:ext cx="1825200" cy="1529700"/>
          </a:xfrm>
          <a:prstGeom prst="rect">
            <a:avLst/>
          </a:prstGeom>
        </p:spPr>
        <p:txBody>
          <a:bodyPr spcFirstLastPara="1" wrap="square" lIns="91425" tIns="91425" rIns="91425" bIns="91425" anchor="t" anchorCtr="0">
            <a:normAutofit lnSpcReduction="1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a:t>Promotion campaign through social media,  Active online customer service.</a:t>
            </a:r>
          </a:p>
          <a:p>
            <a:pPr marL="0" indent="0" algn="ctr">
              <a:spcBef>
                <a:spcPts val="0"/>
              </a:spcBef>
              <a:buFont typeface="Arial" panose="020B0604020202020204" pitchFamily="34" charset="0"/>
              <a:buNone/>
            </a:pPr>
            <a:endParaRPr lang="en-US"/>
          </a:p>
          <a:p>
            <a:pPr marL="0" indent="0" algn="ctr">
              <a:spcBef>
                <a:spcPts val="0"/>
              </a:spcBef>
              <a:buFont typeface="Arial" panose="020B0604020202020204" pitchFamily="34" charset="0"/>
              <a:buNone/>
            </a:pPr>
            <a:endParaRPr lang="en-US" dirty="0"/>
          </a:p>
        </p:txBody>
      </p:sp>
      <p:sp>
        <p:nvSpPr>
          <p:cNvPr id="6" name="Google Shape;199;p22">
            <a:extLst>
              <a:ext uri="{FF2B5EF4-FFF2-40B4-BE49-F238E27FC236}">
                <a16:creationId xmlns:a16="http://schemas.microsoft.com/office/drawing/2014/main" id="{9164F26A-5560-439C-AFAC-24BA924FFAAE}"/>
              </a:ext>
            </a:extLst>
          </p:cNvPr>
          <p:cNvSpPr txBox="1">
            <a:spLocks/>
          </p:cNvSpPr>
          <p:nvPr/>
        </p:nvSpPr>
        <p:spPr>
          <a:xfrm>
            <a:off x="4038675" y="1678045"/>
            <a:ext cx="1909800" cy="18993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200"/>
              </a:spcAft>
              <a:buFont typeface="Arial" panose="020B0604020202020204" pitchFamily="34" charset="0"/>
              <a:buNone/>
            </a:pPr>
            <a:r>
              <a:rPr lang="en-US" dirty="0"/>
              <a:t>Deploying Application. Machine Learning prediction improvement,  </a:t>
            </a:r>
          </a:p>
        </p:txBody>
      </p:sp>
      <p:sp>
        <p:nvSpPr>
          <p:cNvPr id="7" name="Google Shape;200;p22">
            <a:extLst>
              <a:ext uri="{FF2B5EF4-FFF2-40B4-BE49-F238E27FC236}">
                <a16:creationId xmlns:a16="http://schemas.microsoft.com/office/drawing/2014/main" id="{5F1FFEBC-17CF-4B44-BF80-BEA05D231BF5}"/>
              </a:ext>
            </a:extLst>
          </p:cNvPr>
          <p:cNvSpPr txBox="1">
            <a:spLocks/>
          </p:cNvSpPr>
          <p:nvPr/>
        </p:nvSpPr>
        <p:spPr>
          <a:xfrm>
            <a:off x="8117825" y="1764420"/>
            <a:ext cx="1825200" cy="18303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d-ID" dirty="0"/>
              <a:t>Application maintenance and evaluation, improving services</a:t>
            </a:r>
          </a:p>
          <a:p>
            <a:pPr marL="0" indent="0" algn="ctr">
              <a:spcBef>
                <a:spcPts val="0"/>
              </a:spcBef>
              <a:buFont typeface="Arial" panose="020B0604020202020204" pitchFamily="34" charset="0"/>
              <a:buNone/>
            </a:pPr>
            <a:endParaRPr lang="id-ID" dirty="0"/>
          </a:p>
        </p:txBody>
      </p:sp>
      <p:grpSp>
        <p:nvGrpSpPr>
          <p:cNvPr id="9" name="Google Shape;202;p22">
            <a:extLst>
              <a:ext uri="{FF2B5EF4-FFF2-40B4-BE49-F238E27FC236}">
                <a16:creationId xmlns:a16="http://schemas.microsoft.com/office/drawing/2014/main" id="{F4F63FD0-39B4-4385-B212-3762933F6422}"/>
              </a:ext>
            </a:extLst>
          </p:cNvPr>
          <p:cNvGrpSpPr/>
          <p:nvPr/>
        </p:nvGrpSpPr>
        <p:grpSpPr>
          <a:xfrm>
            <a:off x="1910275" y="2411345"/>
            <a:ext cx="8176650" cy="2221750"/>
            <a:chOff x="403525" y="1647125"/>
            <a:chExt cx="8176650" cy="2221750"/>
          </a:xfrm>
        </p:grpSpPr>
        <p:sp>
          <p:nvSpPr>
            <p:cNvPr id="10" name="Google Shape;203;p22">
              <a:extLst>
                <a:ext uri="{FF2B5EF4-FFF2-40B4-BE49-F238E27FC236}">
                  <a16:creationId xmlns:a16="http://schemas.microsoft.com/office/drawing/2014/main" id="{5D8BDABF-4F38-47B2-82BB-0A2066D5D259}"/>
                </a:ext>
              </a:extLst>
            </p:cNvPr>
            <p:cNvSpPr/>
            <p:nvPr/>
          </p:nvSpPr>
          <p:spPr>
            <a:xfrm>
              <a:off x="403525" y="164712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p22">
              <a:extLst>
                <a:ext uri="{FF2B5EF4-FFF2-40B4-BE49-F238E27FC236}">
                  <a16:creationId xmlns:a16="http://schemas.microsoft.com/office/drawing/2014/main" id="{F68667F2-E2C5-41AF-894A-DEF73551B4AA}"/>
                </a:ext>
              </a:extLst>
            </p:cNvPr>
            <p:cNvSpPr/>
            <p:nvPr/>
          </p:nvSpPr>
          <p:spPr>
            <a:xfrm rot="10800000">
              <a:off x="2418550"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5;p22">
              <a:extLst>
                <a:ext uri="{FF2B5EF4-FFF2-40B4-BE49-F238E27FC236}">
                  <a16:creationId xmlns:a16="http://schemas.microsoft.com/office/drawing/2014/main" id="{D7FBB871-3F35-474C-AC0C-F3D98C1DBB7D}"/>
                </a:ext>
              </a:extLst>
            </p:cNvPr>
            <p:cNvSpPr/>
            <p:nvPr/>
          </p:nvSpPr>
          <p:spPr>
            <a:xfrm>
              <a:off x="4424525"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p22">
              <a:extLst>
                <a:ext uri="{FF2B5EF4-FFF2-40B4-BE49-F238E27FC236}">
                  <a16:creationId xmlns:a16="http://schemas.microsoft.com/office/drawing/2014/main" id="{D2F06249-2780-4549-8A76-B68BE999FA2B}"/>
                </a:ext>
              </a:extLst>
            </p:cNvPr>
            <p:cNvSpPr/>
            <p:nvPr/>
          </p:nvSpPr>
          <p:spPr>
            <a:xfrm rot="10800000">
              <a:off x="6436975"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07;p22">
            <a:extLst>
              <a:ext uri="{FF2B5EF4-FFF2-40B4-BE49-F238E27FC236}">
                <a16:creationId xmlns:a16="http://schemas.microsoft.com/office/drawing/2014/main" id="{91BAACE7-9715-48A8-9CBF-D9D9FC921A79}"/>
              </a:ext>
            </a:extLst>
          </p:cNvPr>
          <p:cNvGrpSpPr/>
          <p:nvPr/>
        </p:nvGrpSpPr>
        <p:grpSpPr>
          <a:xfrm>
            <a:off x="4767025" y="3185220"/>
            <a:ext cx="439500" cy="849000"/>
            <a:chOff x="3260275" y="2421000"/>
            <a:chExt cx="439500" cy="849000"/>
          </a:xfrm>
        </p:grpSpPr>
        <p:sp>
          <p:nvSpPr>
            <p:cNvPr id="15" name="Google Shape;208;p22">
              <a:extLst>
                <a:ext uri="{FF2B5EF4-FFF2-40B4-BE49-F238E27FC236}">
                  <a16:creationId xmlns:a16="http://schemas.microsoft.com/office/drawing/2014/main" id="{70FF6212-32F1-4C2C-AEDC-C1574DACD317}"/>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209;p22">
              <a:extLst>
                <a:ext uri="{FF2B5EF4-FFF2-40B4-BE49-F238E27FC236}">
                  <a16:creationId xmlns:a16="http://schemas.microsoft.com/office/drawing/2014/main" id="{6752F76A-2968-484C-9411-ABFC505FD7D5}"/>
                </a:ext>
              </a:extLst>
            </p:cNvPr>
            <p:cNvCxnSpPr>
              <a:stCxn id="15"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17" name="Google Shape;210;p22">
            <a:extLst>
              <a:ext uri="{FF2B5EF4-FFF2-40B4-BE49-F238E27FC236}">
                <a16:creationId xmlns:a16="http://schemas.microsoft.com/office/drawing/2014/main" id="{A9D325CC-8361-45CE-AF54-CB2B1530E9C1}"/>
              </a:ext>
            </a:extLst>
          </p:cNvPr>
          <p:cNvGrpSpPr/>
          <p:nvPr/>
        </p:nvGrpSpPr>
        <p:grpSpPr>
          <a:xfrm>
            <a:off x="8810675" y="3261970"/>
            <a:ext cx="439500" cy="849000"/>
            <a:chOff x="3260275" y="2421000"/>
            <a:chExt cx="439500" cy="849000"/>
          </a:xfrm>
        </p:grpSpPr>
        <p:sp>
          <p:nvSpPr>
            <p:cNvPr id="18" name="Google Shape;211;p22">
              <a:extLst>
                <a:ext uri="{FF2B5EF4-FFF2-40B4-BE49-F238E27FC236}">
                  <a16:creationId xmlns:a16="http://schemas.microsoft.com/office/drawing/2014/main" id="{A82F04E8-89F3-4DFD-899D-7092067030C0}"/>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212;p22">
              <a:extLst>
                <a:ext uri="{FF2B5EF4-FFF2-40B4-BE49-F238E27FC236}">
                  <a16:creationId xmlns:a16="http://schemas.microsoft.com/office/drawing/2014/main" id="{90F3E9E3-645C-4A29-961D-6412B51DF860}"/>
                </a:ext>
              </a:extLst>
            </p:cNvPr>
            <p:cNvCxnSpPr>
              <a:stCxn id="18"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20" name="Google Shape;213;p22">
            <a:extLst>
              <a:ext uri="{FF2B5EF4-FFF2-40B4-BE49-F238E27FC236}">
                <a16:creationId xmlns:a16="http://schemas.microsoft.com/office/drawing/2014/main" id="{E0F97B03-E4CE-49F6-A1FB-D6C46B106A62}"/>
              </a:ext>
            </a:extLst>
          </p:cNvPr>
          <p:cNvGrpSpPr/>
          <p:nvPr/>
        </p:nvGrpSpPr>
        <p:grpSpPr>
          <a:xfrm rot="10800000" flipH="1">
            <a:off x="2745200" y="2911470"/>
            <a:ext cx="439500" cy="849000"/>
            <a:chOff x="3260275" y="2421000"/>
            <a:chExt cx="439500" cy="849000"/>
          </a:xfrm>
        </p:grpSpPr>
        <p:sp>
          <p:nvSpPr>
            <p:cNvPr id="21" name="Google Shape;214;p22">
              <a:extLst>
                <a:ext uri="{FF2B5EF4-FFF2-40B4-BE49-F238E27FC236}">
                  <a16:creationId xmlns:a16="http://schemas.microsoft.com/office/drawing/2014/main" id="{E1A20B4D-1A11-40D6-BFA6-654EC4ADC7D3}"/>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15;p22">
              <a:extLst>
                <a:ext uri="{FF2B5EF4-FFF2-40B4-BE49-F238E27FC236}">
                  <a16:creationId xmlns:a16="http://schemas.microsoft.com/office/drawing/2014/main" id="{930DC0B7-D602-4452-912F-A7F99FC4B901}"/>
                </a:ext>
              </a:extLst>
            </p:cNvPr>
            <p:cNvCxnSpPr>
              <a:stCxn id="21"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23" name="Google Shape;216;p22">
            <a:extLst>
              <a:ext uri="{FF2B5EF4-FFF2-40B4-BE49-F238E27FC236}">
                <a16:creationId xmlns:a16="http://schemas.microsoft.com/office/drawing/2014/main" id="{25D07E22-CC19-4EB4-82AB-48C49F2BB6CB}"/>
              </a:ext>
            </a:extLst>
          </p:cNvPr>
          <p:cNvGrpSpPr/>
          <p:nvPr/>
        </p:nvGrpSpPr>
        <p:grpSpPr>
          <a:xfrm rot="10800000" flipH="1">
            <a:off x="6788850" y="2955995"/>
            <a:ext cx="439500" cy="849000"/>
            <a:chOff x="3260275" y="2421000"/>
            <a:chExt cx="439500" cy="849000"/>
          </a:xfrm>
        </p:grpSpPr>
        <p:sp>
          <p:nvSpPr>
            <p:cNvPr id="24" name="Google Shape;217;p22">
              <a:extLst>
                <a:ext uri="{FF2B5EF4-FFF2-40B4-BE49-F238E27FC236}">
                  <a16:creationId xmlns:a16="http://schemas.microsoft.com/office/drawing/2014/main" id="{433AB821-E0D2-4062-AF7D-BBC0F66F7006}"/>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18;p22">
              <a:extLst>
                <a:ext uri="{FF2B5EF4-FFF2-40B4-BE49-F238E27FC236}">
                  <a16:creationId xmlns:a16="http://schemas.microsoft.com/office/drawing/2014/main" id="{BA434583-71DF-4C6D-A17D-D39EFD99863E}"/>
                </a:ext>
              </a:extLst>
            </p:cNvPr>
            <p:cNvCxnSpPr>
              <a:stCxn id="24"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sp>
        <p:nvSpPr>
          <p:cNvPr id="27" name="Rectangle 26">
            <a:extLst>
              <a:ext uri="{FF2B5EF4-FFF2-40B4-BE49-F238E27FC236}">
                <a16:creationId xmlns:a16="http://schemas.microsoft.com/office/drawing/2014/main" id="{3168BE46-80C0-4869-83B2-138FFEDC4AD3}"/>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6" name="Picture 25">
            <a:extLst>
              <a:ext uri="{FF2B5EF4-FFF2-40B4-BE49-F238E27FC236}">
                <a16:creationId xmlns:a16="http://schemas.microsoft.com/office/drawing/2014/main" id="{E1B2258D-8872-49AF-8523-E2B67AF69CA3}"/>
              </a:ext>
            </a:extLst>
          </p:cNvPr>
          <p:cNvPicPr>
            <a:picLocks noChangeAspect="1"/>
          </p:cNvPicPr>
          <p:nvPr/>
        </p:nvPicPr>
        <p:blipFill>
          <a:blip r:embed="rId2"/>
          <a:stretch>
            <a:fillRect/>
          </a:stretch>
        </p:blipFill>
        <p:spPr>
          <a:xfrm>
            <a:off x="10386993" y="341619"/>
            <a:ext cx="1667818" cy="390775"/>
          </a:xfrm>
          <a:prstGeom prst="rect">
            <a:avLst/>
          </a:prstGeom>
        </p:spPr>
      </p:pic>
    </p:spTree>
    <p:extLst>
      <p:ext uri="{BB962C8B-B14F-4D97-AF65-F5344CB8AC3E}">
        <p14:creationId xmlns:p14="http://schemas.microsoft.com/office/powerpoint/2010/main" val="153444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A1C50541-31B5-4BE4-B588-11B481A10266}"/>
              </a:ext>
            </a:extLst>
          </p:cNvPr>
          <p:cNvSpPr>
            <a:spLocks noGrp="1"/>
          </p:cNvSpPr>
          <p:nvPr>
            <p:ph type="sldNum" sz="quarter" idx="52"/>
          </p:nvPr>
        </p:nvSpPr>
        <p:spPr/>
        <p:txBody>
          <a:bodyPr/>
          <a:lstStyle/>
          <a:p>
            <a:r>
              <a:rPr lang="en-US" noProof="0"/>
              <a:t>page </a:t>
            </a:r>
            <a:fld id="{19B51A1E-902D-48AF-9020-955120F399B6}" type="slidenum">
              <a:rPr lang="en-US" b="1" i="1" noProof="0" smtClean="0"/>
              <a:pPr/>
              <a:t>14</a:t>
            </a:fld>
            <a:endParaRPr lang="en-US" b="1" i="1" noProof="0" dirty="0"/>
          </a:p>
        </p:txBody>
      </p:sp>
      <p:sp>
        <p:nvSpPr>
          <p:cNvPr id="20" name="Rectangle 19">
            <a:extLst>
              <a:ext uri="{FF2B5EF4-FFF2-40B4-BE49-F238E27FC236}">
                <a16:creationId xmlns:a16="http://schemas.microsoft.com/office/drawing/2014/main" id="{960602EE-A98E-4467-877F-3A3A75B4840A}"/>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1" name="Picture 20">
            <a:extLst>
              <a:ext uri="{FF2B5EF4-FFF2-40B4-BE49-F238E27FC236}">
                <a16:creationId xmlns:a16="http://schemas.microsoft.com/office/drawing/2014/main" id="{7512DEBE-4E48-4162-BA62-94293242202D}"/>
              </a:ext>
            </a:extLst>
          </p:cNvPr>
          <p:cNvPicPr>
            <a:picLocks noChangeAspect="1"/>
          </p:cNvPicPr>
          <p:nvPr/>
        </p:nvPicPr>
        <p:blipFill>
          <a:blip r:embed="rId2"/>
          <a:stretch>
            <a:fillRect/>
          </a:stretch>
        </p:blipFill>
        <p:spPr>
          <a:xfrm>
            <a:off x="10386993" y="341619"/>
            <a:ext cx="1667818" cy="390775"/>
          </a:xfrm>
          <a:prstGeom prst="rect">
            <a:avLst/>
          </a:prstGeom>
        </p:spPr>
      </p:pic>
      <p:sp>
        <p:nvSpPr>
          <p:cNvPr id="22" name="Rectangle 21">
            <a:extLst>
              <a:ext uri="{FF2B5EF4-FFF2-40B4-BE49-F238E27FC236}">
                <a16:creationId xmlns:a16="http://schemas.microsoft.com/office/drawing/2014/main" id="{3070C20E-E174-41AF-84CA-D67F2771B77B}"/>
              </a:ext>
            </a:extLst>
          </p:cNvPr>
          <p:cNvSpPr/>
          <p:nvPr/>
        </p:nvSpPr>
        <p:spPr>
          <a:xfrm>
            <a:off x="2432806" y="2991096"/>
            <a:ext cx="922789" cy="45719"/>
          </a:xfrm>
          <a:prstGeom prst="rect">
            <a:avLst/>
          </a:prstGeom>
          <a:solidFill>
            <a:schemeClr val="accent2">
              <a:lumMod val="20000"/>
              <a:lumOff val="80000"/>
            </a:schemeClr>
          </a:solidFill>
          <a:ln w="3175">
            <a:solidFill>
              <a:schemeClr val="bg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3" name="Rectangle 22">
            <a:extLst>
              <a:ext uri="{FF2B5EF4-FFF2-40B4-BE49-F238E27FC236}">
                <a16:creationId xmlns:a16="http://schemas.microsoft.com/office/drawing/2014/main" id="{A6892A2C-F2DA-4A69-8235-30CE322D9040}"/>
              </a:ext>
            </a:extLst>
          </p:cNvPr>
          <p:cNvSpPr/>
          <p:nvPr/>
        </p:nvSpPr>
        <p:spPr>
          <a:xfrm>
            <a:off x="4598563" y="2991096"/>
            <a:ext cx="922789" cy="45719"/>
          </a:xfrm>
          <a:prstGeom prst="rect">
            <a:avLst/>
          </a:prstGeom>
          <a:solidFill>
            <a:schemeClr val="accent2">
              <a:lumMod val="20000"/>
              <a:lumOff val="80000"/>
            </a:schemeClr>
          </a:solidFill>
          <a:ln w="3175">
            <a:solidFill>
              <a:schemeClr val="bg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4" name="Rectangle 23">
            <a:extLst>
              <a:ext uri="{FF2B5EF4-FFF2-40B4-BE49-F238E27FC236}">
                <a16:creationId xmlns:a16="http://schemas.microsoft.com/office/drawing/2014/main" id="{B77156BE-0F9F-4B53-9977-EF22E0F140BB}"/>
              </a:ext>
            </a:extLst>
          </p:cNvPr>
          <p:cNvSpPr/>
          <p:nvPr/>
        </p:nvSpPr>
        <p:spPr>
          <a:xfrm>
            <a:off x="6670650" y="3007873"/>
            <a:ext cx="922789" cy="45719"/>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5" name="Rectangle 24">
            <a:extLst>
              <a:ext uri="{FF2B5EF4-FFF2-40B4-BE49-F238E27FC236}">
                <a16:creationId xmlns:a16="http://schemas.microsoft.com/office/drawing/2014/main" id="{6AE92C68-4B23-4EA0-BDB7-79AE53103B1C}"/>
              </a:ext>
            </a:extLst>
          </p:cNvPr>
          <p:cNvSpPr/>
          <p:nvPr/>
        </p:nvSpPr>
        <p:spPr>
          <a:xfrm>
            <a:off x="8836407" y="3007872"/>
            <a:ext cx="922789" cy="45719"/>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TextBox 28">
            <a:extLst>
              <a:ext uri="{FF2B5EF4-FFF2-40B4-BE49-F238E27FC236}">
                <a16:creationId xmlns:a16="http://schemas.microsoft.com/office/drawing/2014/main" id="{FBB09BFE-9D07-4ADE-B4C3-F1DA7472B3CC}"/>
              </a:ext>
            </a:extLst>
          </p:cNvPr>
          <p:cNvSpPr txBox="1"/>
          <p:nvPr/>
        </p:nvSpPr>
        <p:spPr>
          <a:xfrm>
            <a:off x="2432806" y="3911192"/>
            <a:ext cx="2242653" cy="1374735"/>
          </a:xfrm>
          <a:prstGeom prst="rect">
            <a:avLst/>
          </a:prstGeom>
          <a:noFill/>
        </p:spPr>
        <p:txBody>
          <a:bodyPr wrap="square">
            <a:spAutoFit/>
          </a:bodyPr>
          <a:lstStyle/>
          <a:p>
            <a:pPr algn="ctr" rtl="0">
              <a:spcBef>
                <a:spcPts val="0"/>
              </a:spcBef>
              <a:spcAft>
                <a:spcPts val="1600"/>
              </a:spcAft>
            </a:pPr>
            <a:r>
              <a:rPr lang="en-US" sz="1400" b="0" i="0" u="none" strike="noStrike" dirty="0">
                <a:solidFill>
                  <a:srgbClr val="FFFFFF"/>
                </a:solidFill>
                <a:effectLst/>
                <a:latin typeface="Roboto"/>
              </a:rPr>
              <a:t>The finishing of the application prototype and prototype deployment</a:t>
            </a:r>
            <a:endParaRPr lang="en-US" sz="1400" b="0" dirty="0">
              <a:effectLst/>
            </a:endParaRPr>
          </a:p>
          <a:p>
            <a:br>
              <a:rPr lang="en-US" sz="1400" dirty="0"/>
            </a:br>
            <a:endParaRPr lang="id-ID" sz="1400" dirty="0"/>
          </a:p>
        </p:txBody>
      </p:sp>
      <p:sp>
        <p:nvSpPr>
          <p:cNvPr id="31" name="TextBox 30">
            <a:extLst>
              <a:ext uri="{FF2B5EF4-FFF2-40B4-BE49-F238E27FC236}">
                <a16:creationId xmlns:a16="http://schemas.microsoft.com/office/drawing/2014/main" id="{EDF14418-1689-4D19-8FF9-E3F8B3045CD2}"/>
              </a:ext>
            </a:extLst>
          </p:cNvPr>
          <p:cNvSpPr txBox="1"/>
          <p:nvPr/>
        </p:nvSpPr>
        <p:spPr>
          <a:xfrm>
            <a:off x="4676170" y="1405205"/>
            <a:ext cx="2465661" cy="1405513"/>
          </a:xfrm>
          <a:prstGeom prst="rect">
            <a:avLst/>
          </a:prstGeom>
          <a:noFill/>
        </p:spPr>
        <p:txBody>
          <a:bodyPr wrap="square">
            <a:spAutoFit/>
          </a:bodyPr>
          <a:lstStyle/>
          <a:p>
            <a:pPr algn="ctr" rtl="0">
              <a:spcBef>
                <a:spcPts val="0"/>
              </a:spcBef>
              <a:spcAft>
                <a:spcPts val="1600"/>
              </a:spcAft>
            </a:pPr>
            <a:r>
              <a:rPr lang="en-US" sz="1200" b="0" i="0" u="none" strike="noStrike" dirty="0">
                <a:solidFill>
                  <a:srgbClr val="FFFFFF"/>
                </a:solidFill>
                <a:effectLst/>
                <a:latin typeface="Roboto"/>
              </a:rPr>
              <a:t>Improve the accuracy of our application in predicting Sign language based on user inputs and </a:t>
            </a:r>
            <a:r>
              <a:rPr lang="en-US" sz="1200" b="0" i="0" u="none" strike="noStrike" dirty="0" err="1">
                <a:solidFill>
                  <a:srgbClr val="FFFFFF"/>
                </a:solidFill>
                <a:effectLst/>
                <a:latin typeface="Roboto"/>
              </a:rPr>
              <a:t>Federeated</a:t>
            </a:r>
            <a:r>
              <a:rPr lang="en-US" sz="1200" b="0" i="0" u="none" strike="noStrike" dirty="0">
                <a:solidFill>
                  <a:srgbClr val="FFFFFF"/>
                </a:solidFill>
                <a:effectLst/>
                <a:latin typeface="Roboto"/>
              </a:rPr>
              <a:t> learning</a:t>
            </a:r>
            <a:endParaRPr lang="en-US" sz="1200" b="0" dirty="0">
              <a:effectLst/>
            </a:endParaRPr>
          </a:p>
          <a:p>
            <a:br>
              <a:rPr lang="en-US" sz="1200" dirty="0"/>
            </a:br>
            <a:endParaRPr lang="id-ID" sz="1200" dirty="0"/>
          </a:p>
        </p:txBody>
      </p:sp>
      <p:sp>
        <p:nvSpPr>
          <p:cNvPr id="33" name="TextBox 32">
            <a:extLst>
              <a:ext uri="{FF2B5EF4-FFF2-40B4-BE49-F238E27FC236}">
                <a16:creationId xmlns:a16="http://schemas.microsoft.com/office/drawing/2014/main" id="{4DAD5F92-C78B-4212-9FDE-452E3B7CB41A}"/>
              </a:ext>
            </a:extLst>
          </p:cNvPr>
          <p:cNvSpPr txBox="1"/>
          <p:nvPr/>
        </p:nvSpPr>
        <p:spPr>
          <a:xfrm>
            <a:off x="7153019" y="3814718"/>
            <a:ext cx="2144782" cy="2021066"/>
          </a:xfrm>
          <a:prstGeom prst="rect">
            <a:avLst/>
          </a:prstGeom>
          <a:noFill/>
        </p:spPr>
        <p:txBody>
          <a:bodyPr wrap="square">
            <a:spAutoFit/>
          </a:bodyPr>
          <a:lstStyle/>
          <a:p>
            <a:pPr algn="ctr" rtl="0">
              <a:spcBef>
                <a:spcPts val="0"/>
              </a:spcBef>
              <a:spcAft>
                <a:spcPts val="1600"/>
              </a:spcAft>
            </a:pPr>
            <a:r>
              <a:rPr lang="en-US" sz="1400" b="0" i="0" u="none" strike="noStrike" dirty="0">
                <a:solidFill>
                  <a:schemeClr val="bg1"/>
                </a:solidFill>
                <a:effectLst/>
                <a:latin typeface="Roboto"/>
              </a:rPr>
              <a:t>Adding Features that will improve the usability of the application. Optimizing with new dataset(Data entered by user)</a:t>
            </a:r>
            <a:endParaRPr lang="en-US" sz="1400" b="0" dirty="0">
              <a:solidFill>
                <a:schemeClr val="bg1"/>
              </a:solidFill>
              <a:effectLst/>
            </a:endParaRPr>
          </a:p>
          <a:p>
            <a:br>
              <a:rPr lang="en-US" sz="1400" dirty="0">
                <a:solidFill>
                  <a:schemeClr val="bg1"/>
                </a:solidFill>
              </a:rPr>
            </a:br>
            <a:endParaRPr lang="id-ID" sz="1400" dirty="0">
              <a:solidFill>
                <a:schemeClr val="bg1"/>
              </a:solidFill>
            </a:endParaRPr>
          </a:p>
        </p:txBody>
      </p:sp>
      <p:sp>
        <p:nvSpPr>
          <p:cNvPr id="35" name="TextBox 34">
            <a:extLst>
              <a:ext uri="{FF2B5EF4-FFF2-40B4-BE49-F238E27FC236}">
                <a16:creationId xmlns:a16="http://schemas.microsoft.com/office/drawing/2014/main" id="{3EDCEBE6-E9F7-4E14-80F0-16A103FD44A0}"/>
              </a:ext>
            </a:extLst>
          </p:cNvPr>
          <p:cNvSpPr txBox="1"/>
          <p:nvPr/>
        </p:nvSpPr>
        <p:spPr>
          <a:xfrm>
            <a:off x="9089321" y="1435983"/>
            <a:ext cx="2595344" cy="1374735"/>
          </a:xfrm>
          <a:prstGeom prst="rect">
            <a:avLst/>
          </a:prstGeom>
          <a:noFill/>
        </p:spPr>
        <p:txBody>
          <a:bodyPr wrap="square">
            <a:spAutoFit/>
          </a:bodyPr>
          <a:lstStyle/>
          <a:p>
            <a:pPr algn="ctr" rtl="0">
              <a:spcBef>
                <a:spcPts val="0"/>
              </a:spcBef>
              <a:spcAft>
                <a:spcPts val="1600"/>
              </a:spcAft>
            </a:pPr>
            <a:r>
              <a:rPr lang="en-US" sz="1400" b="0" i="0" u="none" strike="noStrike" dirty="0">
                <a:solidFill>
                  <a:schemeClr val="bg1"/>
                </a:solidFill>
                <a:effectLst/>
                <a:latin typeface="Roboto"/>
              </a:rPr>
              <a:t>Doing research and start </a:t>
            </a:r>
            <a:r>
              <a:rPr lang="en-US" sz="1400" b="0" i="0" u="none" strike="noStrike" dirty="0" err="1">
                <a:solidFill>
                  <a:schemeClr val="bg1"/>
                </a:solidFill>
                <a:effectLst/>
                <a:latin typeface="Roboto"/>
              </a:rPr>
              <a:t>implementating</a:t>
            </a:r>
            <a:r>
              <a:rPr lang="en-US" sz="1400" b="0" i="0" u="none" strike="noStrike" dirty="0">
                <a:solidFill>
                  <a:schemeClr val="bg1"/>
                </a:solidFill>
                <a:effectLst/>
                <a:latin typeface="Roboto"/>
              </a:rPr>
              <a:t> of using video as input for translation</a:t>
            </a:r>
            <a:endParaRPr lang="en-US" sz="1400" b="0" dirty="0">
              <a:solidFill>
                <a:schemeClr val="bg1"/>
              </a:solidFill>
              <a:effectLst/>
            </a:endParaRPr>
          </a:p>
          <a:p>
            <a:br>
              <a:rPr lang="en-US" sz="1400" dirty="0">
                <a:solidFill>
                  <a:schemeClr val="bg1"/>
                </a:solidFill>
              </a:rPr>
            </a:br>
            <a:endParaRPr lang="id-ID" sz="1400" dirty="0">
              <a:solidFill>
                <a:schemeClr val="bg1"/>
              </a:solidFill>
            </a:endParaRPr>
          </a:p>
        </p:txBody>
      </p:sp>
      <p:sp>
        <p:nvSpPr>
          <p:cNvPr id="37" name="TextBox 36">
            <a:extLst>
              <a:ext uri="{FF2B5EF4-FFF2-40B4-BE49-F238E27FC236}">
                <a16:creationId xmlns:a16="http://schemas.microsoft.com/office/drawing/2014/main" id="{3A06F2C9-D86A-4E91-82EB-B844BD863801}"/>
              </a:ext>
            </a:extLst>
          </p:cNvPr>
          <p:cNvSpPr txBox="1"/>
          <p:nvPr/>
        </p:nvSpPr>
        <p:spPr>
          <a:xfrm>
            <a:off x="1256508" y="2823206"/>
            <a:ext cx="1115387" cy="369332"/>
          </a:xfrm>
          <a:prstGeom prst="rect">
            <a:avLst/>
          </a:prstGeom>
          <a:noFill/>
        </p:spPr>
        <p:txBody>
          <a:bodyPr wrap="square">
            <a:spAutoFit/>
          </a:bodyPr>
          <a:lstStyle/>
          <a:p>
            <a:pPr algn="ctr" rtl="0">
              <a:spcBef>
                <a:spcPts val="0"/>
              </a:spcBef>
              <a:spcAft>
                <a:spcPts val="1600"/>
              </a:spcAft>
            </a:pPr>
            <a:r>
              <a:rPr lang="id-ID" sz="1800" b="1" i="0" u="none" strike="noStrike" dirty="0">
                <a:solidFill>
                  <a:schemeClr val="bg1"/>
                </a:solidFill>
                <a:effectLst/>
                <a:latin typeface="Roboto"/>
              </a:rPr>
              <a:t>Ju</a:t>
            </a:r>
            <a:r>
              <a:rPr lang="en-US" sz="1800" b="1" i="0" u="none" strike="noStrike" dirty="0">
                <a:solidFill>
                  <a:schemeClr val="bg1"/>
                </a:solidFill>
                <a:effectLst/>
                <a:latin typeface="Roboto"/>
              </a:rPr>
              <a:t>n</a:t>
            </a:r>
            <a:r>
              <a:rPr lang="en-US" b="1" dirty="0">
                <a:solidFill>
                  <a:schemeClr val="bg1"/>
                </a:solidFill>
                <a:latin typeface="Roboto"/>
              </a:rPr>
              <a:t>e</a:t>
            </a:r>
            <a:endParaRPr lang="id-ID" dirty="0">
              <a:solidFill>
                <a:schemeClr val="bg1"/>
              </a:solidFill>
            </a:endParaRPr>
          </a:p>
        </p:txBody>
      </p:sp>
      <p:sp>
        <p:nvSpPr>
          <p:cNvPr id="38" name="TextBox 37">
            <a:extLst>
              <a:ext uri="{FF2B5EF4-FFF2-40B4-BE49-F238E27FC236}">
                <a16:creationId xmlns:a16="http://schemas.microsoft.com/office/drawing/2014/main" id="{495DD4BA-70C6-428A-A3DA-BD9D24C4FF95}"/>
              </a:ext>
            </a:extLst>
          </p:cNvPr>
          <p:cNvSpPr txBox="1"/>
          <p:nvPr/>
        </p:nvSpPr>
        <p:spPr>
          <a:xfrm>
            <a:off x="3420433" y="2823206"/>
            <a:ext cx="1115387" cy="369332"/>
          </a:xfrm>
          <a:prstGeom prst="rect">
            <a:avLst/>
          </a:prstGeom>
          <a:noFill/>
        </p:spPr>
        <p:txBody>
          <a:bodyPr wrap="square">
            <a:spAutoFit/>
          </a:bodyPr>
          <a:lstStyle/>
          <a:p>
            <a:pPr algn="ctr" rtl="0">
              <a:spcBef>
                <a:spcPts val="0"/>
              </a:spcBef>
              <a:spcAft>
                <a:spcPts val="1600"/>
              </a:spcAft>
            </a:pPr>
            <a:r>
              <a:rPr lang="id-ID" sz="1800" b="1" i="0" u="none" strike="noStrike" dirty="0">
                <a:solidFill>
                  <a:schemeClr val="bg1"/>
                </a:solidFill>
                <a:effectLst/>
                <a:latin typeface="Roboto"/>
              </a:rPr>
              <a:t>July</a:t>
            </a:r>
            <a:endParaRPr lang="id-ID" dirty="0">
              <a:solidFill>
                <a:schemeClr val="bg1"/>
              </a:solidFill>
            </a:endParaRPr>
          </a:p>
        </p:txBody>
      </p:sp>
      <p:sp>
        <p:nvSpPr>
          <p:cNvPr id="39" name="TextBox 38">
            <a:extLst>
              <a:ext uri="{FF2B5EF4-FFF2-40B4-BE49-F238E27FC236}">
                <a16:creationId xmlns:a16="http://schemas.microsoft.com/office/drawing/2014/main" id="{A675268F-8E1A-46D8-B0CD-227E415E026D}"/>
              </a:ext>
            </a:extLst>
          </p:cNvPr>
          <p:cNvSpPr txBox="1"/>
          <p:nvPr/>
        </p:nvSpPr>
        <p:spPr>
          <a:xfrm>
            <a:off x="5501863" y="2816232"/>
            <a:ext cx="1115387" cy="369332"/>
          </a:xfrm>
          <a:prstGeom prst="rect">
            <a:avLst/>
          </a:prstGeom>
          <a:noFill/>
        </p:spPr>
        <p:txBody>
          <a:bodyPr wrap="square">
            <a:spAutoFit/>
          </a:bodyPr>
          <a:lstStyle/>
          <a:p>
            <a:pPr algn="ctr" rtl="0">
              <a:spcBef>
                <a:spcPts val="0"/>
              </a:spcBef>
              <a:spcAft>
                <a:spcPts val="1600"/>
              </a:spcAft>
            </a:pPr>
            <a:r>
              <a:rPr lang="en-US" sz="1800" b="1" i="0" u="none" strike="noStrike" dirty="0">
                <a:solidFill>
                  <a:schemeClr val="bg1"/>
                </a:solidFill>
                <a:effectLst/>
                <a:latin typeface="Roboto"/>
              </a:rPr>
              <a:t>August</a:t>
            </a:r>
            <a:endParaRPr lang="id-ID" dirty="0">
              <a:solidFill>
                <a:schemeClr val="bg1"/>
              </a:solidFill>
            </a:endParaRPr>
          </a:p>
        </p:txBody>
      </p:sp>
      <p:sp>
        <p:nvSpPr>
          <p:cNvPr id="40" name="TextBox 39">
            <a:extLst>
              <a:ext uri="{FF2B5EF4-FFF2-40B4-BE49-F238E27FC236}">
                <a16:creationId xmlns:a16="http://schemas.microsoft.com/office/drawing/2014/main" id="{5C7F56A1-9656-4996-9043-29B4574138F9}"/>
              </a:ext>
            </a:extLst>
          </p:cNvPr>
          <p:cNvSpPr txBox="1"/>
          <p:nvPr/>
        </p:nvSpPr>
        <p:spPr>
          <a:xfrm>
            <a:off x="7646839" y="2811027"/>
            <a:ext cx="1115387" cy="369332"/>
          </a:xfrm>
          <a:prstGeom prst="rect">
            <a:avLst/>
          </a:prstGeom>
          <a:noFill/>
        </p:spPr>
        <p:txBody>
          <a:bodyPr wrap="square">
            <a:spAutoFit/>
          </a:bodyPr>
          <a:lstStyle/>
          <a:p>
            <a:pPr algn="ctr" rtl="0">
              <a:spcBef>
                <a:spcPts val="0"/>
              </a:spcBef>
              <a:spcAft>
                <a:spcPts val="1600"/>
              </a:spcAft>
            </a:pPr>
            <a:r>
              <a:rPr lang="en-US" b="1" dirty="0">
                <a:solidFill>
                  <a:schemeClr val="bg1"/>
                </a:solidFill>
                <a:latin typeface="Roboto"/>
              </a:rPr>
              <a:t>O</a:t>
            </a:r>
            <a:r>
              <a:rPr lang="en-US" sz="1800" b="1" i="0" u="none" strike="noStrike" dirty="0">
                <a:solidFill>
                  <a:schemeClr val="bg1"/>
                </a:solidFill>
                <a:effectLst/>
                <a:latin typeface="Roboto"/>
              </a:rPr>
              <a:t>ctober</a:t>
            </a:r>
            <a:endParaRPr lang="id-ID" dirty="0">
              <a:solidFill>
                <a:schemeClr val="bg1"/>
              </a:solidFill>
            </a:endParaRPr>
          </a:p>
        </p:txBody>
      </p:sp>
      <p:sp>
        <p:nvSpPr>
          <p:cNvPr id="41" name="TextBox 40">
            <a:extLst>
              <a:ext uri="{FF2B5EF4-FFF2-40B4-BE49-F238E27FC236}">
                <a16:creationId xmlns:a16="http://schemas.microsoft.com/office/drawing/2014/main" id="{B63DC59F-3D95-40F8-BCA9-102757242637}"/>
              </a:ext>
            </a:extLst>
          </p:cNvPr>
          <p:cNvSpPr txBox="1"/>
          <p:nvPr/>
        </p:nvSpPr>
        <p:spPr>
          <a:xfrm>
            <a:off x="9759194" y="2816232"/>
            <a:ext cx="1230384" cy="338554"/>
          </a:xfrm>
          <a:prstGeom prst="rect">
            <a:avLst/>
          </a:prstGeom>
          <a:noFill/>
        </p:spPr>
        <p:txBody>
          <a:bodyPr wrap="square">
            <a:spAutoFit/>
          </a:bodyPr>
          <a:lstStyle/>
          <a:p>
            <a:pPr algn="ctr" rtl="0">
              <a:spcBef>
                <a:spcPts val="0"/>
              </a:spcBef>
              <a:spcAft>
                <a:spcPts val="1600"/>
              </a:spcAft>
            </a:pPr>
            <a:r>
              <a:rPr lang="en-US" sz="1600" b="1" i="0" u="none" strike="noStrike" dirty="0">
                <a:solidFill>
                  <a:schemeClr val="bg1"/>
                </a:solidFill>
                <a:effectLst/>
                <a:latin typeface="Roboto"/>
              </a:rPr>
              <a:t>December</a:t>
            </a:r>
            <a:endParaRPr lang="id-ID" sz="1600" dirty="0">
              <a:solidFill>
                <a:schemeClr val="bg1"/>
              </a:solidFill>
            </a:endParaRPr>
          </a:p>
        </p:txBody>
      </p:sp>
    </p:spTree>
    <p:extLst>
      <p:ext uri="{BB962C8B-B14F-4D97-AF65-F5344CB8AC3E}">
        <p14:creationId xmlns:p14="http://schemas.microsoft.com/office/powerpoint/2010/main" val="265511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D17D39-E415-43DE-8F40-9D57CE25928C}"/>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 name="Slide Number Placeholder 1">
            <a:extLst>
              <a:ext uri="{FF2B5EF4-FFF2-40B4-BE49-F238E27FC236}">
                <a16:creationId xmlns:a16="http://schemas.microsoft.com/office/drawing/2014/main" id="{33027699-C7C7-4873-870D-17B0BBC2BEA9}"/>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15</a:t>
            </a:fld>
            <a:endParaRPr lang="en-US" b="1" i="1" noProof="0" dirty="0"/>
          </a:p>
        </p:txBody>
      </p:sp>
      <p:graphicFrame>
        <p:nvGraphicFramePr>
          <p:cNvPr id="7" name="Table 6">
            <a:extLst>
              <a:ext uri="{FF2B5EF4-FFF2-40B4-BE49-F238E27FC236}">
                <a16:creationId xmlns:a16="http://schemas.microsoft.com/office/drawing/2014/main" id="{31E6541A-EEEA-44B1-B354-D7714F52B2C3}"/>
              </a:ext>
            </a:extLst>
          </p:cNvPr>
          <p:cNvGraphicFramePr>
            <a:graphicFrameLocks noGrp="1"/>
          </p:cNvGraphicFramePr>
          <p:nvPr>
            <p:extLst>
              <p:ext uri="{D42A27DB-BD31-4B8C-83A1-F6EECF244321}">
                <p14:modId xmlns:p14="http://schemas.microsoft.com/office/powerpoint/2010/main" val="4036233035"/>
              </p:ext>
            </p:extLst>
          </p:nvPr>
        </p:nvGraphicFramePr>
        <p:xfrm>
          <a:off x="2074404" y="1686187"/>
          <a:ext cx="7181850" cy="3775011"/>
        </p:xfrm>
        <a:graphic>
          <a:graphicData uri="http://schemas.openxmlformats.org/drawingml/2006/table">
            <a:tbl>
              <a:tblPr/>
              <a:tblGrid>
                <a:gridCol w="3248025">
                  <a:extLst>
                    <a:ext uri="{9D8B030D-6E8A-4147-A177-3AD203B41FA5}">
                      <a16:colId xmlns:a16="http://schemas.microsoft.com/office/drawing/2014/main" val="3197097936"/>
                    </a:ext>
                  </a:extLst>
                </a:gridCol>
                <a:gridCol w="1924050">
                  <a:extLst>
                    <a:ext uri="{9D8B030D-6E8A-4147-A177-3AD203B41FA5}">
                      <a16:colId xmlns:a16="http://schemas.microsoft.com/office/drawing/2014/main" val="2437362600"/>
                    </a:ext>
                  </a:extLst>
                </a:gridCol>
                <a:gridCol w="2009775">
                  <a:extLst>
                    <a:ext uri="{9D8B030D-6E8A-4147-A177-3AD203B41FA5}">
                      <a16:colId xmlns:a16="http://schemas.microsoft.com/office/drawing/2014/main" val="880174768"/>
                    </a:ext>
                  </a:extLst>
                </a:gridCol>
              </a:tblGrid>
              <a:tr h="627951">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Category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Proportion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Budget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(USD)</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53361344"/>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Team Salary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24%</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95759872"/>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Computer/Laptop</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25%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5815351"/>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Transportation</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8%</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$400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678017808"/>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Running Test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17638920"/>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Data Collection</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11%</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20531031"/>
                  </a:ext>
                </a:extLst>
              </a:tr>
              <a:tr h="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Colloquium</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$500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89478791"/>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Office Rent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$600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32288024"/>
                  </a:ext>
                </a:extLst>
              </a:tr>
            </a:tbl>
          </a:graphicData>
        </a:graphic>
      </p:graphicFrame>
      <p:sp>
        <p:nvSpPr>
          <p:cNvPr id="8" name="Rectangle 2">
            <a:extLst>
              <a:ext uri="{FF2B5EF4-FFF2-40B4-BE49-F238E27FC236}">
                <a16:creationId xmlns:a16="http://schemas.microsoft.com/office/drawing/2014/main" id="{90536AE3-11F7-4940-9E7F-FA40888120B0}"/>
              </a:ext>
            </a:extLst>
          </p:cNvPr>
          <p:cNvSpPr>
            <a:spLocks noChangeArrowheads="1"/>
          </p:cNvSpPr>
          <p:nvPr/>
        </p:nvSpPr>
        <p:spPr bwMode="auto">
          <a:xfrm>
            <a:off x="1705670" y="654361"/>
            <a:ext cx="597471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3000" b="0" i="0" u="none" strike="noStrike" cap="none" normalizeH="0" baseline="0" dirty="0">
                <a:ln>
                  <a:noFill/>
                </a:ln>
                <a:solidFill>
                  <a:schemeClr val="bg1"/>
                </a:solidFill>
                <a:effectLst/>
                <a:latin typeface="Arial" panose="020B0604020202020204" pitchFamily="34" charset="0"/>
                <a:ea typeface="Nunito"/>
              </a:rPr>
              <a:t>Budgeting - 1 - USD 5k / IDR 70m</a:t>
            </a:r>
            <a:endParaRPr kumimoji="0" lang="id-ID" altLang="id-ID" sz="18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5551BFE-3385-4D4B-B95A-7C1889FB1B67}"/>
              </a:ext>
            </a:extLst>
          </p:cNvPr>
          <p:cNvPicPr>
            <a:picLocks noChangeAspect="1"/>
          </p:cNvPicPr>
          <p:nvPr/>
        </p:nvPicPr>
        <p:blipFill>
          <a:blip r:embed="rId2"/>
          <a:stretch>
            <a:fillRect/>
          </a:stretch>
        </p:blipFill>
        <p:spPr>
          <a:xfrm>
            <a:off x="10420549" y="305551"/>
            <a:ext cx="1667818" cy="390775"/>
          </a:xfrm>
          <a:prstGeom prst="rect">
            <a:avLst/>
          </a:prstGeom>
        </p:spPr>
      </p:pic>
    </p:spTree>
    <p:extLst>
      <p:ext uri="{BB962C8B-B14F-4D97-AF65-F5344CB8AC3E}">
        <p14:creationId xmlns:p14="http://schemas.microsoft.com/office/powerpoint/2010/main" val="161278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D997B-ED2E-4609-AB67-315954795185}"/>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16</a:t>
            </a:fld>
            <a:endParaRPr lang="en-US" b="1" i="1" noProof="0" dirty="0"/>
          </a:p>
        </p:txBody>
      </p:sp>
      <p:graphicFrame>
        <p:nvGraphicFramePr>
          <p:cNvPr id="3" name="Table 2">
            <a:extLst>
              <a:ext uri="{FF2B5EF4-FFF2-40B4-BE49-F238E27FC236}">
                <a16:creationId xmlns:a16="http://schemas.microsoft.com/office/drawing/2014/main" id="{6A9DDBDA-C7A9-41FC-A1C3-3622C8BBA254}"/>
              </a:ext>
            </a:extLst>
          </p:cNvPr>
          <p:cNvGraphicFramePr>
            <a:graphicFrameLocks noGrp="1"/>
          </p:cNvGraphicFramePr>
          <p:nvPr>
            <p:extLst>
              <p:ext uri="{D42A27DB-BD31-4B8C-83A1-F6EECF244321}">
                <p14:modId xmlns:p14="http://schemas.microsoft.com/office/powerpoint/2010/main" val="359500034"/>
              </p:ext>
            </p:extLst>
          </p:nvPr>
        </p:nvGraphicFramePr>
        <p:xfrm>
          <a:off x="2091182" y="1583203"/>
          <a:ext cx="7181850" cy="4076700"/>
        </p:xfrm>
        <a:graphic>
          <a:graphicData uri="http://schemas.openxmlformats.org/drawingml/2006/table">
            <a:tbl>
              <a:tblPr/>
              <a:tblGrid>
                <a:gridCol w="3248025">
                  <a:extLst>
                    <a:ext uri="{9D8B030D-6E8A-4147-A177-3AD203B41FA5}">
                      <a16:colId xmlns:a16="http://schemas.microsoft.com/office/drawing/2014/main" val="2241477222"/>
                    </a:ext>
                  </a:extLst>
                </a:gridCol>
                <a:gridCol w="1924050">
                  <a:extLst>
                    <a:ext uri="{9D8B030D-6E8A-4147-A177-3AD203B41FA5}">
                      <a16:colId xmlns:a16="http://schemas.microsoft.com/office/drawing/2014/main" val="1466268264"/>
                    </a:ext>
                  </a:extLst>
                </a:gridCol>
                <a:gridCol w="2009775">
                  <a:extLst>
                    <a:ext uri="{9D8B030D-6E8A-4147-A177-3AD203B41FA5}">
                      <a16:colId xmlns:a16="http://schemas.microsoft.com/office/drawing/2014/main" val="1114044771"/>
                    </a:ext>
                  </a:extLst>
                </a:gridCol>
              </a:tblGrid>
              <a:tr h="695325">
                <a:tc>
                  <a:txBody>
                    <a:bodyPr/>
                    <a:lstStyle/>
                    <a:p>
                      <a:pPr algn="ctr" rtl="0" fontAlgn="t">
                        <a:spcBef>
                          <a:spcPts val="0"/>
                        </a:spcBef>
                        <a:spcAft>
                          <a:spcPts val="0"/>
                        </a:spcAft>
                      </a:pPr>
                      <a:r>
                        <a:rPr lang="id-ID" sz="1400" b="1" i="0" u="none" strike="noStrike" dirty="0">
                          <a:solidFill>
                            <a:schemeClr val="bg1"/>
                          </a:solidFill>
                          <a:effectLst/>
                          <a:latin typeface="Arial" panose="020B0604020202020204" pitchFamily="34" charset="0"/>
                        </a:rPr>
                        <a:t>Category </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Proportion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Budget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(USD)</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78473535"/>
                  </a:ext>
                </a:extLst>
              </a:tr>
              <a:tr h="447675">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Budgeting 1</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95796779"/>
                  </a:ext>
                </a:extLst>
              </a:tr>
              <a:tr h="447675">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Addtional Team Salary</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81617103"/>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Market Research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50147014"/>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Marketing and Sales</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19%</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$1900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0960054"/>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Google Cloud Cost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13461918"/>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Patent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3,5%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$350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91523374"/>
                  </a:ext>
                </a:extLst>
              </a:tr>
              <a:tr h="695325">
                <a:tc>
                  <a:txBody>
                    <a:bodyPr/>
                    <a:lstStyle/>
                    <a:p>
                      <a:pPr rtl="0" fontAlgn="t">
                        <a:spcBef>
                          <a:spcPts val="0"/>
                        </a:spcBef>
                        <a:spcAft>
                          <a:spcPts val="0"/>
                        </a:spcAft>
                      </a:pPr>
                      <a:r>
                        <a:rPr lang="en-US" sz="1400" b="0" i="0" u="none" strike="noStrike">
                          <a:solidFill>
                            <a:schemeClr val="bg1"/>
                          </a:solidFill>
                          <a:effectLst/>
                          <a:latin typeface="Arial" panose="020B0604020202020204" pitchFamily="34" charset="0"/>
                        </a:rPr>
                        <a:t>Other Expanses (Tax, Electricity, Reward for employee)</a:t>
                      </a:r>
                      <a:endParaRPr lang="en-US">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8,5%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$850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40644502"/>
                  </a:ext>
                </a:extLst>
              </a:tr>
            </a:tbl>
          </a:graphicData>
        </a:graphic>
      </p:graphicFrame>
      <p:sp>
        <p:nvSpPr>
          <p:cNvPr id="4" name="Rectangle 1">
            <a:extLst>
              <a:ext uri="{FF2B5EF4-FFF2-40B4-BE49-F238E27FC236}">
                <a16:creationId xmlns:a16="http://schemas.microsoft.com/office/drawing/2014/main" id="{A3FF358C-839B-4B40-916F-1B59412B5645}"/>
              </a:ext>
            </a:extLst>
          </p:cNvPr>
          <p:cNvSpPr>
            <a:spLocks noChangeArrowheads="1"/>
          </p:cNvSpPr>
          <p:nvPr/>
        </p:nvSpPr>
        <p:spPr bwMode="auto">
          <a:xfrm>
            <a:off x="1596301" y="593765"/>
            <a:ext cx="64011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3000" b="0" i="0" u="none" strike="noStrike" cap="none" normalizeH="0" baseline="0" dirty="0">
                <a:ln>
                  <a:noFill/>
                </a:ln>
                <a:solidFill>
                  <a:schemeClr val="bg1"/>
                </a:solidFill>
                <a:effectLst/>
                <a:latin typeface="Arial" panose="020B0604020202020204" pitchFamily="34" charset="0"/>
                <a:ea typeface="Nunito"/>
              </a:rPr>
              <a:t>Budgeting - 2 - USD 10k / IDR 140m</a:t>
            </a:r>
            <a:endParaRPr kumimoji="0" lang="id-ID" altLang="id-ID" sz="1800" b="0" i="0" u="none" strike="noStrike" cap="none" normalizeH="0" baseline="0" dirty="0">
              <a:ln>
                <a:noFill/>
              </a:ln>
              <a:solidFill>
                <a:schemeClr val="bg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3CC085D-5B92-4AEA-BFA7-663C9455DDEA}"/>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6" name="Picture 5">
            <a:extLst>
              <a:ext uri="{FF2B5EF4-FFF2-40B4-BE49-F238E27FC236}">
                <a16:creationId xmlns:a16="http://schemas.microsoft.com/office/drawing/2014/main" id="{5FDB549F-2AF4-4965-B9B7-688AA4FB17E8}"/>
              </a:ext>
            </a:extLst>
          </p:cNvPr>
          <p:cNvPicPr>
            <a:picLocks noChangeAspect="1"/>
          </p:cNvPicPr>
          <p:nvPr/>
        </p:nvPicPr>
        <p:blipFill>
          <a:blip r:embed="rId2"/>
          <a:stretch>
            <a:fillRect/>
          </a:stretch>
        </p:blipFill>
        <p:spPr>
          <a:xfrm>
            <a:off x="10420549" y="305551"/>
            <a:ext cx="1667818" cy="390775"/>
          </a:xfrm>
          <a:prstGeom prst="rect">
            <a:avLst/>
          </a:prstGeom>
        </p:spPr>
      </p:pic>
    </p:spTree>
    <p:extLst>
      <p:ext uri="{BB962C8B-B14F-4D97-AF65-F5344CB8AC3E}">
        <p14:creationId xmlns:p14="http://schemas.microsoft.com/office/powerpoint/2010/main" val="128150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59BE91-F789-4451-A575-6ED49552739E}"/>
              </a:ext>
            </a:extLst>
          </p:cNvPr>
          <p:cNvSpPr/>
          <p:nvPr/>
        </p:nvSpPr>
        <p:spPr>
          <a:xfrm>
            <a:off x="10203645" y="559295"/>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4" name="Picture 23">
            <a:extLst>
              <a:ext uri="{FF2B5EF4-FFF2-40B4-BE49-F238E27FC236}">
                <a16:creationId xmlns:a16="http://schemas.microsoft.com/office/drawing/2014/main" id="{8087BD55-571D-4CCC-9854-07A9A82400D3}"/>
              </a:ext>
            </a:extLst>
          </p:cNvPr>
          <p:cNvPicPr>
            <a:picLocks noChangeAspect="1"/>
          </p:cNvPicPr>
          <p:nvPr/>
        </p:nvPicPr>
        <p:blipFill>
          <a:blip r:embed="rId5"/>
          <a:stretch>
            <a:fillRect/>
          </a:stretch>
        </p:blipFill>
        <p:spPr>
          <a:xfrm>
            <a:off x="9376364" y="335254"/>
            <a:ext cx="2395528" cy="561280"/>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378773" y="294341"/>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t>BACKGROUND</a:t>
            </a:r>
            <a:endParaRPr lang="en-US" sz="48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378773" y="303159"/>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248440" y="428138"/>
            <a:ext cx="3843534" cy="1022517"/>
          </a:xfrm>
        </p:spPr>
        <p:txBody>
          <a:bodyPr anchor="ctr"/>
          <a:lstStyle/>
          <a:p>
            <a:pPr algn="ctr"/>
            <a:r>
              <a:rPr lang="en-US" sz="48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rPr>
              <a:t>page </a:t>
            </a:r>
            <a:fld id="{19B51A1E-902D-48AF-9020-955120F399B6}" type="slidenum">
              <a:rPr kumimoji="0" lang="en-US" sz="9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6283204" y="5403791"/>
            <a:ext cx="5908796"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orbel" panose="020B0503020204020204"/>
                <a:ea typeface="+mn-ea"/>
                <a:cs typeface="+mn-cs"/>
              </a:rPr>
              <a:t>Link Dataset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700" b="0" i="0" u="none" strike="noStrike" kern="1200" cap="none" spc="0" normalizeH="0" baseline="0" noProof="0" dirty="0">
                <a:ln>
                  <a:noFill/>
                </a:ln>
                <a:solidFill>
                  <a:prstClr val="black"/>
                </a:solidFill>
                <a:effectLst/>
                <a:uLnTx/>
                <a:uFillTx/>
                <a:latin typeface="Corbel" panose="020B0503020204020204"/>
                <a:ea typeface="+mn-ea"/>
                <a:cs typeface="+mn-cs"/>
                <a:hlinkClick r:id="rId4"/>
              </a:rPr>
              <a:t>https://www.kaggle.com/datamunge/sign-language-mnist/code</a:t>
            </a:r>
            <a:endParaRPr kumimoji="0" lang="id-ID" sz="17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99021" y="1449349"/>
            <a:ext cx="473978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kumimoji="0" lang="id-ID"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4" name="Picture 3">
            <a:extLst>
              <a:ext uri="{FF2B5EF4-FFF2-40B4-BE49-F238E27FC236}">
                <a16:creationId xmlns:a16="http://schemas.microsoft.com/office/drawing/2014/main" id="{29393996-A5CC-4D43-BBC2-EC712A6FAF11}"/>
              </a:ext>
            </a:extLst>
          </p:cNvPr>
          <p:cNvPicPr>
            <a:picLocks noChangeAspect="1"/>
          </p:cNvPicPr>
          <p:nvPr/>
        </p:nvPicPr>
        <p:blipFill>
          <a:blip r:embed="rId5"/>
          <a:stretch>
            <a:fillRect/>
          </a:stretch>
        </p:blipFill>
        <p:spPr>
          <a:xfrm>
            <a:off x="6553200" y="1449349"/>
            <a:ext cx="5048250" cy="3581400"/>
          </a:xfrm>
          <a:prstGeom prst="rect">
            <a:avLst/>
          </a:prstGeom>
        </p:spPr>
      </p:pic>
    </p:spTree>
    <p:extLst>
      <p:ext uri="{BB962C8B-B14F-4D97-AF65-F5344CB8AC3E}">
        <p14:creationId xmlns:p14="http://schemas.microsoft.com/office/powerpoint/2010/main" val="32989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850046" y="1941688"/>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378773" y="281161"/>
            <a:ext cx="1667818" cy="390775"/>
          </a:xfrm>
          <a:prstGeom prst="rect">
            <a:avLst/>
          </a:prstGeom>
        </p:spPr>
      </p:pic>
      <p:pic>
        <p:nvPicPr>
          <p:cNvPr id="25" name="Picture 4">
            <a:extLst>
              <a:ext uri="{FF2B5EF4-FFF2-40B4-BE49-F238E27FC236}">
                <a16:creationId xmlns:a16="http://schemas.microsoft.com/office/drawing/2014/main" id="{93E64006-FCB2-40F8-BA90-ABCA2C1EC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81" t="30993" r="56446" b="11798"/>
          <a:stretch/>
        </p:blipFill>
        <p:spPr bwMode="auto">
          <a:xfrm>
            <a:off x="1187286" y="1137251"/>
            <a:ext cx="5058246" cy="4209050"/>
          </a:xfrm>
          <a:prstGeom prst="roundRect">
            <a:avLst>
              <a:gd name="adj" fmla="val 8594"/>
            </a:avLst>
          </a:prstGeom>
          <a:solidFill>
            <a:srgbClr val="FFFFFF">
              <a:shade val="85000"/>
            </a:srgbClr>
          </a:solidFill>
          <a:ln>
            <a:noFill/>
          </a:ln>
          <a:effectLst/>
        </p:spPr>
      </p:pic>
      <p:sp>
        <p:nvSpPr>
          <p:cNvPr id="28" name="TextBox 27">
            <a:extLst>
              <a:ext uri="{FF2B5EF4-FFF2-40B4-BE49-F238E27FC236}">
                <a16:creationId xmlns:a16="http://schemas.microsoft.com/office/drawing/2014/main" id="{81E55599-2B61-4F36-B32A-13FCC1F3D077}"/>
              </a:ext>
            </a:extLst>
          </p:cNvPr>
          <p:cNvSpPr txBox="1"/>
          <p:nvPr/>
        </p:nvSpPr>
        <p:spPr>
          <a:xfrm>
            <a:off x="472854" y="277637"/>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Tree>
    <p:extLst>
      <p:ext uri="{BB962C8B-B14F-4D97-AF65-F5344CB8AC3E}">
        <p14:creationId xmlns:p14="http://schemas.microsoft.com/office/powerpoint/2010/main" val="5260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8" name="TextBox 7">
            <a:extLst>
              <a:ext uri="{FF2B5EF4-FFF2-40B4-BE49-F238E27FC236}">
                <a16:creationId xmlns:a16="http://schemas.microsoft.com/office/drawing/2014/main" id="{83BBB4F7-222D-4788-8C60-E8592E679ED9}"/>
              </a:ext>
            </a:extLst>
          </p:cNvPr>
          <p:cNvSpPr txBox="1"/>
          <p:nvPr/>
        </p:nvSpPr>
        <p:spPr>
          <a:xfrm>
            <a:off x="1581095" y="963071"/>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9" name="Picture 2">
            <a:extLst>
              <a:ext uri="{FF2B5EF4-FFF2-40B4-BE49-F238E27FC236}">
                <a16:creationId xmlns:a16="http://schemas.microsoft.com/office/drawing/2014/main" id="{23AEDEDD-B686-4203-86FB-EFB8CB6BA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24254" r="24365" b="16105"/>
          <a:stretch/>
        </p:blipFill>
        <p:spPr bwMode="auto">
          <a:xfrm>
            <a:off x="1488243" y="2750400"/>
            <a:ext cx="4815735" cy="297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7A4306-9D81-48C1-A548-B471E7F50003}"/>
              </a:ext>
            </a:extLst>
          </p:cNvPr>
          <p:cNvPicPr>
            <a:picLocks noChangeAspect="1"/>
          </p:cNvPicPr>
          <p:nvPr/>
        </p:nvPicPr>
        <p:blipFill>
          <a:blip r:embed="rId4"/>
          <a:stretch>
            <a:fillRect/>
          </a:stretch>
        </p:blipFill>
        <p:spPr>
          <a:xfrm>
            <a:off x="7323239" y="1133475"/>
            <a:ext cx="3238500" cy="4591050"/>
          </a:xfrm>
          <a:prstGeom prst="rect">
            <a:avLst/>
          </a:prstGeom>
        </p:spPr>
      </p:pic>
    </p:spTree>
    <p:extLst>
      <p:ext uri="{BB962C8B-B14F-4D97-AF65-F5344CB8AC3E}">
        <p14:creationId xmlns:p14="http://schemas.microsoft.com/office/powerpoint/2010/main" val="91633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7" name="TextBox 6">
            <a:extLst>
              <a:ext uri="{FF2B5EF4-FFF2-40B4-BE49-F238E27FC236}">
                <a16:creationId xmlns:a16="http://schemas.microsoft.com/office/drawing/2014/main" id="{06C6E732-549A-4E0A-A031-8DD68F21D909}"/>
              </a:ext>
            </a:extLst>
          </p:cNvPr>
          <p:cNvSpPr txBox="1"/>
          <p:nvPr/>
        </p:nvSpPr>
        <p:spPr>
          <a:xfrm>
            <a:off x="4110937" y="1071837"/>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8" name="Rectangle: Rounded Corners 7">
            <a:extLst>
              <a:ext uri="{FF2B5EF4-FFF2-40B4-BE49-F238E27FC236}">
                <a16:creationId xmlns:a16="http://schemas.microsoft.com/office/drawing/2014/main" id="{E22AB6C3-C59B-466E-A0DF-E09F6998A1AF}"/>
              </a:ext>
            </a:extLst>
          </p:cNvPr>
          <p:cNvSpPr/>
          <p:nvPr/>
        </p:nvSpPr>
        <p:spPr>
          <a:xfrm>
            <a:off x="3679970" y="2550740"/>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2394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D10B3B0-2D36-4B53-BA93-02076D0A1247}"/>
              </a:ext>
            </a:extLst>
          </p:cNvPr>
          <p:cNvPicPr>
            <a:picLocks noChangeAspect="1"/>
          </p:cNvPicPr>
          <p:nvPr/>
        </p:nvPicPr>
        <p:blipFill>
          <a:blip r:embed="rId3"/>
          <a:stretch>
            <a:fillRect/>
          </a:stretch>
        </p:blipFill>
        <p:spPr>
          <a:xfrm>
            <a:off x="3708683" y="1396519"/>
            <a:ext cx="4774634" cy="2688420"/>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6913"/>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sp>
        <p:nvSpPr>
          <p:cNvPr id="14" name="TextBox 13">
            <a:extLst>
              <a:ext uri="{FF2B5EF4-FFF2-40B4-BE49-F238E27FC236}">
                <a16:creationId xmlns:a16="http://schemas.microsoft.com/office/drawing/2014/main" id="{8D041BD4-587A-4478-BD9B-24F3AA439D49}"/>
              </a:ext>
            </a:extLst>
          </p:cNvPr>
          <p:cNvSpPr txBox="1"/>
          <p:nvPr/>
        </p:nvSpPr>
        <p:spPr>
          <a:xfrm>
            <a:off x="1907289" y="3438608"/>
            <a:ext cx="8377422" cy="646331"/>
          </a:xfrm>
          <a:prstGeom prst="rect">
            <a:avLst/>
          </a:prstGeom>
          <a:noFill/>
        </p:spPr>
        <p:txBody>
          <a:bodyPr wrap="none" rtlCol="0">
            <a:spAutoFit/>
          </a:bodyPr>
          <a:lstStyle/>
          <a:p>
            <a:pPr algn="ctr"/>
            <a:r>
              <a:rPr lang="en-US" dirty="0">
                <a:solidFill>
                  <a:schemeClr val="bg1"/>
                </a:solidFill>
              </a:rPr>
              <a:t>We are using </a:t>
            </a:r>
            <a:r>
              <a:rPr lang="en-US" dirty="0" err="1">
                <a:solidFill>
                  <a:schemeClr val="bg1"/>
                </a:solidFill>
              </a:rPr>
              <a:t>CameraX</a:t>
            </a:r>
            <a:r>
              <a:rPr lang="en-US" dirty="0">
                <a:solidFill>
                  <a:schemeClr val="bg1"/>
                </a:solidFill>
              </a:rPr>
              <a:t> to get android camera permission, capturing image, and saving</a:t>
            </a:r>
          </a:p>
          <a:p>
            <a:pPr algn="ctr"/>
            <a:r>
              <a:rPr lang="en-US" dirty="0">
                <a:solidFill>
                  <a:schemeClr val="bg1"/>
                </a:solidFill>
              </a:rPr>
              <a:t>the captured image to the application storage.</a:t>
            </a:r>
          </a:p>
        </p:txBody>
      </p:sp>
    </p:spTree>
    <p:extLst>
      <p:ext uri="{BB962C8B-B14F-4D97-AF65-F5344CB8AC3E}">
        <p14:creationId xmlns:p14="http://schemas.microsoft.com/office/powerpoint/2010/main" val="355772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9</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95337"/>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0725"/>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pic>
        <p:nvPicPr>
          <p:cNvPr id="13" name="Picture 12" descr="Graphical user interface, application&#10;&#10;Description automatically generated">
            <a:extLst>
              <a:ext uri="{FF2B5EF4-FFF2-40B4-BE49-F238E27FC236}">
                <a16:creationId xmlns:a16="http://schemas.microsoft.com/office/drawing/2014/main" id="{020267C1-DE6C-4246-8D90-455F63544379}"/>
              </a:ext>
            </a:extLst>
          </p:cNvPr>
          <p:cNvPicPr>
            <a:picLocks noChangeAspect="1"/>
          </p:cNvPicPr>
          <p:nvPr/>
        </p:nvPicPr>
        <p:blipFill>
          <a:blip r:embed="rId3"/>
          <a:stretch>
            <a:fillRect/>
          </a:stretch>
        </p:blipFill>
        <p:spPr>
          <a:xfrm>
            <a:off x="4495800" y="2214045"/>
            <a:ext cx="3200400" cy="1428750"/>
          </a:xfrm>
          <a:prstGeom prst="rect">
            <a:avLst/>
          </a:prstGeom>
        </p:spPr>
      </p:pic>
      <p:sp>
        <p:nvSpPr>
          <p:cNvPr id="14" name="TextBox 13">
            <a:extLst>
              <a:ext uri="{FF2B5EF4-FFF2-40B4-BE49-F238E27FC236}">
                <a16:creationId xmlns:a16="http://schemas.microsoft.com/office/drawing/2014/main" id="{8D041BD4-587A-4478-BD9B-24F3AA439D49}"/>
              </a:ext>
            </a:extLst>
          </p:cNvPr>
          <p:cNvSpPr txBox="1"/>
          <p:nvPr/>
        </p:nvSpPr>
        <p:spPr>
          <a:xfrm>
            <a:off x="1843874" y="3642795"/>
            <a:ext cx="8504251" cy="646331"/>
          </a:xfrm>
          <a:prstGeom prst="rect">
            <a:avLst/>
          </a:prstGeom>
          <a:noFill/>
        </p:spPr>
        <p:txBody>
          <a:bodyPr wrap="none" rtlCol="0">
            <a:spAutoFit/>
          </a:bodyPr>
          <a:lstStyle/>
          <a:p>
            <a:pPr algn="ctr"/>
            <a:r>
              <a:rPr lang="en-US" dirty="0">
                <a:solidFill>
                  <a:schemeClr val="bg1"/>
                </a:solidFill>
              </a:rPr>
              <a:t>We send the captured image to firebase storage so the cloud can take the image to </a:t>
            </a:r>
          </a:p>
          <a:p>
            <a:pPr algn="ctr"/>
            <a:r>
              <a:rPr lang="en-US" dirty="0">
                <a:solidFill>
                  <a:schemeClr val="bg1"/>
                </a:solidFill>
              </a:rPr>
              <a:t>process it on the Machine Learning model and using firebase </a:t>
            </a:r>
            <a:r>
              <a:rPr lang="en-US" dirty="0" err="1">
                <a:solidFill>
                  <a:schemeClr val="bg1"/>
                </a:solidFill>
              </a:rPr>
              <a:t>firestore</a:t>
            </a:r>
            <a:r>
              <a:rPr lang="en-US" dirty="0">
                <a:solidFill>
                  <a:schemeClr val="bg1"/>
                </a:solidFill>
              </a:rPr>
              <a:t> to save the result.</a:t>
            </a:r>
          </a:p>
        </p:txBody>
      </p:sp>
    </p:spTree>
    <p:extLst>
      <p:ext uri="{BB962C8B-B14F-4D97-AF65-F5344CB8AC3E}">
        <p14:creationId xmlns:p14="http://schemas.microsoft.com/office/powerpoint/2010/main" val="4253544728"/>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1180</TotalTime>
  <Words>1125</Words>
  <Application>Microsoft Office PowerPoint</Application>
  <PresentationFormat>Widescreen</PresentationFormat>
  <Paragraphs>157</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e n v y s t</cp:lastModifiedBy>
  <cp:revision>37</cp:revision>
  <dcterms:created xsi:type="dcterms:W3CDTF">2021-06-02T02:14:50Z</dcterms:created>
  <dcterms:modified xsi:type="dcterms:W3CDTF">2021-06-08T08:29:39Z</dcterms:modified>
</cp:coreProperties>
</file>