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86" r:id="rId2"/>
    <p:sldId id="292" r:id="rId3"/>
    <p:sldId id="290" r:id="rId4"/>
    <p:sldId id="289" r:id="rId5"/>
    <p:sldId id="293" r:id="rId6"/>
    <p:sldId id="294" r:id="rId7"/>
    <p:sldId id="296" r:id="rId8"/>
    <p:sldId id="298" r:id="rId9"/>
    <p:sldId id="295" r:id="rId10"/>
    <p:sldId id="297"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85794" autoAdjust="0"/>
  </p:normalViewPr>
  <p:slideViewPr>
    <p:cSldViewPr snapToGrid="0">
      <p:cViewPr varScale="1">
        <p:scale>
          <a:sx n="114" d="100"/>
          <a:sy n="114" d="100"/>
        </p:scale>
        <p:origin x="270" y="114"/>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6/3/2021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6/3/2021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12119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11</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23.xml"/><Relationship Id="rId5" Type="http://schemas.openxmlformats.org/officeDocument/2006/relationships/hyperlink" Target="https://github.com/envyst/sign-language-application/blob/master/sign-language-app.apk" TargetMode="Externa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microsoft.com/office/2007/relationships/hdphoto" Target="../media/hdphoto2.wdp"/><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sdatin.kemkes.go.id/resources/download/pusdatin/infodatin/infodatin-tunarungu-2019.pdf" TargetMode="External"/><Relationship Id="rId1" Type="http://schemas.openxmlformats.org/officeDocument/2006/relationships/slideLayout" Target="../slideLayouts/slideLayout22.xml"/><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kaggle.com/datamunge/sign-language-mnist/co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ED47D5-16A1-40D1-96F9-393B2558727A}"/>
              </a:ext>
              <a:ext uri="{C183D7F6-B498-43B3-948B-1728B52AA6E4}">
                <adec:decorative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sz="3600" dirty="0"/>
              <a:t>Sign language recognition app project</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526265" y="5489088"/>
            <a:ext cx="5697827" cy="1087129"/>
          </a:xfrm>
        </p:spPr>
        <p:txBody>
          <a:bodyPr/>
          <a:lstStyle/>
          <a:p>
            <a:pPr algn="l">
              <a:lnSpc>
                <a:spcPct val="100000"/>
              </a:lnSpc>
              <a:spcBef>
                <a:spcPts val="0"/>
              </a:spcBef>
            </a:pPr>
            <a:r>
              <a:rPr lang="en-US" b="1" u="sng" noProof="1"/>
              <a:t>B21 – CAP0436 :</a:t>
            </a:r>
          </a:p>
          <a:p>
            <a:pPr algn="l">
              <a:lnSpc>
                <a:spcPct val="100000"/>
              </a:lnSpc>
              <a:spcBef>
                <a:spcPts val="0"/>
              </a:spcBef>
            </a:pPr>
            <a:r>
              <a:rPr lang="en-US" sz="1400" noProof="1"/>
              <a:t>Andi josua simanullang	lie Reynaldo ivander gunawan</a:t>
            </a:r>
          </a:p>
          <a:p>
            <a:pPr algn="l">
              <a:lnSpc>
                <a:spcPct val="100000"/>
              </a:lnSpc>
              <a:spcBef>
                <a:spcPts val="0"/>
              </a:spcBef>
            </a:pPr>
            <a:r>
              <a:rPr lang="en-US" sz="1400" noProof="1"/>
              <a:t>Nafarel triyoga maskuncoro	hezkiel rivaldo siregar</a:t>
            </a:r>
          </a:p>
          <a:p>
            <a:pPr algn="l">
              <a:lnSpc>
                <a:spcPct val="100000"/>
              </a:lnSpc>
              <a:spcBef>
                <a:spcPts val="0"/>
              </a:spcBef>
            </a:pPr>
            <a:r>
              <a:rPr lang="en-US" sz="1400" noProof="1"/>
              <a:t>Nur ardli rachmat saputra	darell adham kumara damaraji</a:t>
            </a:r>
          </a:p>
          <a:p>
            <a:pPr algn="l">
              <a:lnSpc>
                <a:spcPct val="100000"/>
              </a:lnSpc>
              <a:spcBef>
                <a:spcPts val="0"/>
              </a:spcBef>
            </a:pPr>
            <a:endParaRPr lang="en-US" noProof="1"/>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0506A84-2426-4A76-9961-497AF0399B9E}"/>
              </a:ext>
            </a:extLst>
          </p:cNvPr>
          <p:cNvPicPr>
            <a:picLocks noChangeAspect="1"/>
          </p:cNvPicPr>
          <p:nvPr/>
        </p:nvPicPr>
        <p:blipFill>
          <a:blip r:embed="rId4"/>
          <a:stretch>
            <a:fillRect/>
          </a:stretch>
        </p:blipFill>
        <p:spPr>
          <a:xfrm>
            <a:off x="3752763" y="281782"/>
            <a:ext cx="2471332" cy="579041"/>
          </a:xfrm>
          <a:prstGeom prst="rect">
            <a:avLst/>
          </a:prstGeom>
        </p:spPr>
      </p:pic>
    </p:spTree>
    <p:extLst>
      <p:ext uri="{BB962C8B-B14F-4D97-AF65-F5344CB8AC3E}">
        <p14:creationId xmlns:p14="http://schemas.microsoft.com/office/powerpoint/2010/main" val="377040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10</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495492" y="468155"/>
            <a:ext cx="3140796" cy="646331"/>
          </a:xfrm>
          <a:prstGeom prst="rect">
            <a:avLst/>
          </a:prstGeom>
          <a:noFill/>
        </p:spPr>
        <p:txBody>
          <a:bodyPr wrap="none" rtlCol="0">
            <a:spAutoFit/>
          </a:bodyPr>
          <a:lstStyle/>
          <a:p>
            <a:r>
              <a:rPr lang="en-US" sz="3600" b="1" dirty="0">
                <a:solidFill>
                  <a:schemeClr val="bg1"/>
                </a:solidFill>
                <a:latin typeface="+mj-lt"/>
              </a:rPr>
              <a:t>DEPLOYMENT</a:t>
            </a:r>
          </a:p>
        </p:txBody>
      </p:sp>
      <p:pic>
        <p:nvPicPr>
          <p:cNvPr id="6" name="Picture 5" descr="A picture containing text, red&#10;&#10;Description automatically generated">
            <a:extLst>
              <a:ext uri="{FF2B5EF4-FFF2-40B4-BE49-F238E27FC236}">
                <a16:creationId xmlns:a16="http://schemas.microsoft.com/office/drawing/2014/main" id="{F0427528-C83C-4C58-B672-FC1D5E509A5C}"/>
              </a:ext>
            </a:extLst>
          </p:cNvPr>
          <p:cNvPicPr>
            <a:picLocks noChangeAspect="1"/>
          </p:cNvPicPr>
          <p:nvPr/>
        </p:nvPicPr>
        <p:blipFill>
          <a:blip r:embed="rId3"/>
          <a:stretch>
            <a:fillRect/>
          </a:stretch>
        </p:blipFill>
        <p:spPr>
          <a:xfrm>
            <a:off x="3543406" y="1436003"/>
            <a:ext cx="2202535" cy="4649796"/>
          </a:xfrm>
          <a:prstGeom prst="rect">
            <a:avLst/>
          </a:prstGeom>
        </p:spPr>
      </p:pic>
      <p:pic>
        <p:nvPicPr>
          <p:cNvPr id="10" name="Picture 9" descr="A screenshot of a cell phone&#10;&#10;Description automatically generated with medium confidence">
            <a:extLst>
              <a:ext uri="{FF2B5EF4-FFF2-40B4-BE49-F238E27FC236}">
                <a16:creationId xmlns:a16="http://schemas.microsoft.com/office/drawing/2014/main" id="{DD612857-A55E-4A36-97AF-EE988646BD05}"/>
              </a:ext>
            </a:extLst>
          </p:cNvPr>
          <p:cNvPicPr>
            <a:picLocks noChangeAspect="1"/>
          </p:cNvPicPr>
          <p:nvPr/>
        </p:nvPicPr>
        <p:blipFill>
          <a:blip r:embed="rId4"/>
          <a:stretch>
            <a:fillRect/>
          </a:stretch>
        </p:blipFill>
        <p:spPr>
          <a:xfrm>
            <a:off x="586051" y="1436003"/>
            <a:ext cx="2202535" cy="4649796"/>
          </a:xfrm>
          <a:prstGeom prst="rect">
            <a:avLst/>
          </a:prstGeom>
        </p:spPr>
      </p:pic>
      <p:sp>
        <p:nvSpPr>
          <p:cNvPr id="11" name="TextBox 10">
            <a:extLst>
              <a:ext uri="{FF2B5EF4-FFF2-40B4-BE49-F238E27FC236}">
                <a16:creationId xmlns:a16="http://schemas.microsoft.com/office/drawing/2014/main" id="{8A17C47E-C492-424F-899D-98EA47D6C20D}"/>
              </a:ext>
            </a:extLst>
          </p:cNvPr>
          <p:cNvSpPr txBox="1"/>
          <p:nvPr/>
        </p:nvSpPr>
        <p:spPr>
          <a:xfrm>
            <a:off x="6500761" y="1436003"/>
            <a:ext cx="5375066" cy="3693319"/>
          </a:xfrm>
          <a:prstGeom prst="rect">
            <a:avLst/>
          </a:prstGeom>
          <a:noFill/>
        </p:spPr>
        <p:txBody>
          <a:bodyPr wrap="square" rtlCol="0">
            <a:spAutoFit/>
          </a:bodyPr>
          <a:lstStyle/>
          <a:p>
            <a:pPr algn="just"/>
            <a:r>
              <a:rPr lang="en-US" dirty="0">
                <a:solidFill>
                  <a:schemeClr val="bg1"/>
                </a:solidFill>
                <a:latin typeface="Candara" panose="020E0502030303020204" pitchFamily="34" charset="0"/>
              </a:rPr>
              <a:t>Our project application deployed only in </a:t>
            </a:r>
            <a:r>
              <a:rPr lang="en-US" dirty="0" err="1">
                <a:solidFill>
                  <a:schemeClr val="bg1"/>
                </a:solidFill>
                <a:latin typeface="Candara" panose="020E0502030303020204" pitchFamily="34" charset="0"/>
              </a:rPr>
              <a:t>Github</a:t>
            </a:r>
            <a:r>
              <a:rPr lang="en-US" dirty="0">
                <a:solidFill>
                  <a:schemeClr val="bg1"/>
                </a:solidFill>
                <a:latin typeface="Candara" panose="020E0502030303020204" pitchFamily="34" charset="0"/>
              </a:rPr>
              <a:t>.</a:t>
            </a:r>
          </a:p>
          <a:p>
            <a:pPr algn="just"/>
            <a:r>
              <a:rPr lang="id-ID" dirty="0">
                <a:solidFill>
                  <a:schemeClr val="bg1"/>
                </a:solidFill>
                <a:latin typeface="Candara" panose="020E0502030303020204" pitchFamily="34" charset="0"/>
                <a:hlinkClick r:id="rId5"/>
              </a:rPr>
              <a:t>https://github.com/envyst/sign-language-application/blob/master/sign-language-app.apk</a:t>
            </a:r>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And the Machine Learning deployed on Google Cloud Platform using Cloud Function as a Serverless Machine Learning.</a:t>
            </a:r>
          </a:p>
          <a:p>
            <a:pPr algn="just"/>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Using a simple interface, our users can just take a picture about sign language and then get the result of translation from it.</a:t>
            </a:r>
          </a:p>
          <a:p>
            <a:pPr algn="just"/>
            <a:endParaRPr lang="en-US" dirty="0">
              <a:solidFill>
                <a:schemeClr val="bg1"/>
              </a:solidFill>
              <a:latin typeface="Candara" panose="020E0502030303020204" pitchFamily="34" charset="0"/>
            </a:endParaRPr>
          </a:p>
          <a:p>
            <a:pPr algn="just"/>
            <a:endParaRPr lang="en-US" dirty="0">
              <a:solidFill>
                <a:schemeClr val="bg1"/>
              </a:solidFill>
              <a:latin typeface="Candara" panose="020E0502030303020204" pitchFamily="34" charset="0"/>
            </a:endParaRPr>
          </a:p>
          <a:p>
            <a:pPr algn="just"/>
            <a:endParaRPr lang="id-ID" dirty="0">
              <a:solidFill>
                <a:schemeClr val="bg1"/>
              </a:solidFill>
              <a:latin typeface="Candara" panose="020E0502030303020204" pitchFamily="34" charset="0"/>
            </a:endParaRPr>
          </a:p>
        </p:txBody>
      </p:sp>
    </p:spTree>
    <p:extLst>
      <p:ext uri="{BB962C8B-B14F-4D97-AF65-F5344CB8AC3E}">
        <p14:creationId xmlns:p14="http://schemas.microsoft.com/office/powerpoint/2010/main" val="93017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3AA8824-BE92-4856-86D2-FAB3C18306B5}"/>
              </a:ext>
              <a:ext uri="{C183D7F6-B498-43B3-948B-1728B52AA6E4}">
                <adec:decorative xmlns:adec="http://schemas.microsoft.com/office/drawing/2017/decorative" val="1"/>
              </a:ext>
            </a:extLst>
          </p:cNvPr>
          <p:cNvSpPr/>
          <p:nvPr/>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a:t>Thank You</a:t>
            </a:r>
            <a:endParaRPr lang="en-US" dirty="0"/>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p:txBody>
          <a:bodyPr/>
          <a:lstStyle/>
          <a:p>
            <a:r>
              <a:rPr lang="en-US" noProof="1"/>
              <a:t>Allan Mattsson</a:t>
            </a:r>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p:txBody>
          <a:bodyPr/>
          <a:lstStyle/>
          <a:p>
            <a:r>
              <a:rPr lang="en-US" dirty="0"/>
              <a:t>+1 555-0100</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p:txBody>
          <a:bodyPr/>
          <a:lstStyle/>
          <a:p>
            <a:r>
              <a:rPr lang="en-US"/>
              <a:t>allan@contoso.com</a:t>
            </a:r>
          </a:p>
          <a:p>
            <a:endParaRPr lang="en-US" dirty="0"/>
          </a:p>
        </p:txBody>
      </p:sp>
      <p:sp>
        <p:nvSpPr>
          <p:cNvPr id="8" name="Text Placeholder 7">
            <a:extLst>
              <a:ext uri="{FF2B5EF4-FFF2-40B4-BE49-F238E27FC236}">
                <a16:creationId xmlns:a16="http://schemas.microsoft.com/office/drawing/2014/main" id="{2258B848-99A6-4681-9D22-50069C0BDE97}"/>
              </a:ext>
            </a:extLst>
          </p:cNvPr>
          <p:cNvSpPr>
            <a:spLocks noGrp="1"/>
          </p:cNvSpPr>
          <p:nvPr>
            <p:ph type="body" sz="quarter" idx="17"/>
          </p:nvPr>
        </p:nvSpPr>
        <p:spPr/>
        <p:txBody>
          <a:bodyPr/>
          <a:lstStyle/>
          <a:p>
            <a:r>
              <a:rPr lang="en-US"/>
              <a:t>www.contoso.com</a:t>
            </a:r>
            <a:endParaRPr lang="en-US" dirty="0"/>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bwMode="black">
          <a:xfrm>
            <a:off x="11400284" y="5059754"/>
            <a:ext cx="218900" cy="218900"/>
          </a:xfrm>
          <a:prstGeom prst="rect">
            <a:avLst/>
          </a:prstGeom>
        </p:spPr>
      </p:pic>
      <p:pic>
        <p:nvPicPr>
          <p:cNvPr id="14" name="Graphic 13" descr="Smart Phone" title="Icon - Presenter Phone Number">
            <a:extLst>
              <a:ext uri="{FF2B5EF4-FFF2-40B4-BE49-F238E27FC236}">
                <a16:creationId xmlns:a16="http://schemas.microsoft.com/office/drawing/2014/main" id="{E51263B5-564A-401A-810D-0896F97EF0C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bwMode="black">
          <a:xfrm>
            <a:off x="11400284" y="5468514"/>
            <a:ext cx="218900" cy="218900"/>
          </a:xfrm>
          <a:prstGeom prst="rect">
            <a:avLst/>
          </a:prstGeom>
        </p:spPr>
      </p:pic>
      <p:pic>
        <p:nvPicPr>
          <p:cNvPr id="13" name="Graphic 12" descr="Envelope"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bwMode="black">
          <a:xfrm>
            <a:off x="11400284" y="5836232"/>
            <a:ext cx="218900" cy="218900"/>
          </a:xfrm>
          <a:prstGeom prst="rect">
            <a:avLst/>
          </a:prstGeom>
        </p:spPr>
      </p:pic>
      <p:pic>
        <p:nvPicPr>
          <p:cNvPr id="15" name="Graphic 14" descr="Link">
            <a:extLst>
              <a:ext uri="{FF2B5EF4-FFF2-40B4-BE49-F238E27FC236}">
                <a16:creationId xmlns:a16="http://schemas.microsoft.com/office/drawing/2014/main" id="{0161B5EF-405A-4DEA-8E00-0A6A7B71F7BA}"/>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bwMode="black">
          <a:xfrm>
            <a:off x="11383425" y="6203950"/>
            <a:ext cx="244786" cy="244786"/>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2C01-6D44-4AE9-ACE9-9A5A5C75930F}"/>
              </a:ext>
            </a:extLst>
          </p:cNvPr>
          <p:cNvSpPr>
            <a:spLocks noGrp="1"/>
          </p:cNvSpPr>
          <p:nvPr>
            <p:ph type="sldNum" sz="quarter" idx="11"/>
          </p:nvPr>
        </p:nvSpPr>
        <p:spPr/>
        <p:txBody>
          <a:bodyPr/>
          <a:lstStyle/>
          <a:p>
            <a:r>
              <a:rPr lang="en-US" noProof="0"/>
              <a:t>page </a:t>
            </a:r>
            <a:fld id="{19B51A1E-902D-48AF-9020-955120F399B6}" type="slidenum">
              <a:rPr lang="en-US" b="1" i="1" noProof="0" smtClean="0"/>
              <a:pPr/>
              <a:t>2</a:t>
            </a:fld>
            <a:endParaRPr lang="en-US" b="1" i="1" noProof="0" dirty="0"/>
          </a:p>
        </p:txBody>
      </p:sp>
      <p:pic>
        <p:nvPicPr>
          <p:cNvPr id="4" name="Picture Placeholder 5">
            <a:extLst>
              <a:ext uri="{FF2B5EF4-FFF2-40B4-BE49-F238E27FC236}">
                <a16:creationId xmlns:a16="http://schemas.microsoft.com/office/drawing/2014/main" id="{933B0152-038D-43E5-A3EF-FCB6F58C582B}"/>
              </a:ext>
            </a:extLst>
          </p:cNvPr>
          <p:cNvPicPr>
            <a:picLocks noChangeAspect="1"/>
          </p:cNvPicPr>
          <p:nvPr/>
        </p:nvPicPr>
        <p:blipFill>
          <a:blip r:embed="rId2">
            <a:extLst>
              <a:ext uri="{28A0092B-C50C-407E-A947-70E740481C1C}">
                <a14:useLocalDpi xmlns:a14="http://schemas.microsoft.com/office/drawing/2010/main" val="0"/>
              </a:ext>
            </a:extLst>
          </a:blip>
          <a:srcRect l="16048" r="16048"/>
          <a:stretch>
            <a:fillRect/>
          </a:stretch>
        </p:blipFill>
        <p:spPr>
          <a:xfrm>
            <a:off x="554749" y="1585519"/>
            <a:ext cx="3837315" cy="3260175"/>
          </a:xfrm>
          <a:prstGeom prst="ellipse">
            <a:avLst/>
          </a:prstGeom>
          <a:ln>
            <a:noFill/>
          </a:ln>
          <a:effectLst>
            <a:softEdge rad="112500"/>
          </a:effectLst>
        </p:spPr>
      </p:pic>
      <p:sp>
        <p:nvSpPr>
          <p:cNvPr id="6" name="Title 2">
            <a:extLst>
              <a:ext uri="{FF2B5EF4-FFF2-40B4-BE49-F238E27FC236}">
                <a16:creationId xmlns:a16="http://schemas.microsoft.com/office/drawing/2014/main" id="{3872BC28-BE9C-4C1A-BCA2-C257AD583FF6}"/>
              </a:ext>
            </a:extLst>
          </p:cNvPr>
          <p:cNvSpPr txBox="1">
            <a:spLocks/>
          </p:cNvSpPr>
          <p:nvPr/>
        </p:nvSpPr>
        <p:spPr>
          <a:xfrm>
            <a:off x="4160938" y="396059"/>
            <a:ext cx="2734811" cy="578114"/>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lang="en-ZA" sz="3500" b="1" kern="1200" cap="all" spc="-150" baseline="0" dirty="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all" spc="-150" normalizeH="0" baseline="0" noProof="0" dirty="0">
                <a:ln>
                  <a:noFill/>
                </a:ln>
                <a:solidFill>
                  <a:sysClr val="window" lastClr="FFFFFF"/>
                </a:solidFill>
                <a:effectLst/>
                <a:uLnTx/>
                <a:uFillTx/>
                <a:latin typeface="Corbel" panose="020B0503020204020204"/>
                <a:ea typeface="+mj-ea"/>
                <a:cs typeface="+mj-cs"/>
              </a:rPr>
              <a:t>overview</a:t>
            </a:r>
          </a:p>
        </p:txBody>
      </p:sp>
      <p:sp>
        <p:nvSpPr>
          <p:cNvPr id="8" name="Rectangle 7">
            <a:extLst>
              <a:ext uri="{FF2B5EF4-FFF2-40B4-BE49-F238E27FC236}">
                <a16:creationId xmlns:a16="http://schemas.microsoft.com/office/drawing/2014/main" id="{9AE57B54-DA9D-49A7-868D-6C7D71F5E5A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A8307FD-81F0-4F8E-ABFC-D268BA1D1197}"/>
              </a:ext>
            </a:extLst>
          </p:cNvPr>
          <p:cNvPicPr>
            <a:picLocks noChangeAspect="1"/>
          </p:cNvPicPr>
          <p:nvPr/>
        </p:nvPicPr>
        <p:blipFill>
          <a:blip r:embed="rId3"/>
          <a:stretch>
            <a:fillRect/>
          </a:stretch>
        </p:blipFill>
        <p:spPr>
          <a:xfrm>
            <a:off x="10408461" y="104175"/>
            <a:ext cx="1667818" cy="390775"/>
          </a:xfrm>
          <a:prstGeom prst="rect">
            <a:avLst/>
          </a:prstGeom>
        </p:spPr>
      </p:pic>
      <p:sp>
        <p:nvSpPr>
          <p:cNvPr id="12" name="TextBox 11">
            <a:extLst>
              <a:ext uri="{FF2B5EF4-FFF2-40B4-BE49-F238E27FC236}">
                <a16:creationId xmlns:a16="http://schemas.microsoft.com/office/drawing/2014/main" id="{359F057D-D328-402B-9771-D054A0E29462}"/>
              </a:ext>
            </a:extLst>
          </p:cNvPr>
          <p:cNvSpPr txBox="1"/>
          <p:nvPr/>
        </p:nvSpPr>
        <p:spPr>
          <a:xfrm>
            <a:off x="5033395" y="1343691"/>
            <a:ext cx="6384022" cy="3970318"/>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We have created an android app that helps people to communicate with the deaf. This app implements machine learning to translate sign language to letters. we use the android camera to capture the user's hand image and send the image to the cloud to be processed by machine learning and the output will be shown in the app after receiving the result from the cloud. We use Convolution neural Network modeling to perform sign language recognition. </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Currently, the sign language that can be recognized by</a:t>
            </a:r>
          </a:p>
          <a:p>
            <a:pPr algn="just"/>
            <a:r>
              <a:rPr lang="en-US" sz="1400" dirty="0">
                <a:solidFill>
                  <a:schemeClr val="bg1"/>
                </a:solidFill>
                <a:latin typeface="Candara" panose="020E0502030303020204" pitchFamily="34" charset="0"/>
              </a:rPr>
              <a:t>this system is American Sign Language. Just by capturing motion sign language with your phone's camera, the machine learning model in this app will translate it to you.</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In the future this application will be developed to enable two-way communication. The features in this application are also still very potential to be developed and improved reliability. This application was created to facilitate community communication with the deaf, and expand opportunities for them in society.</a:t>
            </a:r>
          </a:p>
          <a:p>
            <a:pPr algn="just"/>
            <a:endParaRPr lang="en-US" sz="1400" dirty="0">
              <a:solidFill>
                <a:schemeClr val="bg1"/>
              </a:solidFill>
              <a:latin typeface="Candara" panose="020E0502030303020204" pitchFamily="34" charset="0"/>
            </a:endParaRPr>
          </a:p>
          <a:p>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428613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90933A70-D230-4572-9F97-E3DE283436C8}"/>
              </a:ext>
            </a:extLst>
          </p:cNvPr>
          <p:cNvSpPr>
            <a:spLocks noGrp="1"/>
          </p:cNvSpPr>
          <p:nvPr>
            <p:ph type="sldNum" sz="quarter" idx="11"/>
          </p:nvPr>
        </p:nvSpPr>
        <p:spPr/>
        <p:txBody>
          <a:bodyPr/>
          <a:lstStyle/>
          <a:p>
            <a:r>
              <a:rPr lang="en-US" noProof="0"/>
              <a:t>page </a:t>
            </a:r>
            <a:fld id="{19B51A1E-902D-48AF-9020-955120F399B6}" type="slidenum">
              <a:rPr lang="en-US" b="1" i="1" noProof="0" smtClean="0"/>
              <a:pPr/>
              <a:t>3</a:t>
            </a:fld>
            <a:endParaRPr lang="en-US" b="1" i="1" noProof="0" dirty="0"/>
          </a:p>
        </p:txBody>
      </p:sp>
      <p:sp>
        <p:nvSpPr>
          <p:cNvPr id="21" name="Rectangle 20">
            <a:extLst>
              <a:ext uri="{FF2B5EF4-FFF2-40B4-BE49-F238E27FC236}">
                <a16:creationId xmlns:a16="http://schemas.microsoft.com/office/drawing/2014/main" id="{9EB9563E-070E-4501-AA8F-AE6ED8587AC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2" name="Content Placeholder 5">
            <a:extLst>
              <a:ext uri="{FF2B5EF4-FFF2-40B4-BE49-F238E27FC236}">
                <a16:creationId xmlns:a16="http://schemas.microsoft.com/office/drawing/2014/main" id="{58A42511-6C50-4338-A213-85F24734C15B}"/>
              </a:ext>
            </a:extLst>
          </p:cNvPr>
          <p:cNvSpPr txBox="1">
            <a:spLocks/>
          </p:cNvSpPr>
          <p:nvPr/>
        </p:nvSpPr>
        <p:spPr>
          <a:xfrm>
            <a:off x="5542521" y="3831429"/>
            <a:ext cx="5405112" cy="135902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rPr>
              <a:t>There are still many people who do not understand sign language so that it is difficult for them and the community to communicate with each other.</a:t>
            </a:r>
            <a:endParaRPr lang="en-US" noProof="1"/>
          </a:p>
        </p:txBody>
      </p:sp>
      <p:sp>
        <p:nvSpPr>
          <p:cNvPr id="23" name="Subtitle 3">
            <a:extLst>
              <a:ext uri="{FF2B5EF4-FFF2-40B4-BE49-F238E27FC236}">
                <a16:creationId xmlns:a16="http://schemas.microsoft.com/office/drawing/2014/main" id="{044C6989-C084-42A1-838E-06D8D3AC2A67}"/>
              </a:ext>
            </a:extLst>
          </p:cNvPr>
          <p:cNvSpPr txBox="1">
            <a:spLocks/>
          </p:cNvSpPr>
          <p:nvPr/>
        </p:nvSpPr>
        <p:spPr>
          <a:xfrm>
            <a:off x="2724926" y="5504105"/>
            <a:ext cx="6742147" cy="900594"/>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b="1" dirty="0"/>
              <a:t>BACKGROUND</a:t>
            </a:r>
            <a:endParaRPr lang="en-US" sz="4800" b="1" noProof="1"/>
          </a:p>
        </p:txBody>
      </p:sp>
      <p:sp>
        <p:nvSpPr>
          <p:cNvPr id="25" name="Content Placeholder 5">
            <a:extLst>
              <a:ext uri="{FF2B5EF4-FFF2-40B4-BE49-F238E27FC236}">
                <a16:creationId xmlns:a16="http://schemas.microsoft.com/office/drawing/2014/main" id="{453A1648-7EB4-4331-BEC7-B965B995A751}"/>
              </a:ext>
            </a:extLst>
          </p:cNvPr>
          <p:cNvSpPr txBox="1">
            <a:spLocks/>
          </p:cNvSpPr>
          <p:nvPr/>
        </p:nvSpPr>
        <p:spPr>
          <a:xfrm>
            <a:off x="2068384" y="1195551"/>
            <a:ext cx="5022591" cy="1805027"/>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u="none" strike="noStrike" dirty="0">
                <a:effectLst/>
                <a:latin typeface="Arial" panose="020B0604020202020204" pitchFamily="34" charset="0"/>
              </a:rPr>
              <a:t>Based on data from the Ministry of Health's </a:t>
            </a:r>
            <a:r>
              <a:rPr lang="en-US" b="0" i="0" u="none" strike="noStrike" dirty="0" err="1">
                <a:effectLst/>
                <a:latin typeface="Arial" panose="020B0604020202020204" pitchFamily="34" charset="0"/>
              </a:rPr>
              <a:t>Pusdatin</a:t>
            </a:r>
            <a:r>
              <a:rPr lang="en-US" b="0" i="0" u="none" strike="noStrike" dirty="0">
                <a:effectLst/>
                <a:latin typeface="Arial" panose="020B0604020202020204" pitchFamily="34" charset="0"/>
              </a:rPr>
              <a:t> in 2019, of all persons with disabilities, 7.03% were deaf and 2.57% were speech impaired.</a:t>
            </a:r>
            <a:br>
              <a:rPr lang="en-US" b="0" i="0" u="none" strike="noStrike" dirty="0">
                <a:effectLst/>
                <a:latin typeface="Arial" panose="020B0604020202020204" pitchFamily="34" charset="0"/>
              </a:rPr>
            </a:br>
            <a:r>
              <a:rPr lang="en-US" b="0" i="0" u="none" strike="noStrike" dirty="0">
                <a:effectLst/>
                <a:latin typeface="Arial" panose="020B0604020202020204" pitchFamily="34" charset="0"/>
              </a:rPr>
              <a:t>Source : </a:t>
            </a:r>
            <a:r>
              <a:rPr lang="id-ID" dirty="0">
                <a:hlinkClick r:id="rId2"/>
              </a:rPr>
              <a:t>https://pusdatin.kemkes.go.id/resources/download/pusdatin/infodatin/infodatin-tunarungu-2019.pdf</a:t>
            </a:r>
            <a:endParaRPr lang="en-US" b="0" i="0" u="none" strike="noStrike" dirty="0">
              <a:effectLst/>
              <a:latin typeface="Arial" panose="020B0604020202020204" pitchFamily="34" charset="0"/>
            </a:endParaRPr>
          </a:p>
        </p:txBody>
      </p:sp>
      <p:pic>
        <p:nvPicPr>
          <p:cNvPr id="26" name="Picture 25">
            <a:extLst>
              <a:ext uri="{FF2B5EF4-FFF2-40B4-BE49-F238E27FC236}">
                <a16:creationId xmlns:a16="http://schemas.microsoft.com/office/drawing/2014/main" id="{21A716DF-378E-48ED-A981-3A68CD04F0CE}"/>
              </a:ext>
            </a:extLst>
          </p:cNvPr>
          <p:cNvPicPr>
            <a:picLocks noChangeAspect="1"/>
          </p:cNvPicPr>
          <p:nvPr/>
        </p:nvPicPr>
        <p:blipFill>
          <a:blip r:embed="rId3">
            <a:lum bright="70000" contrast="-70000"/>
          </a:blip>
          <a:stretch>
            <a:fillRect/>
          </a:stretch>
        </p:blipFill>
        <p:spPr>
          <a:xfrm>
            <a:off x="1335537" y="693934"/>
            <a:ext cx="532557" cy="532557"/>
          </a:xfrm>
          <a:prstGeom prst="rect">
            <a:avLst/>
          </a:prstGeom>
        </p:spPr>
      </p:pic>
      <p:pic>
        <p:nvPicPr>
          <p:cNvPr id="27" name="Picture 26">
            <a:extLst>
              <a:ext uri="{FF2B5EF4-FFF2-40B4-BE49-F238E27FC236}">
                <a16:creationId xmlns:a16="http://schemas.microsoft.com/office/drawing/2014/main" id="{23FACFE7-2C86-4011-A55E-4D9524A22525}"/>
              </a:ext>
            </a:extLst>
          </p:cNvPr>
          <p:cNvPicPr>
            <a:picLocks noChangeAspect="1"/>
          </p:cNvPicPr>
          <p:nvPr/>
        </p:nvPicPr>
        <p:blipFill>
          <a:blip r:embed="rId4">
            <a:lum bright="70000" contrast="-70000"/>
          </a:blip>
          <a:stretch>
            <a:fillRect/>
          </a:stretch>
        </p:blipFill>
        <p:spPr>
          <a:xfrm>
            <a:off x="4809674" y="3424712"/>
            <a:ext cx="532557" cy="532557"/>
          </a:xfrm>
          <a:prstGeom prst="rect">
            <a:avLst/>
          </a:prstGeom>
        </p:spPr>
      </p:pic>
      <p:sp>
        <p:nvSpPr>
          <p:cNvPr id="28" name="Oval 27">
            <a:extLst>
              <a:ext uri="{FF2B5EF4-FFF2-40B4-BE49-F238E27FC236}">
                <a16:creationId xmlns:a16="http://schemas.microsoft.com/office/drawing/2014/main" id="{01E85B5F-9989-48C9-BEF3-B8D7A51B2690}"/>
              </a:ext>
            </a:extLst>
          </p:cNvPr>
          <p:cNvSpPr/>
          <p:nvPr/>
        </p:nvSpPr>
        <p:spPr>
          <a:xfrm>
            <a:off x="1203323" y="599040"/>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9" name="Oval 28">
            <a:extLst>
              <a:ext uri="{FF2B5EF4-FFF2-40B4-BE49-F238E27FC236}">
                <a16:creationId xmlns:a16="http://schemas.microsoft.com/office/drawing/2014/main" id="{3A44D3F3-AF01-451C-90BA-C9A1B675924F}"/>
              </a:ext>
            </a:extLst>
          </p:cNvPr>
          <p:cNvSpPr/>
          <p:nvPr/>
        </p:nvSpPr>
        <p:spPr>
          <a:xfrm>
            <a:off x="4672454" y="3305096"/>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0" name="Rectangle: Rounded Corners 29">
            <a:extLst>
              <a:ext uri="{FF2B5EF4-FFF2-40B4-BE49-F238E27FC236}">
                <a16:creationId xmlns:a16="http://schemas.microsoft.com/office/drawing/2014/main" id="{EBD2CFA8-9C74-4A9E-AEB7-A8913751C3B6}"/>
              </a:ext>
            </a:extLst>
          </p:cNvPr>
          <p:cNvSpPr/>
          <p:nvPr/>
        </p:nvSpPr>
        <p:spPr>
          <a:xfrm>
            <a:off x="1868094" y="1077219"/>
            <a:ext cx="5222881" cy="1914222"/>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1" name="Rectangle: Rounded Corners 30">
            <a:extLst>
              <a:ext uri="{FF2B5EF4-FFF2-40B4-BE49-F238E27FC236}">
                <a16:creationId xmlns:a16="http://schemas.microsoft.com/office/drawing/2014/main" id="{6B0B1103-7E6E-4B16-934C-A7D57BB06F10}"/>
              </a:ext>
            </a:extLst>
          </p:cNvPr>
          <p:cNvSpPr/>
          <p:nvPr/>
        </p:nvSpPr>
        <p:spPr>
          <a:xfrm>
            <a:off x="5461019" y="3690989"/>
            <a:ext cx="5405112" cy="1004511"/>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32" name="Picture 31">
            <a:extLst>
              <a:ext uri="{FF2B5EF4-FFF2-40B4-BE49-F238E27FC236}">
                <a16:creationId xmlns:a16="http://schemas.microsoft.com/office/drawing/2014/main" id="{C09EA9F2-1F94-4E98-A9E7-65EBE53BEA0E}"/>
              </a:ext>
            </a:extLst>
          </p:cNvPr>
          <p:cNvPicPr>
            <a:picLocks noChangeAspect="1"/>
          </p:cNvPicPr>
          <p:nvPr/>
        </p:nvPicPr>
        <p:blipFill>
          <a:blip r:embed="rId5"/>
          <a:stretch>
            <a:fillRect/>
          </a:stretch>
        </p:blipFill>
        <p:spPr>
          <a:xfrm>
            <a:off x="10408461" y="104175"/>
            <a:ext cx="1667818" cy="390775"/>
          </a:xfrm>
          <a:prstGeom prst="rect">
            <a:avLst/>
          </a:prstGeom>
        </p:spPr>
      </p:pic>
    </p:spTree>
    <p:extLst>
      <p:ext uri="{BB962C8B-B14F-4D97-AF65-F5344CB8AC3E}">
        <p14:creationId xmlns:p14="http://schemas.microsoft.com/office/powerpoint/2010/main" val="21625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a:xfrm>
            <a:off x="8126943" y="3671755"/>
            <a:ext cx="3843534" cy="1022517"/>
          </a:xfrm>
        </p:spPr>
        <p:txBody>
          <a:bodyPr anchor="ctr"/>
          <a:lstStyle/>
          <a:p>
            <a:pPr algn="ctr"/>
            <a:r>
              <a:rPr lang="en-US" sz="4800" dirty="0"/>
              <a:t>dataset</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4</a:t>
            </a:fld>
            <a:endParaRPr lang="en-US" dirty="0"/>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408461" y="104175"/>
            <a:ext cx="1667818" cy="390775"/>
          </a:xfrm>
          <a:prstGeom prst="rect">
            <a:avLst/>
          </a:prstGeom>
        </p:spPr>
      </p:pic>
      <p:sp>
        <p:nvSpPr>
          <p:cNvPr id="10" name="TextBox 9">
            <a:extLst>
              <a:ext uri="{FF2B5EF4-FFF2-40B4-BE49-F238E27FC236}">
                <a16:creationId xmlns:a16="http://schemas.microsoft.com/office/drawing/2014/main" id="{6C6373F4-2476-4889-AA1E-3E65CAEE3212}"/>
              </a:ext>
            </a:extLst>
          </p:cNvPr>
          <p:cNvSpPr txBox="1"/>
          <p:nvPr/>
        </p:nvSpPr>
        <p:spPr>
          <a:xfrm>
            <a:off x="472854" y="5689199"/>
            <a:ext cx="5921814" cy="615553"/>
          </a:xfrm>
          <a:prstGeom prst="rect">
            <a:avLst/>
          </a:prstGeom>
          <a:noFill/>
        </p:spPr>
        <p:txBody>
          <a:bodyPr wrap="none" rtlCol="0">
            <a:spAutoFit/>
          </a:bodyPr>
          <a:lstStyle/>
          <a:p>
            <a:r>
              <a:rPr lang="en-US" sz="1700" dirty="0">
                <a:solidFill>
                  <a:schemeClr val="bg1"/>
                </a:solidFill>
              </a:rPr>
              <a:t>Link Dataset : </a:t>
            </a:r>
          </a:p>
          <a:p>
            <a:r>
              <a:rPr lang="id-ID" sz="1700" dirty="0">
                <a:hlinkClick r:id="rId4"/>
              </a:rPr>
              <a:t>https://www.kaggle.com/datamunge/sign-language-mnist/code</a:t>
            </a:r>
            <a:endParaRPr lang="id-ID" sz="1700" dirty="0">
              <a:solidFill>
                <a:schemeClr val="bg1"/>
              </a:solidFill>
            </a:endParaRPr>
          </a:p>
        </p:txBody>
      </p:sp>
      <p:sp>
        <p:nvSpPr>
          <p:cNvPr id="11" name="TextBox 10">
            <a:extLst>
              <a:ext uri="{FF2B5EF4-FFF2-40B4-BE49-F238E27FC236}">
                <a16:creationId xmlns:a16="http://schemas.microsoft.com/office/drawing/2014/main" id="{79B3E9C7-558E-4E56-BF62-473559F6ECF7}"/>
              </a:ext>
            </a:extLst>
          </p:cNvPr>
          <p:cNvSpPr txBox="1"/>
          <p:nvPr/>
        </p:nvSpPr>
        <p:spPr>
          <a:xfrm>
            <a:off x="826594" y="1449349"/>
            <a:ext cx="4739780" cy="3416320"/>
          </a:xfrm>
          <a:prstGeom prst="rect">
            <a:avLst/>
          </a:prstGeom>
          <a:noFill/>
        </p:spPr>
        <p:txBody>
          <a:bodyPr wrap="square" rtlCol="0">
            <a:spAutoFit/>
          </a:bodyPr>
          <a:lstStyle/>
          <a:p>
            <a:r>
              <a:rPr lang="en-US" dirty="0">
                <a:solidFill>
                  <a:schemeClr val="bg1"/>
                </a:solidFill>
              </a:rPr>
              <a:t>The dataset format is patterned to match closely with the classic MNIST. Each training and test case represents a label (0 - 25) as a one-to-one map for each alphabetic letter A - Z (and no cases for 9 = J or 25 = Z because of gesture motions). The training data (27,455 cases) and test data (7172 cases) are approximately half the size of the standard MNIST but otherwise similar with a header row of label, pixel1,pixel2….pixel784 which represent a single 28x28 pixel image with grayscale values between 0 - 255</a:t>
            </a:r>
            <a:endParaRPr lang="id-ID" dirty="0">
              <a:solidFill>
                <a:schemeClr val="bg1"/>
              </a:solidFill>
            </a:endParaRPr>
          </a:p>
        </p:txBody>
      </p:sp>
    </p:spTree>
    <p:extLst>
      <p:ext uri="{BB962C8B-B14F-4D97-AF65-F5344CB8AC3E}">
        <p14:creationId xmlns:p14="http://schemas.microsoft.com/office/powerpoint/2010/main" val="387682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5</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1028" name="Picture 4">
            <a:extLst>
              <a:ext uri="{FF2B5EF4-FFF2-40B4-BE49-F238E27FC236}">
                <a16:creationId xmlns:a16="http://schemas.microsoft.com/office/drawing/2014/main" id="{7CB3BE9F-C037-42CF-9138-DDCF76F661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81" t="30993" r="56446" b="11798"/>
          <a:stretch/>
        </p:blipFill>
        <p:spPr bwMode="auto">
          <a:xfrm>
            <a:off x="1244995" y="1823590"/>
            <a:ext cx="3574169" cy="2974125"/>
          </a:xfrm>
          <a:prstGeom prst="roundRect">
            <a:avLst>
              <a:gd name="adj" fmla="val 8594"/>
            </a:avLst>
          </a:prstGeom>
          <a:solidFill>
            <a:srgbClr val="FFFFFF">
              <a:shade val="85000"/>
            </a:srgbClr>
          </a:solidFill>
          <a:ln>
            <a:noFill/>
          </a:ln>
          <a:effectLst/>
        </p:spPr>
      </p:pic>
      <p:sp>
        <p:nvSpPr>
          <p:cNvPr id="6" name="TextBox 5">
            <a:extLst>
              <a:ext uri="{FF2B5EF4-FFF2-40B4-BE49-F238E27FC236}">
                <a16:creationId xmlns:a16="http://schemas.microsoft.com/office/drawing/2014/main" id="{B7868A22-A84A-4809-B4AD-3C3A1D30F724}"/>
              </a:ext>
            </a:extLst>
          </p:cNvPr>
          <p:cNvSpPr txBox="1"/>
          <p:nvPr/>
        </p:nvSpPr>
        <p:spPr>
          <a:xfrm>
            <a:off x="1053128" y="1026867"/>
            <a:ext cx="3895618" cy="523220"/>
          </a:xfrm>
          <a:prstGeom prst="rect">
            <a:avLst/>
          </a:prstGeom>
          <a:noFill/>
        </p:spPr>
        <p:txBody>
          <a:bodyPr wrap="none" rtlCol="0">
            <a:spAutoFit/>
          </a:bodyPr>
          <a:lstStyle/>
          <a:p>
            <a:r>
              <a:rPr lang="en-US" sz="2800" b="1" dirty="0">
                <a:solidFill>
                  <a:schemeClr val="bg1"/>
                </a:solidFill>
              </a:rPr>
              <a:t>CNN MODEL BASELINE</a:t>
            </a:r>
            <a:endParaRPr lang="id-ID" sz="2800" b="1" dirty="0">
              <a:solidFill>
                <a:schemeClr val="bg1"/>
              </a:solidFill>
            </a:endParaRPr>
          </a:p>
        </p:txBody>
      </p:sp>
      <p:sp>
        <p:nvSpPr>
          <p:cNvPr id="8" name="TextBox 7">
            <a:extLst>
              <a:ext uri="{FF2B5EF4-FFF2-40B4-BE49-F238E27FC236}">
                <a16:creationId xmlns:a16="http://schemas.microsoft.com/office/drawing/2014/main" id="{83BBB4F7-222D-4788-8C60-E8592E679ED9}"/>
              </a:ext>
            </a:extLst>
          </p:cNvPr>
          <p:cNvSpPr txBox="1"/>
          <p:nvPr/>
        </p:nvSpPr>
        <p:spPr>
          <a:xfrm>
            <a:off x="7014333" y="1026867"/>
            <a:ext cx="3510320" cy="523220"/>
          </a:xfrm>
          <a:prstGeom prst="rect">
            <a:avLst/>
          </a:prstGeom>
          <a:noFill/>
        </p:spPr>
        <p:txBody>
          <a:bodyPr wrap="none" rtlCol="0">
            <a:spAutoFit/>
          </a:bodyPr>
          <a:lstStyle/>
          <a:p>
            <a:r>
              <a:rPr lang="en-US" sz="2800" b="1" dirty="0">
                <a:solidFill>
                  <a:schemeClr val="bg1"/>
                </a:solidFill>
              </a:rPr>
              <a:t>CNN MODEL RESULT</a:t>
            </a:r>
            <a:endParaRPr lang="id-ID" sz="2800" b="1" dirty="0">
              <a:solidFill>
                <a:schemeClr val="bg1"/>
              </a:solidFill>
            </a:endParaRPr>
          </a:p>
        </p:txBody>
      </p:sp>
      <p:pic>
        <p:nvPicPr>
          <p:cNvPr id="9" name="Picture 2">
            <a:extLst>
              <a:ext uri="{FF2B5EF4-FFF2-40B4-BE49-F238E27FC236}">
                <a16:creationId xmlns:a16="http://schemas.microsoft.com/office/drawing/2014/main" id="{23AEDEDD-B686-4203-86FB-EFB8CB6BA0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05" t="24254" r="24365" b="16105"/>
          <a:stretch/>
        </p:blipFill>
        <p:spPr bwMode="auto">
          <a:xfrm>
            <a:off x="6411913" y="1823590"/>
            <a:ext cx="4815735" cy="297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33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6</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7" name="TextBox 6">
            <a:extLst>
              <a:ext uri="{FF2B5EF4-FFF2-40B4-BE49-F238E27FC236}">
                <a16:creationId xmlns:a16="http://schemas.microsoft.com/office/drawing/2014/main" id="{06C6E732-549A-4E0A-A031-8DD68F21D909}"/>
              </a:ext>
            </a:extLst>
          </p:cNvPr>
          <p:cNvSpPr txBox="1"/>
          <p:nvPr/>
        </p:nvSpPr>
        <p:spPr>
          <a:xfrm>
            <a:off x="4110937" y="1071837"/>
            <a:ext cx="3970126" cy="584775"/>
          </a:xfrm>
          <a:prstGeom prst="rect">
            <a:avLst/>
          </a:prstGeom>
          <a:noFill/>
        </p:spPr>
        <p:txBody>
          <a:bodyPr wrap="none" rtlCol="0">
            <a:spAutoFit/>
          </a:bodyPr>
          <a:lstStyle/>
          <a:p>
            <a:r>
              <a:rPr lang="en-US" sz="3200" b="1" dirty="0">
                <a:solidFill>
                  <a:schemeClr val="bg1"/>
                </a:solidFill>
              </a:rPr>
              <a:t>OUR IMPROVEMENT</a:t>
            </a:r>
            <a:endParaRPr lang="id-ID" sz="3200" b="1" dirty="0">
              <a:solidFill>
                <a:schemeClr val="bg1"/>
              </a:solidFill>
            </a:endParaRPr>
          </a:p>
        </p:txBody>
      </p:sp>
      <p:sp>
        <p:nvSpPr>
          <p:cNvPr id="8" name="Rectangle: Rounded Corners 7">
            <a:extLst>
              <a:ext uri="{FF2B5EF4-FFF2-40B4-BE49-F238E27FC236}">
                <a16:creationId xmlns:a16="http://schemas.microsoft.com/office/drawing/2014/main" id="{E22AB6C3-C59B-466E-A0DF-E09F6998A1AF}"/>
              </a:ext>
            </a:extLst>
          </p:cNvPr>
          <p:cNvSpPr/>
          <p:nvPr/>
        </p:nvSpPr>
        <p:spPr>
          <a:xfrm>
            <a:off x="3679970" y="2550740"/>
            <a:ext cx="4832060" cy="2189527"/>
          </a:xfrm>
          <a:prstGeom prst="roundRect">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800" dirty="0"/>
              <a:t>ADDING DROPOUT LAYER</a:t>
            </a:r>
          </a:p>
          <a:p>
            <a:pPr algn="ctr"/>
            <a:endParaRPr lang="en-US" sz="2800" dirty="0"/>
          </a:p>
          <a:p>
            <a:pPr algn="ctr"/>
            <a:r>
              <a:rPr lang="en-US" sz="1600" dirty="0"/>
              <a:t>The Dropout layer randomly sets input units to 0 with a frequency of rate at each step during training time, which helps prevent overfitting</a:t>
            </a:r>
            <a:endParaRPr lang="id-ID" sz="2800" dirty="0"/>
          </a:p>
        </p:txBody>
      </p:sp>
    </p:spTree>
    <p:extLst>
      <p:ext uri="{BB962C8B-B14F-4D97-AF65-F5344CB8AC3E}">
        <p14:creationId xmlns:p14="http://schemas.microsoft.com/office/powerpoint/2010/main" val="323945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7</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ED10B3B0-2D36-4B53-BA93-02076D0A1247}"/>
              </a:ext>
            </a:extLst>
          </p:cNvPr>
          <p:cNvPicPr>
            <a:picLocks noChangeAspect="1"/>
          </p:cNvPicPr>
          <p:nvPr/>
        </p:nvPicPr>
        <p:blipFill>
          <a:blip r:embed="rId3"/>
          <a:stretch>
            <a:fillRect/>
          </a:stretch>
        </p:blipFill>
        <p:spPr>
          <a:xfrm>
            <a:off x="3708683" y="1396519"/>
            <a:ext cx="4774634" cy="2688420"/>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6913"/>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sp>
        <p:nvSpPr>
          <p:cNvPr id="14" name="TextBox 13">
            <a:extLst>
              <a:ext uri="{FF2B5EF4-FFF2-40B4-BE49-F238E27FC236}">
                <a16:creationId xmlns:a16="http://schemas.microsoft.com/office/drawing/2014/main" id="{8D041BD4-587A-4478-BD9B-24F3AA439D49}"/>
              </a:ext>
            </a:extLst>
          </p:cNvPr>
          <p:cNvSpPr txBox="1"/>
          <p:nvPr/>
        </p:nvSpPr>
        <p:spPr>
          <a:xfrm>
            <a:off x="1907289" y="3438608"/>
            <a:ext cx="8377422" cy="646331"/>
          </a:xfrm>
          <a:prstGeom prst="rect">
            <a:avLst/>
          </a:prstGeom>
          <a:noFill/>
        </p:spPr>
        <p:txBody>
          <a:bodyPr wrap="none" rtlCol="0">
            <a:spAutoFit/>
          </a:bodyPr>
          <a:lstStyle/>
          <a:p>
            <a:pPr algn="ctr"/>
            <a:r>
              <a:rPr lang="en-US" dirty="0">
                <a:solidFill>
                  <a:schemeClr val="bg1"/>
                </a:solidFill>
              </a:rPr>
              <a:t>We are using </a:t>
            </a:r>
            <a:r>
              <a:rPr lang="en-US" dirty="0" err="1">
                <a:solidFill>
                  <a:schemeClr val="bg1"/>
                </a:solidFill>
              </a:rPr>
              <a:t>CameraX</a:t>
            </a:r>
            <a:r>
              <a:rPr lang="en-US" dirty="0">
                <a:solidFill>
                  <a:schemeClr val="bg1"/>
                </a:solidFill>
              </a:rPr>
              <a:t> to get android camera permission, capturing image, and saving</a:t>
            </a:r>
          </a:p>
          <a:p>
            <a:pPr algn="ctr"/>
            <a:r>
              <a:rPr lang="en-US" dirty="0">
                <a:solidFill>
                  <a:schemeClr val="bg1"/>
                </a:solidFill>
              </a:rPr>
              <a:t>the captured image to the application storage.</a:t>
            </a:r>
          </a:p>
        </p:txBody>
      </p:sp>
    </p:spTree>
    <p:extLst>
      <p:ext uri="{BB962C8B-B14F-4D97-AF65-F5344CB8AC3E}">
        <p14:creationId xmlns:p14="http://schemas.microsoft.com/office/powerpoint/2010/main" val="355772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8</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0725"/>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pic>
        <p:nvPicPr>
          <p:cNvPr id="13" name="Picture 12" descr="Graphical user interface, application&#10;&#10;Description automatically generated">
            <a:extLst>
              <a:ext uri="{FF2B5EF4-FFF2-40B4-BE49-F238E27FC236}">
                <a16:creationId xmlns:a16="http://schemas.microsoft.com/office/drawing/2014/main" id="{020267C1-DE6C-4246-8D90-455F63544379}"/>
              </a:ext>
            </a:extLst>
          </p:cNvPr>
          <p:cNvPicPr>
            <a:picLocks noChangeAspect="1"/>
          </p:cNvPicPr>
          <p:nvPr/>
        </p:nvPicPr>
        <p:blipFill>
          <a:blip r:embed="rId3"/>
          <a:stretch>
            <a:fillRect/>
          </a:stretch>
        </p:blipFill>
        <p:spPr>
          <a:xfrm>
            <a:off x="4495800" y="2214045"/>
            <a:ext cx="3200400" cy="1428750"/>
          </a:xfrm>
          <a:prstGeom prst="rect">
            <a:avLst/>
          </a:prstGeom>
        </p:spPr>
      </p:pic>
      <p:sp>
        <p:nvSpPr>
          <p:cNvPr id="14" name="TextBox 13">
            <a:extLst>
              <a:ext uri="{FF2B5EF4-FFF2-40B4-BE49-F238E27FC236}">
                <a16:creationId xmlns:a16="http://schemas.microsoft.com/office/drawing/2014/main" id="{8D041BD4-587A-4478-BD9B-24F3AA439D49}"/>
              </a:ext>
            </a:extLst>
          </p:cNvPr>
          <p:cNvSpPr txBox="1"/>
          <p:nvPr/>
        </p:nvSpPr>
        <p:spPr>
          <a:xfrm>
            <a:off x="1843874" y="3642795"/>
            <a:ext cx="8504251" cy="646331"/>
          </a:xfrm>
          <a:prstGeom prst="rect">
            <a:avLst/>
          </a:prstGeom>
          <a:noFill/>
        </p:spPr>
        <p:txBody>
          <a:bodyPr wrap="none" rtlCol="0">
            <a:spAutoFit/>
          </a:bodyPr>
          <a:lstStyle/>
          <a:p>
            <a:pPr algn="ctr"/>
            <a:r>
              <a:rPr lang="en-US" dirty="0">
                <a:solidFill>
                  <a:schemeClr val="bg1"/>
                </a:solidFill>
              </a:rPr>
              <a:t>We send the captured image to firebase storage so the cloud can take the image to </a:t>
            </a:r>
          </a:p>
          <a:p>
            <a:pPr algn="ctr"/>
            <a:r>
              <a:rPr lang="en-US" dirty="0">
                <a:solidFill>
                  <a:schemeClr val="bg1"/>
                </a:solidFill>
              </a:rPr>
              <a:t>process it on the Machine Learning model and using firebase </a:t>
            </a:r>
            <a:r>
              <a:rPr lang="en-US" dirty="0" err="1">
                <a:solidFill>
                  <a:schemeClr val="bg1"/>
                </a:solidFill>
              </a:rPr>
              <a:t>firestore</a:t>
            </a:r>
            <a:r>
              <a:rPr lang="en-US" dirty="0">
                <a:solidFill>
                  <a:schemeClr val="bg1"/>
                </a:solidFill>
              </a:rPr>
              <a:t> to save the result.</a:t>
            </a:r>
          </a:p>
        </p:txBody>
      </p:sp>
    </p:spTree>
    <p:extLst>
      <p:ext uri="{BB962C8B-B14F-4D97-AF65-F5344CB8AC3E}">
        <p14:creationId xmlns:p14="http://schemas.microsoft.com/office/powerpoint/2010/main" val="425354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02147-56CD-4BB8-8D43-97A8082BEDEF}"/>
              </a:ext>
            </a:extLst>
          </p:cNvPr>
          <p:cNvSpPr>
            <a:spLocks noGrp="1"/>
          </p:cNvSpPr>
          <p:nvPr>
            <p:ph type="sldNum" sz="quarter" idx="12"/>
          </p:nvPr>
        </p:nvSpPr>
        <p:spPr/>
        <p:txBody>
          <a:bodyPr/>
          <a:lstStyle/>
          <a:p>
            <a:r>
              <a:rPr lang="en-US" noProof="0"/>
              <a:t>page </a:t>
            </a:r>
            <a:fld id="{19B51A1E-902D-48AF-9020-955120F399B6}" type="slidenum">
              <a:rPr lang="en-US" b="1" i="1" noProof="0" smtClean="0"/>
              <a:pPr/>
              <a:t>9</a:t>
            </a:fld>
            <a:endParaRPr lang="en-US" b="1" i="1" noProof="0" dirty="0"/>
          </a:p>
        </p:txBody>
      </p:sp>
      <p:sp>
        <p:nvSpPr>
          <p:cNvPr id="6" name="Rectangle 5">
            <a:extLst>
              <a:ext uri="{FF2B5EF4-FFF2-40B4-BE49-F238E27FC236}">
                <a16:creationId xmlns:a16="http://schemas.microsoft.com/office/drawing/2014/main" id="{13EF40EC-D96C-4FF6-BA32-43563C286CED}"/>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2D79A67-91A8-4F49-8E2D-2B5811170354}"/>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4" name="Picture 3">
            <a:extLst>
              <a:ext uri="{FF2B5EF4-FFF2-40B4-BE49-F238E27FC236}">
                <a16:creationId xmlns:a16="http://schemas.microsoft.com/office/drawing/2014/main" id="{7A4912D6-BD9C-456C-803A-FF85A201E1D2}"/>
              </a:ext>
            </a:extLst>
          </p:cNvPr>
          <p:cNvPicPr>
            <a:picLocks noChangeAspect="1"/>
          </p:cNvPicPr>
          <p:nvPr/>
        </p:nvPicPr>
        <p:blipFill rotWithShape="1">
          <a:blip r:embed="rId3"/>
          <a:srcRect b="25038"/>
          <a:stretch/>
        </p:blipFill>
        <p:spPr>
          <a:xfrm>
            <a:off x="578310" y="2163084"/>
            <a:ext cx="5517690" cy="3306539"/>
          </a:xfrm>
          <a:prstGeom prst="rect">
            <a:avLst/>
          </a:prstGeom>
        </p:spPr>
      </p:pic>
      <p:sp>
        <p:nvSpPr>
          <p:cNvPr id="8" name="TextBox 7">
            <a:extLst>
              <a:ext uri="{FF2B5EF4-FFF2-40B4-BE49-F238E27FC236}">
                <a16:creationId xmlns:a16="http://schemas.microsoft.com/office/drawing/2014/main" id="{82F447E8-2EB5-47CE-B896-EE81C40C8753}"/>
              </a:ext>
            </a:extLst>
          </p:cNvPr>
          <p:cNvSpPr txBox="1"/>
          <p:nvPr/>
        </p:nvSpPr>
        <p:spPr>
          <a:xfrm>
            <a:off x="1371136" y="780734"/>
            <a:ext cx="3932038" cy="646331"/>
          </a:xfrm>
          <a:prstGeom prst="rect">
            <a:avLst/>
          </a:prstGeom>
          <a:noFill/>
        </p:spPr>
        <p:txBody>
          <a:bodyPr wrap="none" rtlCol="0">
            <a:spAutoFit/>
          </a:bodyPr>
          <a:lstStyle/>
          <a:p>
            <a:r>
              <a:rPr lang="en-US" sz="3600" b="1" dirty="0">
                <a:solidFill>
                  <a:schemeClr val="bg1"/>
                </a:solidFill>
                <a:latin typeface="+mj-lt"/>
              </a:rPr>
              <a:t>CLOUD’S SCHEMA</a:t>
            </a:r>
          </a:p>
        </p:txBody>
      </p:sp>
      <p:sp>
        <p:nvSpPr>
          <p:cNvPr id="9" name="TextBox 8">
            <a:extLst>
              <a:ext uri="{FF2B5EF4-FFF2-40B4-BE49-F238E27FC236}">
                <a16:creationId xmlns:a16="http://schemas.microsoft.com/office/drawing/2014/main" id="{40D93958-0C93-4E02-9644-DC6A1FC690E4}"/>
              </a:ext>
            </a:extLst>
          </p:cNvPr>
          <p:cNvSpPr txBox="1"/>
          <p:nvPr/>
        </p:nvSpPr>
        <p:spPr>
          <a:xfrm>
            <a:off x="6500761" y="2800690"/>
            <a:ext cx="5375066" cy="2031325"/>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Machine Learning Model deployed with Cloud Function as a Serverless Machine Learning.</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Cloud Function triggered by finalize/create from Cloud Storage. After Machine Learning predict the input, Cloud Function then forward the result to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Android application upload the image to Cloud Storage to trigger Cloud Function, then Pull the expected result from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3881955609"/>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806</TotalTime>
  <Words>676</Words>
  <Application>Microsoft Office PowerPoint</Application>
  <PresentationFormat>Widescreen</PresentationFormat>
  <Paragraphs>61</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Candara</vt:lpstr>
      <vt:lpstr>Corbel</vt:lpstr>
      <vt:lpstr>Times New Roman</vt:lpstr>
      <vt:lpstr>Office Theme</vt:lpstr>
      <vt:lpstr>Sign language recognition app project</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darell akd</dc:creator>
  <cp:lastModifiedBy>e n v y s t</cp:lastModifiedBy>
  <cp:revision>23</cp:revision>
  <dcterms:created xsi:type="dcterms:W3CDTF">2021-06-02T02:14:50Z</dcterms:created>
  <dcterms:modified xsi:type="dcterms:W3CDTF">2021-06-03T08:59:16Z</dcterms:modified>
</cp:coreProperties>
</file>