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3B2D1-73B6-3709-9DF8-5B96F354B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62133A-A334-5C0D-711E-B4EC36339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4D5A0-0684-1249-B718-D05A0A6A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DAA2-474E-6F10-55C8-6EDB2467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695E1-67C6-E81D-797C-F092DEE8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FEECC-BA5E-2D08-6044-0A5A5759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E0E06-8A47-F771-F6EB-739B4518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636A6-5066-4B28-4CAD-9B91A362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07D45-A8B4-7419-5FDE-671B3693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5C66E-0E47-BA16-415D-DACBD815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6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3BC5E5-584C-BC64-8DC4-132BC8E1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22801-106F-B245-F314-336B132A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6488-D1A7-E234-2027-A8B12F26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8781E-391C-DFBD-C6D7-9B3DE99B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CB305-6DAD-0682-85B8-35B0A9D7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0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F6571-BCFB-B851-DB93-2B365218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4D0E0-1809-18E0-35DA-1B0E973B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590FA-A47A-FE82-C197-2346F3F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7CC27-5495-9DC3-DF12-ED06EFF7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0A517-F2FB-AC0F-B207-C59A5CC0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9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1AE34-7915-7F4E-3095-B52447C2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F0D5F-E348-01B7-0225-A2D79439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C6D5D-8233-7626-C4ED-10C30D36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77E1E-96D6-AAC6-76C1-A0903212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48115-ADEB-E988-F501-F78B35F2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2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A007C-6155-A230-4F52-04ABA021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97885-7319-B782-22A6-186F8FBF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1C80B-83AA-79AD-7A90-F4197B35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E50DF-78CA-FEEA-BA13-547F1848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6F8BF-4664-1B07-A0E7-DD375E12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F0C02-2402-0456-65AA-4D0FA02E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967B-BC91-2A62-52C6-AC2995D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6960C-07ED-D2F5-8A3A-0369B9D50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FB8AD-97DD-B761-A265-029A894A7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A8BE71-B31C-0600-529B-9C8A40840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9F4F7-CDFF-A7BB-B7A5-58411D6F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6FE9B-0776-30C2-9B7F-62F2C526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0F70A-4398-2D23-306D-C2FD6493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EE7C95-76C9-DF0A-6550-A64AD3F4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4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0505E-9DE7-E12D-2675-A2AB5E3D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C143BD-C4E4-CBD5-B738-2361BB28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EFED71-9801-8D06-057B-D81FA4C6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0EF997-B859-3BB6-9814-0622A95E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5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0BD065-85C5-A084-7D5E-2E3FF9CE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FB38E-F062-4ACB-10EF-82596685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8B7BB-F7F5-2A94-65A0-C559824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8AFF6-D180-DDC2-7CAC-2A58B0DA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55A84-D5BB-1C36-C3DF-00751815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7FCE8-F7A5-3E8F-D461-5AA94EC8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4BCBA-6BDD-500B-1722-048F155C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94DC0-B5A7-622B-42FF-015F89F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D773D-0730-5A03-E420-2C2E98D7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2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5510-2CA5-3BF2-4270-5B3282A6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8BBDD-5B3C-8959-0155-863D5048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6E31F-777B-C22D-434A-3370AB351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BA317-5100-A286-1C4B-AF73EF04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ADBB0-BF98-E706-C0CD-87D9FC3C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EF36D-41FE-C2C8-CB47-51D3462C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306E5-8C5F-585D-5696-BBF3429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6E3E3-0356-F101-9ADA-726B5994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1177-C6F7-74AD-CE69-D0C5CF55F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1CE-5F39-4FC7-908E-49B42CA7AD1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09502-25ED-F809-0C5A-20517441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369EB-608E-C073-87DF-13A33FA35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A925-6A26-401C-BCC9-09080642A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1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F2C73-C9AF-68FF-D2A1-F56267D7E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AD1F3B-3B57-0E5E-AF30-F9C26180E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3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624"/>
                <a:ext cx="10515600" cy="54973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）使用演绎定理，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,¬∀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,∀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160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600" b="0" dirty="0"/>
                  <a:t>					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600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600" b="0" dirty="0"/>
                  <a:t>						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0" dirty="0"/>
                  <a:t>						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0" dirty="0"/>
                  <a:t>						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600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6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zh-CN" sz="160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1600" dirty="0"/>
                  <a:t>						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60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1600" b="0" dirty="0"/>
                  <a:t>							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1600" b="0" dirty="0"/>
              </a:p>
              <a:p>
                <a:pPr marL="0" indent="0">
                  <a:buNone/>
                </a:pP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1600" dirty="0"/>
                  <a:t>								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624"/>
                <a:ext cx="10515600" cy="5497379"/>
              </a:xfrm>
              <a:blipFill>
                <a:blip r:embed="rId2"/>
                <a:stretch>
                  <a:fillRect l="-348" t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A9C0083-EBA3-B865-16B9-7088301D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1253"/>
            <a:ext cx="4165814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）使用演绎定理，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 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A9C0083-EBA3-B865-16B9-7088301D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503"/>
            <a:ext cx="4165814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7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2540"/>
                <a:ext cx="10515600" cy="47044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）演绎定理，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 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b="0" dirty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𝑥𝑞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𝑥𝑞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	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2540"/>
                <a:ext cx="10515600" cy="4704423"/>
              </a:xfrm>
              <a:blipFill>
                <a:blip r:embed="rId2"/>
                <a:stretch>
                  <a:fillRect l="-638" t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6CAFBEA-3888-ED85-F1C5-BBEFB8C0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498"/>
            <a:ext cx="5880402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2540"/>
                <a:ext cx="10515600" cy="47044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）演绎定理，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000" b="0" dirty="0"/>
                  <a:t>	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)→¬(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</a:rPr>
                  <a:t>					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endParaRPr lang="en-US" altLang="zh-CN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2540"/>
                <a:ext cx="10515600" cy="4704423"/>
              </a:xfrm>
              <a:blipFill>
                <a:blip r:embed="rId2"/>
                <a:stretch>
                  <a:fillRect l="-638" t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6CAFBEA-3888-ED85-F1C5-BBEFB8C0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498"/>
            <a:ext cx="5880402" cy="71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D7CB1C-6F2C-9C05-AF49-660A785C9265}"/>
                  </a:ext>
                </a:extLst>
              </p:cNvPr>
              <p:cNvSpPr txBox="1"/>
              <p:nvPr/>
            </p:nvSpPr>
            <p:spPr>
              <a:xfrm>
                <a:off x="7701149" y="2401142"/>
                <a:ext cx="23970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演绎定理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利用习题</a:t>
                </a:r>
                <a:r>
                  <a:rPr lang="en-US" altLang="zh-CN" dirty="0"/>
                  <a:t>18.11</a:t>
                </a:r>
              </a:p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→¬¬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D7CB1C-6F2C-9C05-AF49-660A785C9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149" y="2401142"/>
                <a:ext cx="2397003" cy="1200329"/>
              </a:xfrm>
              <a:prstGeom prst="rect">
                <a:avLst/>
              </a:prstGeom>
              <a:blipFill>
                <a:blip r:embed="rId4"/>
                <a:stretch>
                  <a:fillRect l="-2030" t="-3046" r="-254" b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9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F691-F01B-099B-DCEF-B693416D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7089D6-5435-18A3-6802-3E2852E99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通过演绎定理，可以证明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希望证明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}├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通过等价替换定理，证明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}├ ¬¬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通过演绎定理和等价替换定理，证明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}├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7089D6-5435-18A3-6802-3E2852E99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C65E2D7-AF5C-A24F-3884-7D709A5A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1037"/>
            <a:ext cx="8826954" cy="692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8CD141-002E-7068-92D9-439DF334BE5A}"/>
                  </a:ext>
                </a:extLst>
              </p:cNvPr>
              <p:cNvSpPr txBox="1"/>
              <p:nvPr/>
            </p:nvSpPr>
            <p:spPr>
              <a:xfrm>
                <a:off x="7957686" y="3621706"/>
                <a:ext cx="4150432" cy="2343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/>
                  <a:t> </a:t>
                </a:r>
                <a:r>
                  <a:rPr lang="zh-CN" altLang="en-US" b="0" dirty="0"/>
                  <a:t>引理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├ 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8CD141-002E-7068-92D9-439DF334B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86" y="3621706"/>
                <a:ext cx="4150432" cy="2343975"/>
              </a:xfrm>
              <a:prstGeom prst="rect">
                <a:avLst/>
              </a:prstGeom>
              <a:blipFill>
                <a:blip r:embed="rId4"/>
                <a:stretch>
                  <a:fillRect t="-1299" b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516DD-CA7A-D688-436E-671C9E29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8CFFF-E878-76B2-20FA-8883D910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）正确。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对所有使得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有效的解释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sz="2400" dirty="0"/>
                  <a:t>任意的指派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/>
                  <a:t>，都满足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400" dirty="0"/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的任一指派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/>
                  <a:t>，总有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即赋值恒真。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）错误。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考虑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/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/>
                      <m:t>，取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/>
                      <m:t>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400" dirty="0"/>
                      <m:t>关系，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zh-CN" altLang="en-US" sz="2400" dirty="0"/>
                      <m:t>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zh-CN" altLang="en-US" sz="2400" dirty="0"/>
                      <m:t>，则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zh-CN" altLang="en-US" sz="2400" dirty="0"/>
                      <m:t>。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时，赋值为假。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8CFFF-E878-76B2-20FA-8883D910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6780FE0-68EC-46BD-7329-1FBB4202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9252426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7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44593-4967-D1F0-F59C-210E8CD9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CC6775-13C9-5E93-AB01-937A3748B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假设不成立，则当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时，对于满足条件（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）的解释域和项解释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存在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¬∀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，说明存在取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400" dirty="0"/>
                  <a:t>于指派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此时的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满足条件的。有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矛盾。</a:t>
                </a:r>
                <a:r>
                  <a:rPr lang="en-US" altLang="zh-CN" sz="2400" dirty="0"/>
                  <a:t>	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CC6775-13C9-5E93-AB01-937A3748B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19A840-FB7C-E799-5A10-95D9AB9D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4653"/>
            <a:ext cx="9246075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453E23-C0BC-E078-A7DB-FF38FD1EB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322" y="1311068"/>
                <a:ext cx="10515600" cy="220402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1800" b="1" dirty="0"/>
                  <a:t>公理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1" i="1" smtClean="0">
                            <a:latin typeface="Cambria Math" panose="02040503050406030204" pitchFamily="18" charset="0"/>
                          </a:rPr>
                          <m:t>𝓐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b="0" i="0" dirty="0">
                    <a:latin typeface="Cambria Math" panose="02040503050406030204" pitchFamily="18" charset="0"/>
                  </a:rPr>
                  <a:t>上的公理</a:t>
                </a:r>
                <a:endParaRPr lang="en-US" altLang="zh-CN" sz="1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1" i="0" dirty="0">
                    <a:latin typeface="Cambria Math" panose="02040503050406030204" pitchFamily="18" charset="0"/>
                  </a:rPr>
                  <a:t>公理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𝓐</m:t>
                        </m:r>
                      </m:e>
                      <m:sub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1800" b="0" i="0" dirty="0">
                    <a:latin typeface="Cambria Math" panose="02040503050406030204" pitchFamily="18" charset="0"/>
                  </a:rPr>
                  <a:t>的公理</a:t>
                </a:r>
                <a:endParaRPr lang="en-US" altLang="zh-CN" sz="18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453E23-C0BC-E078-A7DB-FF38FD1EB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322" y="1311068"/>
                <a:ext cx="10515600" cy="2204028"/>
              </a:xfrm>
              <a:blipFill>
                <a:blip r:embed="rId2"/>
                <a:stretch>
                  <a:fillRect l="-406" t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1B8CD9F-90B8-BF2D-1EA6-E90EB265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22" y="329463"/>
            <a:ext cx="9087317" cy="654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E19F92-0C31-DEA5-EE6F-63C61FA23362}"/>
                  </a:ext>
                </a:extLst>
              </p:cNvPr>
              <p:cNvSpPr txBox="1"/>
              <p:nvPr/>
            </p:nvSpPr>
            <p:spPr>
              <a:xfrm>
                <a:off x="838199" y="3383032"/>
                <a:ext cx="10515599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latin typeface="Cambria Math" panose="02040503050406030204" pitchFamily="18" charset="0"/>
                  </a:rPr>
                  <a:t>公理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𝓐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:¬¬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¬¬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1800" b="0" i="0" dirty="0">
                    <a:latin typeface="Cambria Math" panose="02040503050406030204" pitchFamily="18" charset="0"/>
                  </a:rPr>
                  <a:t>的公理</a:t>
                </a:r>
                <a:endParaRPr lang="en-US" altLang="zh-CN" sz="18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E19F92-0C31-DEA5-EE6F-63C61FA2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83032"/>
                <a:ext cx="10515599" cy="783869"/>
              </a:xfrm>
              <a:prstGeom prst="rect">
                <a:avLst/>
              </a:prstGeom>
              <a:blipFill>
                <a:blip r:embed="rId4"/>
                <a:stretch>
                  <a:fillRect l="-464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83ADD5-2990-D4BB-21F9-FDD7C65410F3}"/>
                  </a:ext>
                </a:extLst>
              </p:cNvPr>
              <p:cNvSpPr txBox="1"/>
              <p:nvPr/>
            </p:nvSpPr>
            <p:spPr>
              <a:xfrm>
                <a:off x="838199" y="4272282"/>
                <a:ext cx="10515599" cy="99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latin typeface="Cambria Math" panose="02040503050406030204" pitchFamily="18" charset="0"/>
                  </a:rPr>
                  <a:t>公理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𝓐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→∀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𝑥𝑞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→∀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𝑥𝑞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→∀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由引理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19.3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说明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它是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1800" b="0" i="0" dirty="0">
                    <a:latin typeface="Cambria Math" panose="02040503050406030204" pitchFamily="18" charset="0"/>
                  </a:rPr>
                  <a:t>的公理</a:t>
                </a:r>
                <a:endParaRPr lang="en-US" altLang="zh-CN" sz="18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83ADD5-2990-D4BB-21F9-FDD7C6541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272282"/>
                <a:ext cx="10515599" cy="994631"/>
              </a:xfrm>
              <a:prstGeom prst="rect">
                <a:avLst/>
              </a:prstGeom>
              <a:blipFill>
                <a:blip r:embed="rId5"/>
                <a:stretch>
                  <a:fillRect l="-464" t="-3681" b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883C0E-B4F8-5E8C-A47E-41CF848960B5}"/>
                  </a:ext>
                </a:extLst>
              </p:cNvPr>
              <p:cNvSpPr txBox="1"/>
              <p:nvPr/>
            </p:nvSpPr>
            <p:spPr>
              <a:xfrm>
                <a:off x="838199" y="5266913"/>
                <a:ext cx="10515599" cy="99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latin typeface="Cambria Math" panose="02040503050406030204" pitchFamily="18" charset="0"/>
                  </a:rPr>
                  <a:t>公理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𝓐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中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自由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</m:e>
                    </m:d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中的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是自由的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自由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说明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它是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1800" b="0" i="0" dirty="0">
                    <a:latin typeface="Cambria Math" panose="02040503050406030204" pitchFamily="18" charset="0"/>
                  </a:rPr>
                  <a:t>的公理</a:t>
                </a:r>
                <a:endParaRPr lang="en-US" altLang="zh-CN" sz="18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883C0E-B4F8-5E8C-A47E-41CF8489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66913"/>
                <a:ext cx="10515599" cy="994631"/>
              </a:xfrm>
              <a:prstGeom prst="rect">
                <a:avLst/>
              </a:prstGeom>
              <a:blipFill>
                <a:blip r:embed="rId6"/>
                <a:stretch>
                  <a:fillRect l="-464" t="-3681" b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86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1F-1B71-6C8E-7F7A-20992D73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39A32B-85DF-F568-503C-E45A00936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453" y="1825625"/>
                <a:ext cx="3728852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¬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39A32B-85DF-F568-503C-E45A00936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453" y="1825625"/>
                <a:ext cx="3728852" cy="4667250"/>
              </a:xfrm>
              <a:blipFill>
                <a:blip r:embed="rId2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D98A560-BB1E-D829-4A23-AD5F4350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068"/>
            <a:ext cx="4934204" cy="135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E24335-8FA2-DB98-EC73-FAB950E932EE}"/>
                  </a:ext>
                </a:extLst>
              </p:cNvPr>
              <p:cNvSpPr txBox="1"/>
              <p:nvPr/>
            </p:nvSpPr>
            <p:spPr>
              <a:xfrm>
                <a:off x="451262" y="3474263"/>
                <a:ext cx="6095010" cy="3144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1800" b="0" dirty="0"/>
                  <a:t>（</a:t>
                </a:r>
                <a:r>
                  <a:rPr lang="en-US" altLang="zh-CN" sz="1800" b="0" dirty="0"/>
                  <a:t>2</a:t>
                </a:r>
                <a:r>
                  <a:rPr lang="zh-CN" altLang="en-US" sz="1800" b="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¬∀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Sup>
                              <m:sSub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¬∀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¬¬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Sup>
                              <m:sSub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¬¬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∧¬∃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∨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∨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∧¬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b="0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E24335-8FA2-DB98-EC73-FAB950E9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2" y="3474263"/>
                <a:ext cx="6095010" cy="3144643"/>
              </a:xfrm>
              <a:prstGeom prst="rect">
                <a:avLst/>
              </a:prstGeom>
              <a:blipFill>
                <a:blip r:embed="rId4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C3E810-8D7E-EF21-FE9B-EE6478C7F739}"/>
                  </a:ext>
                </a:extLst>
              </p:cNvPr>
              <p:cNvSpPr txBox="1"/>
              <p:nvPr/>
            </p:nvSpPr>
            <p:spPr>
              <a:xfrm>
                <a:off x="6404758" y="1825625"/>
                <a:ext cx="5874327" cy="265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∧¬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∧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C3E810-8D7E-EF21-FE9B-EE6478C7F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58" y="1825625"/>
                <a:ext cx="5874327" cy="2655920"/>
              </a:xfrm>
              <a:prstGeom prst="rect">
                <a:avLst/>
              </a:prstGeom>
              <a:blipFill>
                <a:blip r:embed="rId5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2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2607D-E1E9-CF5C-F91E-F39D27DF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EC2281-C061-0A52-2E02-DC88CF2CB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86134"/>
                <a:ext cx="10515600" cy="36908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）假设不是重言式，存在解释域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dirty="0"/>
                  <a:t>和项解释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→∀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𝑥𝑞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→∀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𝑥𝑞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𝑥𝑞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说明在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下，取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的任⼀指派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l-GR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′)→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i="0" dirty="0">
                    <a:latin typeface="+mj-lt"/>
                  </a:rPr>
                  <a:t>说明</a:t>
                </a:r>
                <a:r>
                  <a:rPr lang="zh-CN" altLang="en-US" sz="2000" dirty="0">
                    <a:latin typeface="+mj-lt"/>
                  </a:rPr>
                  <a:t>存在对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的某一指派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，对该指派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′)→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同样成立，说明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，在指派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下仍有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，产生矛盾，假设不成立，原命题成立。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EC2281-C061-0A52-2E02-DC88CF2CB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86134"/>
                <a:ext cx="10515600" cy="3690828"/>
              </a:xfrm>
              <a:blipFill>
                <a:blip r:embed="rId2"/>
                <a:stretch>
                  <a:fillRect l="-638" t="-1157" b="-2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7D980E8-2661-BC5A-1EDA-D01DBFF5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186"/>
            <a:ext cx="8655495" cy="21210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FE67B9-4FE4-7BA2-CBF8-C7CCE24A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6" y="822048"/>
            <a:ext cx="6141522" cy="9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3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FA7DFA-3E5A-CF63-E85C-570850821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8764"/>
                <a:ext cx="10948060" cy="5678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，这里项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中的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是自由的。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假设不是重言式，存在解释域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dirty="0"/>
                  <a:t>和项解释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𝑥𝑝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说明在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下，取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的任⼀指派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l-GR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对于项解释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000" dirty="0"/>
                  <a:t>下的项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，我们可以找到一个项解释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中的所有包含自由出现的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的原子公式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中被替换成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自由，所以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的所有个体变元在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000" dirty="0"/>
                  <a:t>的所有项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zh-CN" altLang="en-US" sz="2000" dirty="0"/>
                  <a:t>内是自由出现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′,……,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′′,……,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′′,…,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，并且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中所有来自替换的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的个体变元在替换处均为自由出现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，与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矛盾。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FA7DFA-3E5A-CF63-E85C-570850821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8764"/>
                <a:ext cx="10948060" cy="5678199"/>
              </a:xfrm>
              <a:blipFill>
                <a:blip r:embed="rId2"/>
                <a:stretch>
                  <a:fillRect l="-613" t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33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C60A-297E-D68F-F602-C3ABFA35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A8597-4362-02EC-4342-2B5FA1144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8030"/>
                <a:ext cx="10692740" cy="43289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）错误。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/>
                  <a:t>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但是取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所以命题不成立。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）错误。取与（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）相同的解释域与项解释，以及相同的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，则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𝑥𝑝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=1+1=0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）错误。设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/>
                  <a:t>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但是对于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A8597-4362-02EC-4342-2B5FA1144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8030"/>
                <a:ext cx="10692740" cy="4328932"/>
              </a:xfrm>
              <a:blipFill>
                <a:blip r:embed="rId2"/>
                <a:stretch>
                  <a:fillRect l="-627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A5A493-D210-A30D-7ABD-AA66850B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783"/>
            <a:ext cx="4692152" cy="15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6112AF-4C68-7DC4-B1A2-9B5847A0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67"/>
            <a:ext cx="6274681" cy="1126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917817-ED71-1779-15D7-7F5C2D3D9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3787"/>
                <a:ext cx="10515600" cy="53201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）正确，假设不成立，则存在项解释和解释域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1800" dirty="0"/>
                  <a:t>，满足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→∀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𝑥𝑞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说明存在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有对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800" dirty="0"/>
                  <a:t>的一个指派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1800" dirty="0"/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dirty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在该指派下，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与第一个等式矛盾。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5</a:t>
                </a:r>
                <a:r>
                  <a:rPr lang="zh-CN" altLang="en-US" sz="1800" dirty="0"/>
                  <a:t>）正确，假设不成立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→∃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𝑥𝑞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∃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¬∀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¬∀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i="0" dirty="0">
                    <a:latin typeface="+mj-lt"/>
                  </a:rPr>
                  <a:t>说明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有对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800" dirty="0"/>
                  <a:t>的任意指派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800" dirty="0"/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同样的也有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𝑥𝑞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dirty="0"/>
                  <a:t>说明存在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有对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800" dirty="0"/>
                  <a:t>的一个指派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′(¬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′))=0⇒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′))=1</m:t>
                    </m:r>
                  </m:oMath>
                </a14:m>
                <a:r>
                  <a:rPr lang="zh-CN" altLang="en-US" sz="1800" b="0" dirty="0"/>
                  <a:t>，产生矛盾。</a:t>
                </a:r>
                <a:endParaRPr lang="en-US" altLang="zh-CN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917817-ED71-1779-15D7-7F5C2D3D9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3787"/>
                <a:ext cx="10515600" cy="5320146"/>
              </a:xfrm>
              <a:blipFill>
                <a:blip r:embed="rId3"/>
                <a:stretch>
                  <a:fillRect l="-406" t="-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3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F930D-523C-FFC0-0936-1DD9ACC69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）错误。设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zh-CN" altLang="en-US" sz="2000" dirty="0"/>
                  <a:t>关系。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，命题不成立。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F930D-523C-FFC0-0936-1DD9ACC69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26B866F-A5FC-3D49-D298-C10DE775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25" y="741304"/>
            <a:ext cx="2873865" cy="5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8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6D1830-679B-732D-F14C-5EEFEC225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5"/>
                <a:ext cx="10515600" cy="48944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对于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任意</a:t>
                </a:r>
                <a:r>
                  <a:rPr lang="zh-CN" altLang="en-US" sz="2400" dirty="0"/>
                  <a:t>解释域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/>
                  <a:t>和项解释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/>
                  <a:t>，有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			</a:t>
                </a:r>
                <a:r>
                  <a:rPr lang="zh-CN" altLang="en-US" sz="2400" dirty="0"/>
                  <a:t>对比</a:t>
                </a:r>
                <a:r>
                  <a:rPr lang="en-US" altLang="zh-CN" sz="2400" dirty="0"/>
                  <a:t>13(1)</a:t>
                </a:r>
                <a:r>
                  <a:rPr lang="zh-CN" altLang="en-US" sz="2400" dirty="0"/>
                  <a:t>题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，对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的任意指派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4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12(5)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得</m:t>
                    </m:r>
                  </m:oMath>
                </a14:m>
                <a:r>
                  <a:rPr lang="zh-CN" altLang="en-US" sz="24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6D1830-679B-732D-F14C-5EEFEC225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5"/>
                <a:ext cx="10515600" cy="4894428"/>
              </a:xfrm>
              <a:blipFill>
                <a:blip r:embed="rId2"/>
                <a:stretch>
                  <a:fillRect l="-928" t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2FD7767-6AE6-80A5-30DD-E72AE975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2743"/>
            <a:ext cx="9702886" cy="4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D60D0C-69AF-961C-7DF0-B05985309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351"/>
                <a:ext cx="10515600" cy="47816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成立，假设原命题不成立，则存在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说明取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，存在某个对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的指派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400" dirty="0"/>
                  <a:t>但是对于所有的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对于指派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2400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，产生矛盾，假设不成立。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D60D0C-69AF-961C-7DF0-B05985309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351"/>
                <a:ext cx="10515600" cy="4781612"/>
              </a:xfrm>
              <a:blipFill>
                <a:blip r:embed="rId2"/>
                <a:stretch>
                  <a:fillRect l="-928"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AFB912E-671D-0979-6462-4B694BDC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24395"/>
            <a:ext cx="8499432" cy="4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b="0" dirty="0"/>
                  <a:t>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	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∉{∀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F37AC-1E23-D906-2EBE-AB8BB3B92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A9C0083-EBA3-B865-16B9-7088301D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317"/>
            <a:ext cx="4165814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5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2423</Words>
  <Application>Microsoft Office PowerPoint</Application>
  <PresentationFormat>宽屏</PresentationFormat>
  <Paragraphs>153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第13次习题课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第13次习题课</dc:title>
  <dc:creator>Huang Wenhao</dc:creator>
  <cp:lastModifiedBy>Huang Wenhao</cp:lastModifiedBy>
  <cp:revision>9</cp:revision>
  <dcterms:created xsi:type="dcterms:W3CDTF">2022-05-26T06:50:38Z</dcterms:created>
  <dcterms:modified xsi:type="dcterms:W3CDTF">2022-06-05T03:57:15Z</dcterms:modified>
</cp:coreProperties>
</file>