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64AAA-380B-9CA3-D024-A98846360B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A0163E-E91F-DFA3-FFD0-3DC83EBF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1EE0CD-0BD2-AD60-0A4F-F4ECBB116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5B3FCA-CCA1-AB79-F52F-45246B7BA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3D78C-7347-CBEB-D0E5-7BD09C6D8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291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EF14A9-34C6-F54C-A06F-3B996431F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FCD37E-7413-AC5E-E9CC-234B0AE20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82012-1FF1-69FA-F3A8-B709819C9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FC66B-748F-4B94-6772-EB9E01836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65D24-486D-552A-D5DC-71F5CD880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3159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68A0859-8517-AFA6-C5A2-A0F745EDE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F41971-37A4-0DDB-2C1D-0A4C678031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D80289-5ED3-BABE-AEDE-2667F2E3B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F9A263-2171-901E-B847-D378BB439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02E760-772E-B605-F2D8-46AF7E83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686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101A6-AFF3-3BF4-5AB4-FE521B83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51474-ADA3-134A-0383-CDDEDEE39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28AB8-3CC1-C68E-4320-3890515C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1BDB2C-8287-F851-C883-3CD9EBF17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4D7F4C-4640-DADB-0CDE-A6D8FD42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25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F3D7-C8A6-4ADD-621D-56365C7A5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BE2039A-4549-325C-7F76-B3441C807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BA46CC-C8AB-2849-DB09-2464787D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C4F8B5-AD5E-5C35-A0EA-9BCAE0EF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7D6E7F-8B50-2129-876E-80D2F28DE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42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8A3978-9F39-5D5E-2051-BD5A0D12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365AA2-1FF3-E61A-A292-FF91238B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648E96-B6D5-936C-DB99-E0CF98672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69DE1B-A53A-590D-DD18-36C9C6379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753E1-B7A6-4A94-8D8D-E91316BD7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E7E7CF-CC64-36D1-9D31-816134A2B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07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2CE1F-47EB-BAF0-C786-2EAD4A110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B997078-D40A-B455-EDFB-E363AA63B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3BE3E-BA9F-66AC-4422-129B7E8BC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7087775-A218-13BB-F2E1-879F69EA1B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F4C3CB-F21F-26B5-0421-CA1F54A41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9A15D21-C98C-079F-EAE3-C7578949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68A691-5BCE-C01C-BC9B-8DF03FCDE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7A4A4C9-22A2-39C0-EF87-7CA0A60A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913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91FFCC-3B49-78E8-D530-5E5A37D6F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4821047-BD19-E50D-2A10-E8560A67E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6D2EDB-BED6-584B-25D1-7DD12B837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688972-43EB-335A-CF8F-68C2C5A2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2396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335A3DD-5865-70B6-2A19-C19C2119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A95812-0680-E5BA-D4F0-C723231E9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AB091B-7134-8653-BAF1-7E01EA66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1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7F5334-2009-8153-790D-FACE5E4A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52139-9938-F2F6-4370-77521E779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6972E-77CC-1DB0-D5C2-49F9A4AC2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8E0A9C-6227-8A3B-6BC3-D9566CFA1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A25959-AE59-445C-E030-B0C6FD6E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5DF41-1431-BA59-926C-B6C4246E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00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2AFB1D-AA2C-F6A0-3B4B-7AF8AE398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D4F0FED-03A6-F83B-DEDF-7B4F9A588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21D609-DFF7-EC0C-5DBF-6BD36587D8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C3731B-76BB-1453-F4EC-D42CF8D0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582E4-4373-0AA5-FE9E-948FD283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17CF5A-EFE8-1141-485D-7CC436834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8267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0BE1628-0B51-9B2E-033A-3A7F8C24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D956FB-99B5-499B-9BBB-684CD12DE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95982A-E55C-9456-721A-FC4A1C3B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B1A5A-3809-4B7F-B322-17364167C606}" type="datetimeFigureOut">
              <a:rPr lang="zh-CN" altLang="en-US" smtClean="0"/>
              <a:t>2022/5/15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085D1-13AA-C415-82BC-06BE7DF45E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67EEC-2AA0-DA33-4FE1-E2B637A23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2495D-8C7D-4EDB-B129-F99D43E1CC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6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F58726-0165-2AD3-2E5B-BD0BF303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11</a:t>
            </a:r>
            <a:r>
              <a:rPr lang="zh-CN" altLang="en-US" dirty="0"/>
              <a:t>次习题课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05447B-2751-3180-2406-7A0F8D5EC4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2022-5-16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559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EEC1EB-C822-5F34-21A2-0CB6FC9ADA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098"/>
                <a:ext cx="10515600" cy="525483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7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通过演绎定理证明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¬¬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同时利用子公式替换定理，证明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b="0" dirty="0"/>
                  <a:t>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→¬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/>
                  <a:t>							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b="0" dirty="0"/>
                  <a:t>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EEC1EB-C822-5F34-21A2-0CB6FC9AD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098"/>
                <a:ext cx="10515600" cy="5254831"/>
              </a:xfrm>
              <a:blipFill>
                <a:blip r:embed="rId2"/>
                <a:stretch>
                  <a:fillRect l="-638" t="-1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EA7F116-BC62-8AA9-6D67-BE569488FA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764" y="371043"/>
            <a:ext cx="2701402" cy="8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5758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48F477-E985-C333-0967-4D7598579A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4368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8</a:t>
                </a:r>
                <a:r>
                  <a:rPr lang="zh-CN" altLang="en-US" dirty="0"/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使用演绎定理，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b="0" dirty="0"/>
                  <a:t>		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(5)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dirty="0"/>
                  <a:t>					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B48F477-E985-C333-0967-4D7598579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4368"/>
                <a:ext cx="10515600" cy="4351338"/>
              </a:xfrm>
              <a:blipFill>
                <a:blip r:embed="rId2"/>
                <a:stretch>
                  <a:fillRect l="-1217" t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A0BED53F-AC2E-198B-8A10-E73579985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4439"/>
            <a:ext cx="2832246" cy="48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6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445D8-1AB9-78EF-2BAB-8E56277CCF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8735"/>
                <a:ext cx="10515600" cy="531738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）证明：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）证明：如果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𝐷𝑒𝑑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说明</m:t>
                    </m:r>
                  </m:oMath>
                </a14:m>
                <a:r>
                  <a:rPr lang="zh-CN" altLang="en-US" sz="2000" dirty="0"/>
                  <a:t>存在有限证明序列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AC445D8-1AB9-78EF-2BAB-8E56277CC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8735"/>
                <a:ext cx="10515600" cy="5317384"/>
              </a:xfrm>
              <a:blipFill>
                <a:blip r:embed="rId2"/>
                <a:stretch>
                  <a:fillRect l="-638" t="-1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EB367F8-1D3D-82F4-70F1-BF038CD9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7303126" cy="8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34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2AE44-E9C8-D5ED-2D87-ADC2E261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EC0AFF-DDF4-64A1-0CBE-0E1A1CCB3A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标准析取范式：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标准合取范式：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∧(¬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∨¬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8EC0AFF-DDF4-64A1-0CBE-0E1A1CCB3A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961" b="-11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74EF5325-607B-88EA-AC82-25DCBAB53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9393811" cy="1267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7B214706-9913-F898-D645-E7624D17E7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0896458"/>
                  </p:ext>
                </p:extLst>
              </p:nvPr>
            </p:nvGraphicFramePr>
            <p:xfrm>
              <a:off x="1436914" y="1825625"/>
              <a:ext cx="7618681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83">
                      <a:extLst>
                        <a:ext uri="{9D8B030D-6E8A-4147-A177-3AD203B41FA5}">
                          <a16:colId xmlns:a16="http://schemas.microsoft.com/office/drawing/2014/main" val="2559464723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316413973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4186388335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2652819089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220246591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1199593876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1418622398"/>
                        </a:ext>
                      </a:extLst>
                    </a:gridCol>
                  </a:tblGrid>
                  <a:tr h="352502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⟷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zh-CN" altLang="en-US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5883188"/>
                      </a:ext>
                    </a:extLst>
                  </a:tr>
                  <a:tr h="35250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787961"/>
                      </a:ext>
                    </a:extLst>
                  </a:tr>
                  <a:tr h="35250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365689"/>
                      </a:ext>
                    </a:extLst>
                  </a:tr>
                  <a:tr h="35250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18034"/>
                      </a:ext>
                    </a:extLst>
                  </a:tr>
                  <a:tr h="35250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1716373"/>
                      </a:ext>
                    </a:extLst>
                  </a:tr>
                  <a:tr h="35250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12970"/>
                      </a:ext>
                    </a:extLst>
                  </a:tr>
                  <a:tr h="35250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5489049"/>
                      </a:ext>
                    </a:extLst>
                  </a:tr>
                  <a:tr h="35250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860968"/>
                      </a:ext>
                    </a:extLst>
                  </a:tr>
                  <a:tr h="352502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04841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6">
                <a:extLst>
                  <a:ext uri="{FF2B5EF4-FFF2-40B4-BE49-F238E27FC236}">
                    <a16:creationId xmlns:a16="http://schemas.microsoft.com/office/drawing/2014/main" id="{7B214706-9913-F898-D645-E7624D17E70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0896458"/>
                  </p:ext>
                </p:extLst>
              </p:nvPr>
            </p:nvGraphicFramePr>
            <p:xfrm>
              <a:off x="1436914" y="1825625"/>
              <a:ext cx="7618681" cy="32918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88383">
                      <a:extLst>
                        <a:ext uri="{9D8B030D-6E8A-4147-A177-3AD203B41FA5}">
                          <a16:colId xmlns:a16="http://schemas.microsoft.com/office/drawing/2014/main" val="2559464723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316413973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4186388335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2652819089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220246591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1199593876"/>
                        </a:ext>
                      </a:extLst>
                    </a:gridCol>
                    <a:gridCol w="1088383">
                      <a:extLst>
                        <a:ext uri="{9D8B030D-6E8A-4147-A177-3AD203B41FA5}">
                          <a16:colId xmlns:a16="http://schemas.microsoft.com/office/drawing/2014/main" val="1418622398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59" t="-1667" r="-601117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01124" t="-1667" r="-504494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00000" t="-1667" r="-401676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300000" t="-1667" r="-301676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67" r="-201676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02809" t="-1667" r="-102809" b="-82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599441" t="-1667" r="-2235" b="-82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8588318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6978796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336568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71803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171637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2212970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554890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8609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104841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2CEA58D-711E-0850-54F7-3F84F458F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19257" y="881273"/>
            <a:ext cx="4641599" cy="87688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930A9DD-E561-D68B-CC2E-3FA6DF0BD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26429" y="1684906"/>
            <a:ext cx="1411163" cy="46409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05BC61B-62DC-266F-93D0-D2154785BE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80848" y="2494321"/>
            <a:ext cx="3502325" cy="115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79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3649D-6E13-FF7F-F629-2FDA34CAC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324FF480-97FD-B597-6F64-AB0B70F9213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49824124"/>
                  </p:ext>
                </p:extLst>
              </p:nvPr>
            </p:nvGraphicFramePr>
            <p:xfrm>
              <a:off x="1568533" y="1799112"/>
              <a:ext cx="10039623" cy="3346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693">
                      <a:extLst>
                        <a:ext uri="{9D8B030D-6E8A-4147-A177-3AD203B41FA5}">
                          <a16:colId xmlns:a16="http://schemas.microsoft.com/office/drawing/2014/main" val="1676278083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3493371665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2667214931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3960563140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1194344640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1211616019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666922879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37070998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41945532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75982066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2963969608"/>
                        </a:ext>
                      </a:extLst>
                    </a:gridCol>
                  </a:tblGrid>
                  <a:tr h="3795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b="1" i="1" smtClean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861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6556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235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4059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673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70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8985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18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322007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5">
                <a:extLst>
                  <a:ext uri="{FF2B5EF4-FFF2-40B4-BE49-F238E27FC236}">
                    <a16:creationId xmlns:a16="http://schemas.microsoft.com/office/drawing/2014/main" id="{324FF480-97FD-B597-6F64-AB0B70F9213E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49824124"/>
                  </p:ext>
                </p:extLst>
              </p:nvPr>
            </p:nvGraphicFramePr>
            <p:xfrm>
              <a:off x="1568533" y="1799112"/>
              <a:ext cx="10039623" cy="33462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12693">
                      <a:extLst>
                        <a:ext uri="{9D8B030D-6E8A-4147-A177-3AD203B41FA5}">
                          <a16:colId xmlns:a16="http://schemas.microsoft.com/office/drawing/2014/main" val="1676278083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3493371665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2667214931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3960563140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1194344640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1211616019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666922879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37070998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41945532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75982066"/>
                        </a:ext>
                      </a:extLst>
                    </a:gridCol>
                    <a:gridCol w="912693">
                      <a:extLst>
                        <a:ext uri="{9D8B030D-6E8A-4147-A177-3AD203B41FA5}">
                          <a16:colId xmlns:a16="http://schemas.microsoft.com/office/drawing/2014/main" val="2963969608"/>
                        </a:ext>
                      </a:extLst>
                    </a:gridCol>
                  </a:tblGrid>
                  <a:tr h="3795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67" t="-1613" r="-1001333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00667" t="-1613" r="-901333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202013" t="-1613" r="-807383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613" r="-702000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400000" t="-1613" r="-602000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500000" t="-1613" r="-502000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600000" t="-1613" r="-402000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700000" t="-1613" r="-302000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05369" t="-1613" r="-204027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899333" t="-1613" r="-102667" b="-8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999333" t="-1613" r="-2667" b="-8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86115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65565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90235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4059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66735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2870102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9898586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5187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8322007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1F5C9F2-8BCE-AC95-FDD1-EE4ED1B3B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5125"/>
            <a:ext cx="9393811" cy="12677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34692D96-5AE5-B5CB-86BD-7A627C2FBA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zh-CN" altLang="en-US" sz="2000" dirty="0"/>
                  <a:t>标准析取范式：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∨(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标准合取范式：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∨¬</m:t>
                        </m:r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altLang="zh-CN" sz="2000" dirty="0"/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34692D96-5AE5-B5CB-86BD-7A627C2FB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4351338"/>
              </a:xfrm>
              <a:prstGeom prst="rect">
                <a:avLst/>
              </a:prstGeom>
              <a:blipFill>
                <a:blip r:embed="rId4"/>
                <a:stretch>
                  <a:fillRect l="-638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7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DE41D5-49D4-7784-8158-296BB715A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DE41D5-49D4-7784-8158-296BB715A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076CE5E1-855C-BD16-6E86-D4EC74C50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424" y="792329"/>
            <a:ext cx="3668486" cy="45150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D09EDB-D207-82F4-6346-157FADFC691B}"/>
                  </a:ext>
                </a:extLst>
              </p:cNvPr>
              <p:cNvSpPr txBox="1"/>
              <p:nvPr/>
            </p:nvSpPr>
            <p:spPr>
              <a:xfrm>
                <a:off x="9467620" y="1696762"/>
                <a:ext cx="1676100" cy="448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zh-CN" altLang="en-US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:r>
                  <a:rPr lang="en-US" altLang="zh-CN" sz="28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𝑀𝑃</m:t>
                      </m:r>
                    </m:oMath>
                  </m:oMathPara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FD09EDB-D207-82F4-6346-157FADFC6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7620" y="1696762"/>
                <a:ext cx="1676100" cy="44802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703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036A77-A13B-B750-729B-8EFCB89FD0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→(¬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通过演绎定理证明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zh-CN" altLang="en-US" dirty="0"/>
                  <a:t>即新的命题是成立的，也即原命题成立。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4036A77-A13B-B750-729B-8EFCB89FD0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36BCC1F-1850-75CF-85F1-1DBCFDD1E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81037"/>
            <a:ext cx="3466818" cy="5196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308925D-E98C-2444-30EF-5F8A72E4AE6A}"/>
                  </a:ext>
                </a:extLst>
              </p:cNvPr>
              <p:cNvSpPr txBox="1"/>
              <p:nvPr/>
            </p:nvSpPr>
            <p:spPr>
              <a:xfrm>
                <a:off x="4571800" y="2921330"/>
                <a:ext cx="152420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altLang="zh-CN" sz="28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𝒜</m:t>
                      </m:r>
                    </m:oMath>
                  </m:oMathPara>
                </a14:m>
                <a:endParaRPr lang="en-US" altLang="zh-CN" sz="28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𝑀𝑃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308925D-E98C-2444-30EF-5F8A72E4A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800" y="2921330"/>
                <a:ext cx="1524200" cy="13849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16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FBDCC6-82EE-7914-8325-BF924464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2C29BD-EF3E-4FC1-FDDC-1E51E9E5A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AutoNum type="arabicParenBoth"/>
                </a:pPr>
                <a:r>
                  <a:rPr lang="zh-CN" altLang="en-US" sz="2000" dirty="0"/>
                  <a:t>用演绎定理，证明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同</a:t>
                </a:r>
                <a:r>
                  <a:rPr lang="en-US" altLang="zh-CN" sz="2000" dirty="0"/>
                  <a:t>18.8</a:t>
                </a:r>
              </a:p>
              <a:p>
                <a:pPr marL="457200" indent="-457200">
                  <a:buAutoNum type="arabicParenBoth"/>
                </a:pPr>
                <a:r>
                  <a:rPr lang="zh-CN" altLang="en-US" sz="2000" dirty="0"/>
                  <a:t>证明过程和（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）类似，演绎定理证明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zh-CN" sz="2000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2C29BD-EF3E-4FC1-FDDC-1E51E9E5A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75E9E50B-3FA6-B28C-A7D2-E0468444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730"/>
            <a:ext cx="4882661" cy="1119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368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C0DC62-B185-6267-0A33-2DBBD4D666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48790"/>
                <a:ext cx="10515600" cy="47281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3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使用演绎定理，证明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b="0" dirty="0"/>
                  <a:t>				</a:t>
                </a:r>
                <a:r>
                  <a:rPr lang="en-US" altLang="zh-CN" sz="2000" dirty="0"/>
                  <a:t>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b="0" dirty="0"/>
                  <a:t>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b="0" dirty="0"/>
                  <a:t>				</a:t>
                </a:r>
                <a:r>
                  <a:rPr lang="zh-CN" altLang="en-US" sz="2000" b="0" dirty="0"/>
                  <a:t>例</a:t>
                </a:r>
                <a:r>
                  <a:rPr lang="en-US" altLang="zh-CN" sz="2000" dirty="0"/>
                  <a:t>18</a:t>
                </a:r>
                <a:r>
                  <a:rPr lang="en-US" altLang="zh-CN" sz="2000" b="0" dirty="0"/>
                  <a:t>.7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4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2000" b="0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b="0" dirty="0"/>
                  <a:t>	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C0DC62-B185-6267-0A33-2DBBD4D666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48790"/>
                <a:ext cx="10515600" cy="4728173"/>
              </a:xfrm>
              <a:blipFill>
                <a:blip r:embed="rId2"/>
                <a:stretch>
                  <a:fillRect l="-638" t="-14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C79A8CE-F68A-C1C6-A305-CD788E619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171"/>
            <a:ext cx="2202872" cy="9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52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B2019-98D1-9730-484C-4EED39E8CF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34976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5</a:t>
                </a:r>
                <a:r>
                  <a:rPr lang="zh-CN" altLang="en-US" sz="2000" dirty="0"/>
                  <a:t>）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sz="2000" dirty="0"/>
                  <a:t>，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使用演绎定理，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,¬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├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→¬¬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altLang="zh-CN" sz="2000" b="0" dirty="0"/>
                  <a:t>		</a:t>
                </a:r>
                <a:r>
                  <a:rPr lang="zh-CN" altLang="en-US" sz="2000" b="0" dirty="0"/>
                  <a:t>第二小问结论</a:t>
                </a:r>
                <a:r>
                  <a:rPr lang="en-US" altLang="zh-CN" sz="2000" b="0" dirty="0"/>
                  <a:t>(2)</a:t>
                </a:r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→¬¬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b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b="0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B2019-98D1-9730-484C-4EED39E8CF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34976"/>
                <a:ext cx="10515600" cy="4351338"/>
              </a:xfrm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7F575E3-E72D-A7F4-589D-BDD20371F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8135"/>
            <a:ext cx="2979905" cy="45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623C62-4592-C732-D761-AFF0D3E41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3116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zh-CN" altLang="en-US" sz="2000" dirty="0"/>
                  <a:t>（</a:t>
                </a:r>
                <a:r>
                  <a:rPr lang="en-US" altLang="zh-CN" sz="2000" dirty="0"/>
                  <a:t>6</a:t>
                </a:r>
                <a:r>
                  <a:rPr lang="zh-CN" altLang="en-US" sz="2000" dirty="0"/>
                  <a:t>）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∨¬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altLang="zh-CN" sz="2000" b="0" dirty="0"/>
                  <a:t>								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(3)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				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dirty="0"/>
                  <a:t>								</a:t>
                </a:r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𝒜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zh-CN" sz="2000" dirty="0"/>
                  <a:t>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0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∨¬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000" b="0" dirty="0"/>
                  <a:t>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∨¬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d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zh-CN" sz="2000" dirty="0"/>
                  <a:t>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b="0" dirty="0"/>
                  <a:t>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=¬¬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b="0" dirty="0"/>
                  <a:t>	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𝒜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000" b="0" dirty="0"/>
              </a:p>
              <a:p>
                <a:pPr marL="0" indent="0">
                  <a:buNone/>
                </a:pP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zh-CN" sz="2000" dirty="0"/>
                  <a:t>						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𝑀𝑃</m:t>
                    </m:r>
                  </m:oMath>
                </a14:m>
                <a:endParaRPr lang="zh-CN" altLang="en-US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A623C62-4592-C732-D761-AFF0D3E41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3116"/>
                <a:ext cx="10515600" cy="4351338"/>
              </a:xfrm>
              <a:blipFill>
                <a:blip r:embed="rId2"/>
                <a:stretch>
                  <a:fillRect l="-638" t="-2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F56251EA-DF2B-13F4-C83C-0C765D231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089" y="730443"/>
            <a:ext cx="2175699" cy="48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166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</TotalTime>
  <Words>1138</Words>
  <Application>Microsoft Office PowerPoint</Application>
  <PresentationFormat>宽屏</PresentationFormat>
  <Paragraphs>278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第11次习题课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第11次习题课</dc:title>
  <dc:creator>Huang Wenhao</dc:creator>
  <cp:lastModifiedBy>Huang Wenhao</cp:lastModifiedBy>
  <cp:revision>6</cp:revision>
  <dcterms:created xsi:type="dcterms:W3CDTF">2022-05-15T13:02:44Z</dcterms:created>
  <dcterms:modified xsi:type="dcterms:W3CDTF">2022-05-16T04:30:27Z</dcterms:modified>
</cp:coreProperties>
</file>