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CA46A-D678-437D-8B9C-D43F9CD7F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BBD838-73DD-4CC7-8633-734D5DB5C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95173-72A9-44A2-A339-BA36EF24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D6BF-C537-478F-8549-5EA8CDF33B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E51EF-FCC1-4C7A-8561-CB60AAE1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54351-1716-4709-8794-D449B0AA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A99B-539C-4C11-814F-49F30DC06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6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F4B3C-AE23-4CCE-B7CB-0DFAC0EA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8BFA35-BE71-42AA-8598-C2026B692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D5B14-2695-4308-AB34-1E61B722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D6BF-C537-478F-8549-5EA8CDF33B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44B7E-49BE-44DB-8309-9563D7F2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CEF5E-E31C-4F9D-A0D1-FBA5513A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A99B-539C-4C11-814F-49F30DC06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5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E3987D-2F23-404D-859B-77A4667C1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5BD7D2-2744-499A-9603-B406D9845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45B18-3E6F-40B6-AB29-35ABDD4A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D6BF-C537-478F-8549-5EA8CDF33B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AF1C7-42B9-4A99-A55E-92941194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7D435-9065-4ECF-90B4-97CCD30F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A99B-539C-4C11-814F-49F30DC06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3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63194-41C6-434C-AC37-C4606D2B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77127-F6D8-4079-87BB-67E52CA3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C6CC9-35E6-4CA1-A454-202B3BBB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D6BF-C537-478F-8549-5EA8CDF33B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3B0EE-005E-4831-801A-2843E391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FE29D-A485-4E56-BF16-A5CBF053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A99B-539C-4C11-814F-49F30DC06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97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D5259-F558-489D-B280-B77960CB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AD1BF-C8E3-47BE-BC1B-39A10A57E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0E930-A6AA-47C3-9CAA-6918C426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D6BF-C537-478F-8549-5EA8CDF33B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B6059-F76C-462A-B9DC-AD4C41A6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0CF0B-7268-4435-A0F7-8F1D5DF3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A99B-539C-4C11-814F-49F30DC06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60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5CF9E-B753-412E-AFFB-A7576683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13EBA-AD73-40A0-A587-87437456D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75F9EE-2F6E-4BB2-B07A-15E5C85A7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EA2D57-DB06-4994-B5B0-CB990DD6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D6BF-C537-478F-8549-5EA8CDF33B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8725CE-236F-4AE3-9DE0-8FBAA902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065B88-1285-46B8-8873-5EBCC3F4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A99B-539C-4C11-814F-49F30DC06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4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C7EC3-716A-4CD9-BCD5-BAD6E1DDA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8E1F3-908F-44CA-B6D6-301C603A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701F01-A7AD-41FD-AAEA-9568F5BCA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5D693A-1CC6-453D-AF7C-4462C3C23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96E5C0-778E-4FB8-9213-D7C410884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474933-96BE-4A7A-85E1-C02F5FC5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D6BF-C537-478F-8549-5EA8CDF33B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6F1F5F-9E09-4806-BABA-1A89B28F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ECDC66-12CE-4704-B676-7561066F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A99B-539C-4C11-814F-49F30DC06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48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AD0C5-A4A6-411A-8556-F6EE88A1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EB3F5B-1D32-4FCC-9B01-EB4F8691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D6BF-C537-478F-8549-5EA8CDF33B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078DFD-599A-4DFF-9228-E7FB80AB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F04154-0DB0-42C4-ABBC-E4ABCFEE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A99B-539C-4C11-814F-49F30DC06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76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9ECABB-1E49-4196-8E70-4B81F06B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D6BF-C537-478F-8549-5EA8CDF33B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D0DC37-9E55-4B0D-9CE8-B01C4BB0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868F98-5ADC-49CE-8797-0B092924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A99B-539C-4C11-814F-49F30DC06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52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EFA18-5245-433A-A348-AC16D3C7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E228B-5CA6-447E-AF2D-2CF0B0269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DEA4DC-621A-4E82-AE22-8A0037E3D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126EB2-F25F-4737-8E98-84FFE84C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D6BF-C537-478F-8549-5EA8CDF33B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39A12B-837F-4B5C-B769-EAB4348B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9D4F4B-2C62-4CE1-A930-72A89010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A99B-539C-4C11-814F-49F30DC06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22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F405E-C187-4B98-86F6-F30E6000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B4862B-8E20-43E1-A7AC-F1CC700C9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78F05A-B674-402B-8D0A-6EBFDAE19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4879ED-0F8C-4B74-BAE6-CAD6A2AE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D6BF-C537-478F-8549-5EA8CDF33B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8FF0D-9F95-4C5C-9C90-B9BFBBA4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44986F-3AA8-48E1-B84B-EB951B85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A99B-539C-4C11-814F-49F30DC06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3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436D7F-0F9A-49D6-A1F4-3615B221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4C2EE9-7F7D-441D-876F-4FC584895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49739-91DD-4689-824B-E8698EB05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CD6BF-C537-478F-8549-5EA8CDF33B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BA2FE-6814-465C-8437-45D05840D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65E19-D339-447A-98CC-263C3A367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5A99B-539C-4C11-814F-49F30DC06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4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0367F-E902-4420-96F0-7FEFF2738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代数结构与数理逻辑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52A93-6FF6-4896-846E-121D0235D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第三次习题课</a:t>
            </a:r>
          </a:p>
        </p:txBody>
      </p:sp>
    </p:spTree>
    <p:extLst>
      <p:ext uri="{BB962C8B-B14F-4D97-AF65-F5344CB8AC3E}">
        <p14:creationId xmlns:p14="http://schemas.microsoft.com/office/powerpoint/2010/main" val="348999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6A6B8B-D8B5-4A3F-B3E6-8633AD52A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2525"/>
                <a:ext cx="10515600" cy="5274438"/>
              </a:xfrm>
            </p:spPr>
            <p:txBody>
              <a:bodyPr/>
              <a:lstStyle/>
              <a:p>
                <a:r>
                  <a:rPr lang="zh-CN" altLang="en-US" dirty="0"/>
                  <a:t>指数为</a:t>
                </a:r>
                <a:r>
                  <a:rPr lang="en-US" altLang="zh-CN" dirty="0"/>
                  <a:t>2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存在</m:t>
                    </m:r>
                  </m:oMath>
                </a14:m>
                <a:r>
                  <a:rPr lang="zh-CN" altLang="en-US" dirty="0"/>
                  <a:t>两个不同的陪集，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𝐻𝑔</m:t>
                    </m:r>
                  </m:oMath>
                </a14:m>
                <a:r>
                  <a:rPr lang="zh-CN" altLang="en-US" dirty="0"/>
                  <a:t>（子群运算）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指数为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限制了陪集的元素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6A6B8B-D8B5-4A3F-B3E6-8633AD52A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2525"/>
                <a:ext cx="10515600" cy="5274438"/>
              </a:xfrm>
              <a:blipFill>
                <a:blip r:embed="rId2"/>
                <a:stretch>
                  <a:fillRect l="-1217" t="-1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92D4DAB-5AC7-4BAE-8D66-39D0AEDE6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0708"/>
            <a:ext cx="5859174" cy="39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40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59BF01-D805-48D7-9EF3-ED99DF176B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5190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证明顺序：</a:t>
                </a:r>
                <a:endParaRPr lang="en-US" altLang="zh-CN" dirty="0"/>
              </a:p>
              <a:p>
                <a:pPr marL="514350" indent="-514350">
                  <a:buAutoNum type="arabicPeriod"/>
                </a:pPr>
                <a:r>
                  <a:rPr lang="zh-CN" altLang="en-US" dirty="0"/>
                  <a:t>是子群（载集是子集，运算封闭，逆元存在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定理</a:t>
                </a:r>
                <a:r>
                  <a:rPr lang="en-US" altLang="zh-CN" dirty="0"/>
                  <a:t>13.14)</a:t>
                </a:r>
                <a:r>
                  <a:rPr lang="zh-CN" altLang="en-US" dirty="0"/>
                  <a:t>）或者（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/>
                      <m:t>载集是子集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定理</a:t>
                </a:r>
                <a:r>
                  <a:rPr lang="en-US" altLang="zh-CN" dirty="0"/>
                  <a:t>13.15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514350" indent="-514350">
                  <a:buAutoNum type="arabicPeriod"/>
                </a:pPr>
                <a:r>
                  <a:rPr lang="zh-CN" altLang="en-US" dirty="0"/>
                  <a:t>是正规子群（定理</a:t>
                </a:r>
                <a:r>
                  <a:rPr lang="en-US" altLang="zh-CN" dirty="0"/>
                  <a:t>13.18</a:t>
                </a:r>
                <a:r>
                  <a:rPr lang="zh-CN" altLang="en-US" dirty="0"/>
                  <a:t>）或者（定义</a:t>
                </a:r>
                <a:r>
                  <a:rPr lang="en-US" altLang="zh-CN" dirty="0"/>
                  <a:t>13.15</a:t>
                </a:r>
                <a:r>
                  <a:rPr lang="zh-CN" altLang="en-US" dirty="0"/>
                  <a:t>）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59BF01-D805-48D7-9EF3-ED99DF176B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51900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1476CF1-638D-4F6C-8118-0C8F18FBD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24" y="667941"/>
            <a:ext cx="10611395" cy="151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6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2AB96C-A8F5-4D20-AD67-9F8245313B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8009" y="696159"/>
                <a:ext cx="10515600" cy="4327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sz="2000" dirty="0"/>
                  <a:t>的每个元素都属于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2AB96C-A8F5-4D20-AD67-9F8245313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8009" y="696159"/>
                <a:ext cx="10515600" cy="432758"/>
              </a:xfrm>
              <a:blipFill>
                <a:blip r:embed="rId2"/>
                <a:stretch>
                  <a:fillRect t="-14085" b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3AC2ADF-09C8-40BA-AB5A-D7291F328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22" y="326355"/>
            <a:ext cx="4772891" cy="3245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2D2C69-9EAB-4F2E-97EB-D0D3A92B7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07543"/>
            <a:ext cx="5847608" cy="326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86F771-6FAE-490D-8A72-539762B432E9}"/>
                  </a:ext>
                </a:extLst>
              </p:cNvPr>
              <p:cNvSpPr txBox="1"/>
              <p:nvPr/>
            </p:nvSpPr>
            <p:spPr>
              <a:xfrm>
                <a:off x="0" y="1478845"/>
                <a:ext cx="7580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86F771-6FAE-490D-8A72-539762B43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78845"/>
                <a:ext cx="7580613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81761A3C-CF26-4AFB-8FB7-CC8E0B622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917535"/>
            <a:ext cx="4772891" cy="6506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6B53728-A36E-4EBC-A9E7-073597A66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422" y="2568147"/>
            <a:ext cx="8551697" cy="14036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9209A2A-EEB0-4422-8173-DA4F5AEB18B0}"/>
                  </a:ext>
                </a:extLst>
              </p:cNvPr>
              <p:cNvSpPr txBox="1"/>
              <p:nvPr/>
            </p:nvSpPr>
            <p:spPr>
              <a:xfrm>
                <a:off x="653143" y="4114799"/>
                <a:ext cx="7321138" cy="1650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正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实数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群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负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实数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群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e>
                        </m:d>
                      </m: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f>
                                  <m:f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商群的载集是集合的集合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9209A2A-EEB0-4422-8173-DA4F5AEB1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4114799"/>
                <a:ext cx="7321138" cy="1650516"/>
              </a:xfrm>
              <a:prstGeom prst="rect">
                <a:avLst/>
              </a:prstGeom>
              <a:blipFill>
                <a:blip r:embed="rId8"/>
                <a:stretch>
                  <a:fillRect l="-666" t="-1845" b="-4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7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B56309-4150-4F5B-A633-E44AA5C167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）不妨设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𝑎𝑏</m:t>
                    </m:r>
                    <m:r>
                      <a: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阶为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𝑏𝑎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的阶为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  <m:t>𝑎𝑏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𝑒</m:t>
                      </m:r>
                      <m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 ⇒</m:t>
                      </m:r>
                      <m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𝑏</m:t>
                      </m:r>
                      <m:sSup>
                        <m:sSupPr>
                          <m:ctrlPr>
                            <a:rPr lang="en-US" altLang="zh-CN" sz="200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  <m:t>𝑎𝑏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𝑎</m:t>
                      </m:r>
                      <m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𝑏𝑒𝑎</m:t>
                      </m:r>
                      <m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⇒</m:t>
                      </m:r>
                      <m:sSup>
                        <m:sSupPr>
                          <m:ctrlPr>
                            <a:rPr lang="en-US" altLang="zh-CN" sz="200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  <m:t>𝑏𝑎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200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+1</m:t>
                          </m:r>
                        </m:sup>
                      </m:sSup>
                      <m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𝑏𝑎</m:t>
                      </m:r>
                      <m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⇒</m:t>
                      </m:r>
                      <m:sSup>
                        <m:sSupPr>
                          <m:ctrlPr>
                            <a:rPr lang="en-US" altLang="zh-CN" sz="200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  <m:t>𝑏𝑎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𝑒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说明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，同理可证明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𝑎𝑏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𝑏𝑎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阶相等。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）由于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通过</m:t>
                    </m:r>
                  </m:oMath>
                </a14:m>
                <a:r>
                  <a:rPr lang="en-US" altLang="zh-CN" sz="20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(1) </a:t>
                </a:r>
                <a:r>
                  <a:rPr lang="zh-CN" altLang="en-US" sz="20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的结论有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d>
                      <m:dPr>
                        <m:ctrlPr>
                          <a:rPr lang="en-US" altLang="zh-CN" sz="20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0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的阶相等，其余同理。</a:t>
                </a:r>
                <a:endPara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注意点：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0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</a:t>
                </a:r>
                <a:r>
                  <a:rPr lang="zh-CN" altLang="en-US" sz="20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公式只能说明阶满足整除关系，需要相互满足。</a:t>
                </a:r>
                <a:endPara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B56309-4150-4F5B-A633-E44AA5C16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904621B-44B5-4645-9059-CB9201CAD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0011"/>
            <a:ext cx="5765448" cy="137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3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7CC613-93B7-4BFC-942D-D5D374CAA7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）设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的阶为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的阶为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ab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的阶为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⇒</m:t>
                    </m:r>
                    <m:sSup>
                      <m:sSupPr>
                        <m:ctrlPr>
                          <a:rPr lang="en-US" altLang="zh-CN" sz="20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</m:sup>
                    </m:sSup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e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sSup>
                      <m:sSupPr>
                        <m:ctrlPr>
                          <a:rPr lang="en-US" altLang="zh-CN" sz="20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sup>
                    </m:sSup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e</m:t>
                    </m:r>
                  </m:oMath>
                </a14:m>
                <a:endPara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𝑚𝑛</m:t>
                    </m:r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有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同理有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因此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b="0" dirty="0">
                  <a:solidFill>
                    <a:srgbClr val="FF0000"/>
                  </a:solidFill>
                </a:endParaRPr>
              </a:p>
              <a:p>
                <a:r>
                  <a:rPr lang="zh-CN" altLang="en-US" sz="2000" b="0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b="0" dirty="0"/>
                  <a:t>阶为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en-US" altLang="zh-CN" sz="2000" b="0" dirty="0"/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b="0" dirty="0"/>
                  <a:t>（</a:t>
                </a:r>
                <a:r>
                  <a:rPr lang="en-US" altLang="zh-CN" sz="2000" b="0" dirty="0"/>
                  <a:t>2</a:t>
                </a:r>
                <a:r>
                  <a:rPr lang="zh-CN" altLang="en-US" sz="2000" b="0" dirty="0"/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说明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sz="20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𝐿𝐶𝑀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𝐿𝐶𝑀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有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𝐿𝐶𝑀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7CC613-93B7-4BFC-942D-D5D374CAA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073AC14-0435-4AEF-8AF3-C4072BAE5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83" y="312562"/>
            <a:ext cx="10689562" cy="140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D77F2F-73CC-4033-ADE8-FB61D37E5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7226"/>
                <a:ext cx="10515600" cy="476973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若存在一个阶为零的元素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dirty="0"/>
                  <a:t>构造无限个子群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endParaRPr lang="zh-CN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…</a:t>
                </a:r>
              </a:p>
              <a:p>
                <a:r>
                  <a:rPr lang="zh-CN" altLang="en-US" dirty="0"/>
                  <a:t>若不存在阶为零的元素，那么每个元素构造的循环群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阶有限，对于每个元素都构造以它作为生成元的群，则有无限个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D77F2F-73CC-4033-ADE8-FB61D37E5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7226"/>
                <a:ext cx="10515600" cy="4769737"/>
              </a:xfrm>
              <a:blipFill>
                <a:blip r:embed="rId2"/>
                <a:stretch>
                  <a:fillRect l="-1043" t="-2302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AE7FEB4-478E-4E9A-960C-5A0F5F960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81037"/>
            <a:ext cx="7185350" cy="5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9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7DDEA-BE78-4D65-B021-3E805E1C7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94379"/>
                <a:ext cx="10515600" cy="38825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陪集不是实数集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如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并不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相等。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（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固定不变的置换子群是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它不是正规子群！左右陪集并不相同。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r>
                  <a:rPr lang="zh-CN" altLang="en-US" sz="2400" dirty="0"/>
                  <a:t>取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其中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其中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/>
                  <a:t>（</a:t>
                </a:r>
                <a:r>
                  <a:rPr lang="en-US" altLang="zh-CN" sz="2400" dirty="0"/>
                  <a:t>4</a:t>
                </a:r>
                <a:r>
                  <a:rPr lang="zh-CN" altLang="en-US" sz="2400" dirty="0"/>
                  <a:t>）设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轴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向量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子群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平面</m:t>
                    </m:r>
                  </m:oMath>
                </a14:m>
                <a:r>
                  <a:rPr lang="zh-CN" altLang="en-US" sz="2400" dirty="0"/>
                  <a:t>向量。即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轴</m:t>
                    </m:r>
                  </m:oMath>
                </a14:m>
                <a:r>
                  <a:rPr lang="zh-CN" altLang="en-US" sz="2400" dirty="0"/>
                  <a:t>值不变的向量集合。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7DDEA-BE78-4D65-B021-3E805E1C7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94379"/>
                <a:ext cx="10515600" cy="3882583"/>
              </a:xfrm>
              <a:blipFill>
                <a:blip r:embed="rId2"/>
                <a:stretch>
                  <a:fillRect l="-928" t="-1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863E876-5C31-45D8-8317-99108DB6D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378"/>
            <a:ext cx="4934204" cy="19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5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D28D13-8E42-4FE2-A145-B13608DBD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70067"/>
                <a:ext cx="10515600" cy="37068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）等价关系：自反、对称、传递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𝑥𝐻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𝑦𝐻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𝑥h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𝑦h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错误</m:t>
                    </m:r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！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𝑥h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h𝑥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错误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！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𝑥𝐻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𝑦𝐻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𝑦𝐻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）注意是否可以交换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D28D13-8E42-4FE2-A145-B13608DBD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70067"/>
                <a:ext cx="10515600" cy="3706895"/>
              </a:xfrm>
              <a:blipFill>
                <a:blip r:embed="rId2"/>
                <a:stretch>
                  <a:fillRect l="-1043" t="-3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0BCF8F9-B3AB-4DA6-9BC3-27BDC5AB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0641"/>
            <a:ext cx="10446287" cy="2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8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A85490-4294-4AA2-B937-C3F696B563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2509" y="522514"/>
                <a:ext cx="11287495" cy="61039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补充</a:t>
                </a:r>
                <a:r>
                  <a:rPr lang="en-US" altLang="zh-CN" sz="2400" dirty="0"/>
                  <a:t>:1.</a:t>
                </a:r>
                <a:r>
                  <a:rPr lang="zh-CN" altLang="en-US" sz="2400" dirty="0"/>
                  <a:t>群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是阶为偶数的有限群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则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中阶为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的元素个数一定是奇数</a:t>
                </a:r>
                <a:r>
                  <a:rPr lang="en-US" altLang="zh-CN" sz="2400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考虑</a:t>
                </a:r>
                <a14:m>
                  <m:oMath xmlns:m="http://schemas.openxmlformats.org/officeDocument/2006/math">
                    <m:r>
                      <a:rPr lang="en-US" altLang="zh-CN" sz="2000" b="0" i="1"/>
                      <m:t>𝑒</m:t>
                    </m:r>
                    <m:r>
                      <a:rPr lang="zh-CN" altLang="en-US" sz="2000"/>
                      <m:t>和</m:t>
                    </m:r>
                    <m:sSup>
                      <m:sSupPr>
                        <m:ctrlPr>
                          <a:rPr lang="en-US" altLang="zh-CN" sz="2000"/>
                        </m:ctrlPr>
                      </m:sSupPr>
                      <m:e>
                        <m:r>
                          <a:rPr lang="en-US" altLang="zh-CN" sz="2000" b="0" i="1"/>
                          <m:t>𝑎</m:t>
                        </m:r>
                      </m:e>
                      <m:sup>
                        <m:r>
                          <a:rPr lang="en-US" altLang="zh-CN" sz="2000" b="0"/>
                          <m:t>−</m:t>
                        </m:r>
                        <m:r>
                          <a:rPr lang="en-US" altLang="zh-CN" sz="2000" b="0" i="1"/>
                          <m:t>1</m:t>
                        </m:r>
                      </m:sup>
                    </m:sSup>
                    <m:r>
                      <a:rPr lang="en-US" altLang="zh-CN" sz="2000" b="0"/>
                      <m:t>≠</m:t>
                    </m:r>
                    <m:r>
                      <a:rPr lang="en-US" altLang="zh-CN" sz="2000" b="0" i="1"/>
                      <m:t>𝑎</m:t>
                    </m:r>
                  </m:oMath>
                </a14:m>
                <a:r>
                  <a:rPr lang="zh-CN" altLang="en-US" sz="2000" dirty="0"/>
                  <a:t>的个数</a:t>
                </a:r>
                <a:endParaRPr lang="en-US" altLang="zh-CN" sz="2000" dirty="0"/>
              </a:p>
              <a:p>
                <a:pPr marL="0" indent="0" algn="l">
                  <a:buNone/>
                </a:pPr>
                <a:r>
                  <a:rPr lang="en-US" altLang="zh-CN" sz="2400" dirty="0"/>
                  <a:t>2.</a:t>
                </a:r>
                <a:r>
                  <a:rPr lang="zh-CN" altLang="en-US" sz="2400" dirty="0"/>
                  <a:t>设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是</a:t>
                </a:r>
                <a:r>
                  <a:rPr lang="en-US" altLang="zh-CN" sz="2400" dirty="0" err="1"/>
                  <a:t>rs</a:t>
                </a:r>
                <a:r>
                  <a:rPr lang="zh-CN" altLang="en-US" sz="2400" dirty="0"/>
                  <a:t>阶循环群</a:t>
                </a:r>
                <a:r>
                  <a:rPr lang="en-US" altLang="zh-CN" sz="2400" dirty="0"/>
                  <a:t>,(</a:t>
                </a:r>
                <a:r>
                  <a:rPr lang="en-US" altLang="zh-CN" sz="2400" dirty="0" err="1"/>
                  <a:t>r,s</a:t>
                </a:r>
                <a:r>
                  <a:rPr lang="en-US" altLang="zh-CN" sz="2400" dirty="0"/>
                  <a:t>)=1, H1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H2</a:t>
                </a:r>
                <a:r>
                  <a:rPr lang="zh-CN" altLang="en-US" sz="2400" dirty="0"/>
                  <a:t>分别为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的</a:t>
                </a:r>
                <a:r>
                  <a:rPr lang="en-US" altLang="zh-CN" sz="2400" dirty="0"/>
                  <a:t>r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s</a:t>
                </a:r>
                <a:r>
                  <a:rPr lang="zh-CN" altLang="en-US" sz="2400" dirty="0"/>
                  <a:t>阶子群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证明</a:t>
                </a:r>
                <a:r>
                  <a:rPr lang="en-US" altLang="zh-CN" sz="2400" dirty="0"/>
                  <a:t>:G=H1H2={h1h2|h1</a:t>
                </a:r>
                <a:r>
                  <a:rPr lang="zh-CN" altLang="en-US" sz="2400" dirty="0"/>
                  <a:t>属于</a:t>
                </a:r>
                <a:r>
                  <a:rPr lang="en-US" altLang="zh-CN" sz="2400" dirty="0"/>
                  <a:t>H1, h2</a:t>
                </a:r>
                <a:r>
                  <a:rPr lang="zh-CN" altLang="en-US" sz="2400" dirty="0"/>
                  <a:t>属于</a:t>
                </a:r>
                <a:r>
                  <a:rPr lang="en-US" altLang="zh-CN" sz="2400" dirty="0"/>
                  <a:t>H2}</a:t>
                </a:r>
              </a:p>
              <a:p>
                <a:pPr marL="0" indent="0" algn="l">
                  <a:buNone/>
                </a:pPr>
                <a:r>
                  <a:rPr lang="zh-CN" altLang="en-US" sz="2000" dirty="0">
                    <a:solidFill>
                      <a:srgbClr val="FF0000"/>
                    </a:solidFill>
                  </a:rPr>
                  <a:t>陪集不相交需要额外的说明</a:t>
                </a:r>
                <a:r>
                  <a:rPr lang="zh-CN" altLang="en-US" sz="2000" dirty="0"/>
                  <a:t>（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[10]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和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对于</m:t>
                    </m:r>
                    <m:sSub>
                      <m:sSubPr>
                        <m:ctrl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𝑠𝑥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𝑟𝑦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=1⇒∀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𝑚𝑟𝑘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𝑛𝑠𝑘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3.</a:t>
                </a:r>
                <a:r>
                  <a:rPr lang="en-US" altLang="zh-CN" sz="2400" b="1" i="0" dirty="0">
                    <a:solidFill>
                      <a:srgbClr val="2D3B45"/>
                    </a:solidFill>
                    <a:effectLst/>
                    <a:latin typeface="Lato Extended"/>
                  </a:rPr>
                  <a:t> </a:t>
                </a:r>
                <a:r>
                  <a:rPr lang="en-US" altLang="zh-CN" sz="2400" dirty="0"/>
                  <a:t>[H1;·]</a:t>
                </a:r>
                <a:r>
                  <a:rPr lang="zh-CN" altLang="en-US" sz="2400" dirty="0"/>
                  <a:t>和阶</a:t>
                </a:r>
                <a:r>
                  <a:rPr lang="en-US" altLang="zh-CN" sz="2400" dirty="0"/>
                  <a:t>[H2;·]</a:t>
                </a:r>
                <a:r>
                  <a:rPr lang="zh-CN" altLang="en-US" sz="2400" dirty="0"/>
                  <a:t>是群</a:t>
                </a:r>
                <a:r>
                  <a:rPr lang="en-US" altLang="zh-CN" sz="2400" dirty="0"/>
                  <a:t>[G;·]</a:t>
                </a:r>
                <a:r>
                  <a:rPr lang="zh-CN" altLang="en-US" sz="2400" dirty="0"/>
                  <a:t>的子群，</a:t>
                </a:r>
                <a:r>
                  <a:rPr lang="en-US" altLang="zh-CN" sz="2400" dirty="0"/>
                  <a:t>[H1∪H2;·] </a:t>
                </a:r>
                <a:r>
                  <a:rPr lang="zh-CN" altLang="en-US" sz="2400" dirty="0"/>
                  <a:t>是否是群</a:t>
                </a:r>
                <a:r>
                  <a:rPr lang="en-US" altLang="zh-CN" sz="2400" dirty="0"/>
                  <a:t>[G;·]</a:t>
                </a:r>
                <a:r>
                  <a:rPr lang="zh-CN" altLang="en-US" sz="2400" dirty="0"/>
                  <a:t>子群？说明理由。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rgbClr val="FF0000"/>
                    </a:solidFill>
                  </a:rPr>
                  <a:t>举反例，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marL="0" indent="0" algn="l">
                  <a:buNone/>
                </a:pPr>
                <a:r>
                  <a:rPr lang="en-US" altLang="zh-CN" sz="2400" dirty="0"/>
                  <a:t>4. </a:t>
                </a:r>
                <a:r>
                  <a:rPr lang="zh-CN" altLang="en-US" sz="2400" dirty="0"/>
                  <a:t>设</a:t>
                </a:r>
                <a:r>
                  <a:rPr lang="en-US" altLang="zh-CN" sz="2400" dirty="0"/>
                  <a:t>H1,H2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的子群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证明</a:t>
                </a:r>
                <a:r>
                  <a:rPr lang="en-US" altLang="zh-CN" sz="2400" dirty="0"/>
                  <a:t>H1H2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的子群当且仅当</a:t>
                </a:r>
                <a:r>
                  <a:rPr lang="en-US" altLang="zh-CN" sz="2400" dirty="0"/>
                  <a:t>H1H2=H2H1,</a:t>
                </a:r>
                <a:r>
                  <a:rPr lang="zh-CN" altLang="en-US" sz="2400" dirty="0"/>
                  <a:t>其中</a:t>
                </a:r>
              </a:p>
              <a:p>
                <a:pPr marL="0" indent="0" algn="l">
                  <a:buNone/>
                </a:pPr>
                <a:r>
                  <a:rPr lang="en-US" altLang="zh-CN" sz="2400" dirty="0"/>
                  <a:t>H1H2={h1h2|h1</a:t>
                </a:r>
                <a:r>
                  <a:rPr lang="zh-CN" altLang="en-US" sz="2400" dirty="0"/>
                  <a:t>属于</a:t>
                </a:r>
                <a:r>
                  <a:rPr lang="en-US" altLang="zh-CN" sz="2400" dirty="0"/>
                  <a:t>H1</a:t>
                </a:r>
                <a:r>
                  <a:rPr lang="zh-CN" altLang="en-US" sz="2400" dirty="0"/>
                  <a:t>且</a:t>
                </a:r>
                <a:r>
                  <a:rPr lang="en-US" altLang="zh-CN" sz="2400" dirty="0"/>
                  <a:t>h2</a:t>
                </a:r>
                <a:r>
                  <a:rPr lang="zh-CN" altLang="en-US" sz="2400" dirty="0"/>
                  <a:t>属于</a:t>
                </a:r>
                <a:r>
                  <a:rPr lang="en-US" altLang="zh-CN" sz="2400" dirty="0"/>
                  <a:t>H2}, H2H1={h2h1|h1</a:t>
                </a:r>
                <a:r>
                  <a:rPr lang="zh-CN" altLang="en-US" sz="2400" dirty="0"/>
                  <a:t>属于</a:t>
                </a:r>
                <a:r>
                  <a:rPr lang="en-US" altLang="zh-CN" sz="2400" dirty="0"/>
                  <a:t>H1</a:t>
                </a:r>
                <a:r>
                  <a:rPr lang="zh-CN" altLang="en-US" sz="2400" dirty="0"/>
                  <a:t>且</a:t>
                </a:r>
                <a:r>
                  <a:rPr lang="en-US" altLang="zh-CN" sz="2400" dirty="0"/>
                  <a:t>h2</a:t>
                </a:r>
                <a:r>
                  <a:rPr lang="zh-CN" altLang="en-US" sz="2400" dirty="0"/>
                  <a:t>属于</a:t>
                </a:r>
                <a:r>
                  <a:rPr lang="en-US" altLang="zh-CN" sz="2400" dirty="0"/>
                  <a:t>H2}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⇒∀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,∃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要</m:t>
                    </m:r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针对</m:t>
                    </m:r>
                    <m:r>
                      <a:rPr lang="zh-CN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同一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元素进行分析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封闭</m:t>
                    </m:r>
                  </m:oMath>
                </a14:m>
                <a:endParaRPr lang="en-US" altLang="zh-CN" sz="2000" b="0" baseline="-25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逆元</m:t>
                    </m:r>
                  </m:oMath>
                </a14:m>
                <a:endParaRPr lang="en-US" altLang="zh-CN" sz="2000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A85490-4294-4AA2-B937-C3F696B56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2509" y="522514"/>
                <a:ext cx="11287495" cy="6103917"/>
              </a:xfrm>
              <a:blipFill>
                <a:blip r:embed="rId2"/>
                <a:stretch>
                  <a:fillRect l="-864" t="-1798" r="-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87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9BF1E3-C064-494C-A299-F0573E20B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8456" y="1998969"/>
                <a:ext cx="10641281" cy="44906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）子群中指数最小的是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000" dirty="0"/>
                  <a:t>，考虑子群其他元素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子群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0(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否则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导致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矛盾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阶为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en-US" altLang="zh-CN" sz="2000" dirty="0"/>
                  <a:t>	</a:t>
                </a:r>
                <a:r>
                  <a:rPr lang="zh-CN" altLang="en-US" sz="2000" dirty="0"/>
                  <a:t>用</a:t>
                </a:r>
                <a:r>
                  <a:rPr lang="en-US" altLang="zh-CN" sz="2000" dirty="0"/>
                  <a:t>Lagrange</a:t>
                </a:r>
                <a:r>
                  <a:rPr lang="zh-CN" altLang="en-US" sz="2000" dirty="0"/>
                  <a:t>定理也可以。</a:t>
                </a:r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</a:rPr>
                  <a:t>存在</a:t>
                </a:r>
                <a:endParaRPr lang="en-US" altLang="zh-CN" sz="2000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000" dirty="0"/>
                  <a:t>假设存在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dirty="0"/>
                  <a:t>也是阶为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子群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且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唯一</m:t>
                      </m:r>
                    </m:oMath>
                  </m:oMathPara>
                </a14:m>
                <a:endParaRPr lang="en-US" altLang="zh-CN" sz="2000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9BF1E3-C064-494C-A299-F0573E20B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6" y="1998969"/>
                <a:ext cx="10641281" cy="4490667"/>
              </a:xfrm>
              <a:blipFill>
                <a:blip r:embed="rId2"/>
                <a:stretch>
                  <a:fillRect l="-630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565310E-6015-46B6-8B89-EF37E134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91" y="368364"/>
            <a:ext cx="5550624" cy="125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6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CC6367-D460-4CA5-9DCA-A50B21BFF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阶为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zh-CN" altLang="en-US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设</m:t>
                    </m:r>
                  </m:oMath>
                </a14:m>
                <a:r>
                  <a:rPr lang="zh-CN" altLang="en-US" sz="2400" b="0" dirty="0"/>
                  <a:t>子群的阶为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反复利用子群生成元的阶和群生成元阶的整除关系进行推导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CC6367-D460-4CA5-9DCA-A50B21BFF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0E7CFF3-281F-45E1-860C-E7269A7A3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3" y="559196"/>
            <a:ext cx="10408185" cy="7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4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1332</Words>
  <Application>Microsoft Office PowerPoint</Application>
  <PresentationFormat>宽屏</PresentationFormat>
  <Paragraphs>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Lato Extended</vt:lpstr>
      <vt:lpstr>等线</vt:lpstr>
      <vt:lpstr>等线 Light</vt:lpstr>
      <vt:lpstr>微软雅黑</vt:lpstr>
      <vt:lpstr>Arial</vt:lpstr>
      <vt:lpstr>Cambria Math</vt:lpstr>
      <vt:lpstr>Office 主题​​</vt:lpstr>
      <vt:lpstr>代数结构与数理逻辑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代数结构与数理逻辑</dc:title>
  <dc:creator>Huang Wenhao</dc:creator>
  <cp:lastModifiedBy>Huang Wenhao</cp:lastModifiedBy>
  <cp:revision>2</cp:revision>
  <dcterms:created xsi:type="dcterms:W3CDTF">2022-03-20T12:27:11Z</dcterms:created>
  <dcterms:modified xsi:type="dcterms:W3CDTF">2022-03-20T15:55:24Z</dcterms:modified>
</cp:coreProperties>
</file>