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FF2BB-BE7D-457C-9683-6F0788F3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EFCC8E-ADA5-40A0-8250-85CA4F752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8730F-E56E-43B8-BFF7-E7D014A1F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8AB89A-A664-4F51-9683-8079A9F9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8972EE-E351-48A4-8997-C57590C3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11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4D5DF-FB8D-4AB0-8821-B0F1C814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C7BB66-5A9F-40A9-B9AF-014AB312E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3413B2-B39D-47C8-9140-75515AF7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BBEB6B-9862-4865-BEBA-EFBD84907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D9372D-E72D-41A1-B6CD-8DB6921A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4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117D55-589F-4C25-8EC3-B83735142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19C17D-6407-420A-9F3D-15C2B1E42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5FCCC7-7BC1-4ED2-88F4-C21A1AB4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A1134E-3C1E-44E7-8C62-E145C726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6C77E3-BF19-4F25-AB35-CC71693E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7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17B10-C92E-4B70-8BA5-A93AD48F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8BB25-05B5-4881-B0A1-094F96C6C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8221E-73ED-4E38-BEFE-82E65EC72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509A1E-C160-4C13-A564-D2EDE389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403842-7B2D-47F9-9A39-0CD90EA2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5B69D-AE96-4AF7-9B88-3F6F6F09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EC038F-C4B1-4DF5-8728-95B285644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AA3209-56A8-4AB9-AEB6-2D90E3D3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5C6F6-DEF1-427E-8A2F-C64BFE88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E5324-BFAA-478F-914D-43F8A3F53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56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AC0F0-3276-4B7C-87A9-ECD8309E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85454-BA6F-4BD7-8995-74D810044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A2314D-76F2-4FD0-97C1-6D132E5F8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17EDFD-BB93-416B-8EBB-BDFB35F7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5D4F07-127F-48C9-8110-C023E4CC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04F959-4CAA-47B8-B34A-9DE67004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43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94E95-03FC-4AB5-8B75-FCB9C16ED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9537BA-A4D0-46CE-A68D-8DA89C3C4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B8534C-78E4-448D-94FF-538C930EB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AFA474-697E-4CD6-9CE7-F569E69C4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D6DECA-08D9-4871-B97D-719A9AB81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9FD640-8318-48FB-AF3D-64262744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74500C-6F4D-4ED0-B48D-16FC5F71C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EE767A7-C531-4F8E-81C3-14E96D2F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335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3F090D-146B-46F0-B5AA-4CA356AE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EC7CD6-73E5-40DC-A115-CAF48C44F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917C9C-F6C0-47A7-9DF8-69153CB96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848F98-7E27-4086-88A2-922D65E9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402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3AB269-993B-44CD-B93E-3FCCE245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BDB9A64-5F4E-4135-AD15-BAF87D76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7CFDCC-AD37-4E3B-A861-7F051342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0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D51C4-9046-4784-A389-481C950DD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DD54D4-94C9-4AD1-BC6F-00CE1495D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44B546-7C49-4670-890F-DBF75A071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E6D16-C87D-46CC-8480-31B06294C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3F64A4-BFFA-4703-9ABF-60E9EBD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848F6B-F24D-4209-ABBF-A86658A1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04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171A3-B0B5-4CBA-9870-B38F489A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19BC6D-3DBC-4931-A879-C04D82DFE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FB94D4-DD0D-4988-B1D1-57F5285E3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7892B-9CE1-4530-9BA4-366576CD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8601E-2FF1-4215-A167-01AF117C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13B02-3E06-48E8-8160-4E862FC2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83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076084-1429-4A80-9C7E-F3EBC279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A7951C-7247-4C4D-B33C-F1FA49F37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522F98-926A-40C4-A162-BE94DFE5D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AD302-B29D-44A3-BC89-09FB83C5B895}" type="datetimeFigureOut">
              <a:rPr lang="zh-CN" altLang="en-US" smtClean="0"/>
              <a:t>2022/4/18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3324B-799A-4316-8EEA-1FFC47226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83EF84-A4D3-4510-A89B-CA553A6E3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E95A1-BC22-4B40-BAF6-70D8DEF5F9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4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43DCAA-19EF-46EB-BFE6-094C4C244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第七次习题课</a:t>
            </a:r>
          </a:p>
        </p:txBody>
      </p:sp>
    </p:spTree>
    <p:extLst>
      <p:ext uri="{BB962C8B-B14F-4D97-AF65-F5344CB8AC3E}">
        <p14:creationId xmlns:p14="http://schemas.microsoft.com/office/powerpoint/2010/main" val="4142572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5D02D-1C9A-468C-9C36-54F36D3B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(1)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(2)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6C4331-57D6-48E1-9069-6595872CB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37" y="308869"/>
            <a:ext cx="4292931" cy="29509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14958F-16DD-4463-8A70-AE46D594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283" y="3390725"/>
            <a:ext cx="4738717" cy="3102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132907FD-D6A5-48AC-9104-3365A4F0C24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9306803"/>
                  </p:ext>
                </p:extLst>
              </p:nvPr>
            </p:nvGraphicFramePr>
            <p:xfrm>
              <a:off x="4180110" y="3158656"/>
              <a:ext cx="8011890" cy="879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0210">
                      <a:extLst>
                        <a:ext uri="{9D8B030D-6E8A-4147-A177-3AD203B41FA5}">
                          <a16:colId xmlns:a16="http://schemas.microsoft.com/office/drawing/2014/main" val="3156744353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1018066875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3170688505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60187186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227785679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22513827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2972047830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1388098608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2349200437"/>
                        </a:ext>
                      </a:extLst>
                    </a:gridCol>
                  </a:tblGrid>
                  <a:tr h="44259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00847141"/>
                      </a:ext>
                    </a:extLst>
                  </a:tr>
                  <a:tr h="43654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449759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132907FD-D6A5-48AC-9104-3365A4F0C24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139306803"/>
                  </p:ext>
                </p:extLst>
              </p:nvPr>
            </p:nvGraphicFramePr>
            <p:xfrm>
              <a:off x="4180110" y="3158656"/>
              <a:ext cx="8011890" cy="87913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0210">
                      <a:extLst>
                        <a:ext uri="{9D8B030D-6E8A-4147-A177-3AD203B41FA5}">
                          <a16:colId xmlns:a16="http://schemas.microsoft.com/office/drawing/2014/main" val="3156744353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1018066875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3170688505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60187186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227785679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22513827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2972047830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1388098608"/>
                        </a:ext>
                      </a:extLst>
                    </a:gridCol>
                    <a:gridCol w="890210">
                      <a:extLst>
                        <a:ext uri="{9D8B030D-6E8A-4147-A177-3AD203B41FA5}">
                          <a16:colId xmlns:a16="http://schemas.microsoft.com/office/drawing/2014/main" val="2349200437"/>
                        </a:ext>
                      </a:extLst>
                    </a:gridCol>
                  </a:tblGrid>
                  <a:tr h="442596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r="-700685" b="-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600685" b="-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r="-500685" b="-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7279" r="-397279" b="-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685" r="-300000" b="-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0685" r="-200000" b="-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0685" r="-100000" b="-98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0685" b="-986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847141"/>
                      </a:ext>
                    </a:extLst>
                  </a:tr>
                  <a:tr h="43654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1389" r="-8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1389" r="-7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t="-101389" r="-6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0000" t="-101389" r="-5006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7279" t="-101389" r="-397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00685" t="-101389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0685" t="-101389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00685" t="-10138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800685" t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759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9026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7F7F841-D4BD-4412-A49B-2869F5EFCC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662726"/>
                  </p:ext>
                </p:extLst>
              </p:nvPr>
            </p:nvGraphicFramePr>
            <p:xfrm>
              <a:off x="992579" y="1368425"/>
              <a:ext cx="10515600" cy="746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12642838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7766237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74633461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6903697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325854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586349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5226252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164192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1612632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692123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7686086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87F7F841-D4BD-4412-A49B-2869F5EFCC5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16662726"/>
                  </p:ext>
                </p:extLst>
              </p:nvPr>
            </p:nvGraphicFramePr>
            <p:xfrm>
              <a:off x="992579" y="1368425"/>
              <a:ext cx="10515600" cy="746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12642838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7766237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74633461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6903697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6325854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5863491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85226252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1641924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4016126327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698958" b="-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047" r="-602618" b="-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479" r="-499479" b="-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479" r="-399479" b="-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479" r="-299479" b="-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2618" r="-201047" b="-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8958" r="-100000" b="-983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8958" b="-9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2123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1639" r="-798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t="-101639" r="-698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047" t="-101639" r="-602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99479" t="-101639" r="-49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9479" t="-101639" r="-39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99479" t="-101639" r="-29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2618" t="-101639" r="-201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8958" t="-101639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98958" t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6086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0E0841EA-3E9D-44E8-8F9E-EAFDEF2A59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9709"/>
                <a:ext cx="10515600" cy="5511945"/>
              </a:xfrm>
            </p:spPr>
            <p:txBody>
              <a:bodyPr/>
              <a:lstStyle/>
              <a:p>
                <a:r>
                  <a:rPr lang="zh-CN" altLang="en-US" dirty="0"/>
                  <a:t>对另一本原多项式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CN" sz="2800" dirty="0"/>
              </a:p>
              <a:p>
                <a:endParaRPr lang="en-US" altLang="zh-CN" dirty="0"/>
              </a:p>
              <a:p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(2)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514350" indent="-514350">
                  <a:buAutoNum type="arabicParenBoth"/>
                </a:pPr>
                <a:endParaRPr lang="en-US" altLang="zh-CN" sz="2800" dirty="0"/>
              </a:p>
            </p:txBody>
          </p:sp>
        </mc:Choice>
        <mc:Fallback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0E0841EA-3E9D-44E8-8F9E-EAFDEF2A59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9709"/>
                <a:ext cx="10515600" cy="5511945"/>
              </a:xfrm>
              <a:blipFill>
                <a:blip r:embed="rId3"/>
                <a:stretch>
                  <a:fillRect l="-1217" t="-19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64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27E9BB-5C0F-4A45-A89B-A385FFFDBB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04701"/>
                <a:ext cx="10515600" cy="56722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补充：构造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𝐺𝐹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(81)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由</a:t>
                </a:r>
                <a:r>
                  <a:rPr lang="zh-CN" altLang="en-US" b="0" i="0" dirty="0">
                    <a:latin typeface="+mj-lt"/>
                  </a:rPr>
                  <a:t>题意</a:t>
                </a:r>
                <a:r>
                  <a:rPr lang="zh-CN" altLang="en-US" i="0" dirty="0">
                    <a:latin typeface="+mj-lt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]/(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四次</m:t>
                    </m:r>
                  </m:oMath>
                </a14:m>
                <a:r>
                  <a:rPr lang="zh-CN" altLang="en-US" dirty="0"/>
                  <a:t>不可约多项式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例如：取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构造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+2)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27E9BB-5C0F-4A45-A89B-A385FFFDBB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04701"/>
                <a:ext cx="10515600" cy="5672262"/>
              </a:xfrm>
              <a:blipFill>
                <a:blip r:embed="rId2"/>
                <a:stretch>
                  <a:fillRect l="-1217" t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245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63D84-61CF-4509-906C-EDC5F3CA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1DF4A8-2049-48F1-9AFA-4827027EC2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995270"/>
                <a:ext cx="10573987" cy="358220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>
                    <a:latin typeface="Cambria Math" panose="02040503050406030204" pitchFamily="18" charset="0"/>
                  </a:rPr>
                  <a:t>使用反证法，假设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b="0" dirty="0">
                    <a:latin typeface="Cambria Math" panose="02040503050406030204" pitchFamily="18" charset="0"/>
                  </a:rPr>
                  <a:t>根域</a:t>
                </a:r>
                <a:endParaRPr lang="en-US" altLang="zh-CN" sz="24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根   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⇒    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    ⇒    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可分解的</a:t>
                </a:r>
                <a:endParaRPr lang="en-US" altLang="zh-CN" sz="2400" dirty="0"/>
              </a:p>
              <a:p>
                <a:r>
                  <a:rPr lang="zh-CN" altLang="en-US" sz="2400" b="0" dirty="0"/>
                  <a:t>不妨</a:t>
                </a:r>
                <a14:m>
                  <m:oMath xmlns:m="http://schemas.openxmlformats.org/officeDocument/2006/math"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设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另外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两个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根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有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d>
                      <m:dPr>
                        <m:ctrl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d>
                      <m:dPr>
                        <m:ctrl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   ⇒   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扩张</m:t>
                    </m:r>
                  </m:oMath>
                </a14:m>
                <a:r>
                  <a:rPr lang="zh-CN" altLang="en-US" sz="2400" dirty="0"/>
                  <a:t>次数为</a:t>
                </a:r>
                <a:r>
                  <a:rPr lang="en-US" altLang="zh-CN" sz="2400" dirty="0"/>
                  <a:t>3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=−1   ⇒    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无解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1DF4A8-2049-48F1-9AFA-4827027EC2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995270"/>
                <a:ext cx="10573987" cy="3582205"/>
              </a:xfrm>
              <a:blipFill>
                <a:blip r:embed="rId2"/>
                <a:stretch>
                  <a:fillRect l="-749" t="-2211" r="-2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D9C3783-215D-42CF-AFDE-DD26762BD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43" y="280525"/>
            <a:ext cx="8805683" cy="14101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FEE2A6F-BEA2-4686-B6A1-7C4B5D426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994024"/>
            <a:ext cx="9808082" cy="36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86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6FF59E-F608-4C3C-8EDE-B2BF943FA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74359"/>
                <a:ext cx="10515600" cy="288364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题意</a:t>
                </a:r>
                <a14:m>
                  <m:oMath xmlns:m="http://schemas.openxmlformats.org/officeDocument/2006/math">
                    <m:r>
                      <a:rPr lang="zh-CN" altLang="en-US" sz="2400" b="0" i="1">
                        <a:latin typeface="Cambria Math" panose="02040503050406030204" pitchFamily="18" charset="0"/>
                      </a:rPr>
                      <m:t>可得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sz="2400" b="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dirty="0"/>
                  <a:t>不可约，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设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首项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系数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⇒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极小多项式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400" dirty="0"/>
                  <a:t>代数元，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    ⇒   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A6FF59E-F608-4C3C-8EDE-B2BF943FA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74359"/>
                <a:ext cx="10515600" cy="2883641"/>
              </a:xfrm>
              <a:blipFill>
                <a:blip r:embed="rId2"/>
                <a:stretch>
                  <a:fillRect l="-812" t="-2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5C55C4B-1E29-485B-8401-D76368E2E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28529"/>
            <a:ext cx="10694127" cy="7837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81F920E-6AB4-4F9B-BA87-FC83EDD98F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97234"/>
            <a:ext cx="7611094" cy="5502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802890-8C50-453C-951B-FC966030B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2221"/>
            <a:ext cx="5721644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66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94762E-7741-40AC-8C87-630AB7EC4F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029"/>
                <a:ext cx="10515600" cy="513193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+1=0   ⇒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dirty="0"/>
                  <a:t>可以分解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=−1  ⇒  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能在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上分解为一次因子的乘积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的根域是包含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/>
                  <a:t>的最小扩域，而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为包含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/>
                  <a:t>的最小域。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2400" dirty="0"/>
                  <a:t>的根域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94762E-7741-40AC-8C87-630AB7EC4F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029"/>
                <a:ext cx="10515600" cy="5131934"/>
              </a:xfrm>
              <a:blipFill>
                <a:blip r:embed="rId2"/>
                <a:stretch>
                  <a:fillRect l="-812" t="-1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C657F24-22D7-467F-B49E-7E5CCBB87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18" y="365125"/>
            <a:ext cx="7483808" cy="36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97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EDFB66-CAE1-4852-8A5C-BDCCF1DCA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3787"/>
                <a:ext cx="10515600" cy="48231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b="0" dirty="0">
                    <a:latin typeface="Cambria Math" panose="02040503050406030204" pitchFamily="18" charset="0"/>
                  </a:rPr>
                  <a:t>素数或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，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0</a:t>
                </a:r>
                <a:r>
                  <a:rPr lang="zh-CN" altLang="en-US" b="0" dirty="0">
                    <a:latin typeface="Cambria Math" panose="02040503050406030204" pitchFamily="18" charset="0"/>
                  </a:rPr>
                  <a:t>显然不满足条件</a:t>
                </a:r>
                <a:endParaRPr lang="en-US" altLang="zh-CN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⇒   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可以</m:t>
                    </m:r>
                  </m:oMath>
                </a14:m>
                <a:r>
                  <a:rPr lang="zh-CN" altLang="en-US" b="0" dirty="0"/>
                  <a:t>分解成一次因式乘积</a:t>
                </a:r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/>
                  <a:t>包含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最小</a:t>
                </a:r>
                <a:r>
                  <a:rPr lang="zh-CN" altLang="en-US" dirty="0"/>
                  <a:t>扩域，所以不包含满足分解条件的子域，所以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根域。</a:t>
                </a:r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EDFB66-CAE1-4852-8A5C-BDCCF1DCA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3787"/>
                <a:ext cx="10515600" cy="4823176"/>
              </a:xfrm>
              <a:blipFill>
                <a:blip r:embed="rId2"/>
                <a:stretch>
                  <a:fillRect t="-2402" r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19888776-666F-48F5-9225-D3F729BB0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21" y="637785"/>
            <a:ext cx="10571813" cy="4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31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17F193-4D8A-4316-9537-6CF60F4DD1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33501"/>
                <a:ext cx="10515600" cy="4334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1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−6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dirty="0"/>
                  <a:t>不可约，它的根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g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rad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根域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g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zh-CN" altLang="en-US" sz="2400" dirty="0"/>
                  <a:t>，扩张次数为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</m:e>
                        </m:d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g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=2×6=12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是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zh-CN" altLang="en-US" sz="2400" dirty="0"/>
                  <a:t>不可约多项式，则在商域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] /(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+3)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400" dirty="0"/>
                  <a:t>多项式有根，设为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2400" b="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根域包含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zh-CN" altLang="en-US" sz="2400" dirty="0"/>
                  <a:t>。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为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多项式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在</m:t>
                    </m:r>
                    <m:r>
                      <m:rPr>
                        <m:sty m:val="p"/>
                      </m:rP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400" dirty="0"/>
                  <a:t>的根</a:t>
                </a:r>
                <a:endParaRPr lang="en-US" altLang="zh-CN" sz="2400" dirty="0"/>
              </a:p>
              <a:p>
                <a:r>
                  <a:rPr lang="zh-CN" altLang="en-US" sz="2400" dirty="0"/>
                  <a:t>考虑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 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+3|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125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所有</m:t>
                    </m:r>
                  </m:oMath>
                </a14:m>
                <a:r>
                  <a:rPr lang="zh-CN" altLang="en-US" sz="2400" dirty="0"/>
                  <a:t>解构成域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zh-CN" altLang="en-US" sz="2400" dirty="0"/>
                  <a:t>所有解在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内</m:t>
                    </m:r>
                  </m:oMath>
                </a14:m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是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sz="2400" dirty="0"/>
                  <a:t>根域。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次数</m:t>
                    </m:r>
                  </m:oMath>
                </a14:m>
                <a:r>
                  <a:rPr lang="zh-CN" altLang="en-US" sz="24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zh-CN" altLang="en-US" sz="2400" dirty="0"/>
                  <a:t>，扩张次数为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17F193-4D8A-4316-9537-6CF60F4DD1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33501"/>
                <a:ext cx="10515600" cy="4334493"/>
              </a:xfrm>
              <a:blipFill>
                <a:blip r:embed="rId2"/>
                <a:stretch>
                  <a:fillRect l="-928" t="-281" r="-638" b="-2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ED2DABB-3738-457A-8EC5-E0B0DA5AA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60667"/>
            <a:ext cx="9926801" cy="7586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90ED2E-A501-43D7-B9A7-8D37F19D4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74" y="487853"/>
            <a:ext cx="9731236" cy="7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58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C26A39-02C0-4FE4-9A56-93AAF784F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78529"/>
                <a:ext cx="10515600" cy="279843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altLang="zh-CN" b="0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g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ra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𝑐h𝑎𝑟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C26A39-02C0-4FE4-9A56-93AAF784F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78529"/>
                <a:ext cx="10515600" cy="279843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9B5B943-4B33-4C6F-92B9-F6EAE534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46" y="1461777"/>
            <a:ext cx="6994393" cy="3524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BAA647-9F7D-468F-888F-4AE28D501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46" y="203335"/>
            <a:ext cx="4229317" cy="114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714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EF9BD1-4A85-4CEF-96A9-98ED596B4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1900"/>
                <a:ext cx="10668990" cy="585453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]/(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={0,1,2,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+2,2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+1,2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l-GR" altLang="zh-CN" sz="2400" i="1" dirty="0" smtClean="0">
                        <a:latin typeface="Cambria Math" panose="02040503050406030204" pitchFamily="18" charset="0"/>
                      </a:rPr>
                      <m:t>+2}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b="0" dirty="0"/>
                  <a:t>同理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]/(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EF9BD1-4A85-4CEF-96A9-98ED596B4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1900"/>
                <a:ext cx="10668990" cy="5854535"/>
              </a:xfrm>
              <a:blipFill>
                <a:blip r:embed="rId2"/>
                <a:stretch>
                  <a:fillRect l="-800" t="-1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509E059-9B1E-43C3-A855-4353DFFC6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3234"/>
            <a:ext cx="9094626" cy="35560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5E3BD03-1A36-4A9C-85D4-2C6B5F738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72" y="1316366"/>
            <a:ext cx="5186219" cy="46409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FF62F45-F0E6-4247-A861-69FFD462F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852" y="1316366"/>
            <a:ext cx="5012594" cy="464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885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4D9E8-DDC4-4E3F-A10A-B0251E30B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C8E95E-8B16-4380-ABDC-C91A2473F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65365"/>
                <a:ext cx="5669478" cy="421159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]/(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4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是</m:t>
                    </m:r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在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sz="2400" dirty="0"/>
                  <a:t>的根，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是它的本原元</a:t>
                </a:r>
                <a:endParaRPr lang="en-US" altLang="zh-CN" sz="2400" dirty="0"/>
              </a:p>
              <a:p>
                <a:r>
                  <a:rPr lang="zh-CN" altLang="en-US" sz="2400" dirty="0"/>
                  <a:t>本原多项式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本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原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多项式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</a:rPr>
                      <m:t>根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−2=2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EC8E95E-8B16-4380-ABDC-C91A2473F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65365"/>
                <a:ext cx="5669478" cy="4211597"/>
              </a:xfrm>
              <a:blipFill>
                <a:blip r:embed="rId2"/>
                <a:stretch>
                  <a:fillRect l="-1505" t="-1881" r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456C378-8AEE-490C-910A-D037865C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83" y="382521"/>
            <a:ext cx="5537554" cy="1392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5027AB-EB22-4E96-BD17-50A41240B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637" y="226322"/>
            <a:ext cx="5594559" cy="36220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4">
                <a:extLst>
                  <a:ext uri="{FF2B5EF4-FFF2-40B4-BE49-F238E27FC236}">
                    <a16:creationId xmlns:a16="http://schemas.microsoft.com/office/drawing/2014/main" id="{FE59189F-5A6C-4BFF-8739-F60228740C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4573427"/>
                  </p:ext>
                </p:extLst>
              </p:nvPr>
            </p:nvGraphicFramePr>
            <p:xfrm>
              <a:off x="1093520" y="5430138"/>
              <a:ext cx="10515600" cy="746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15674435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1806687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7068850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6018718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2778567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251382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97204783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8809860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3492004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𝟔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𝟕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00847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14497592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4">
                <a:extLst>
                  <a:ext uri="{FF2B5EF4-FFF2-40B4-BE49-F238E27FC236}">
                    <a16:creationId xmlns:a16="http://schemas.microsoft.com/office/drawing/2014/main" id="{FE59189F-5A6C-4BFF-8739-F60228740C4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54573427"/>
                  </p:ext>
                </p:extLst>
              </p:nvPr>
            </p:nvGraphicFramePr>
            <p:xfrm>
              <a:off x="1093520" y="5430138"/>
              <a:ext cx="10515600" cy="7468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3156744353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01806687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170688505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60187186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27785679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2513827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97204783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1388098608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349200437"/>
                        </a:ext>
                      </a:extLst>
                    </a:gridCol>
                  </a:tblGrid>
                  <a:tr h="375984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r="-69895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047" r="-6026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9479" r="-4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9479" r="-3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99479" r="-2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02618" r="-20104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8958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9895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8471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r="-798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0000" t="-100000" r="-698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1047" t="-100000" r="-6026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9479" t="-100000" r="-49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99479" t="-100000" r="-39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99479" t="-100000" r="-2994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02618" t="-100000" r="-201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8958" t="-1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98958" t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49759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7656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860</Words>
  <Application>Microsoft Office PowerPoint</Application>
  <PresentationFormat>宽屏</PresentationFormat>
  <Paragraphs>112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第七次习题课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第七次习题课</dc:title>
  <dc:creator>Huang Wenhao</dc:creator>
  <cp:lastModifiedBy>Huang Wenhao</cp:lastModifiedBy>
  <cp:revision>2</cp:revision>
  <dcterms:created xsi:type="dcterms:W3CDTF">2022-04-18T01:34:44Z</dcterms:created>
  <dcterms:modified xsi:type="dcterms:W3CDTF">2022-04-19T03:21:53Z</dcterms:modified>
</cp:coreProperties>
</file>