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CECD0-D600-D5CE-4B43-B2C3E9BD1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85AC0F-290F-1983-5AC9-295A4D215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75479-408A-DEDB-632D-777976AB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FC94-A939-4FFB-909B-C39E9D0CC17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76B9F-7B93-B018-09A9-F2997EBB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46322-25DB-3D22-7A8B-5C79A53A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C5D7-6FBA-42BB-A5AA-C63958934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42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0533B-FEB9-8768-CDC6-B90BBC38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94103C-3576-A0C5-228F-3A9052EBB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0812E-A62D-D3DE-0F36-C54C50D2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FC94-A939-4FFB-909B-C39E9D0CC17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F04F7-BF42-0CC1-CADB-D3A2DCF8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E932C-7BEF-8DAF-DC03-5CF7437C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C5D7-6FBA-42BB-A5AA-C63958934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6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1B289D-F602-6C63-CF2D-8EFB07E6A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D8D9BB-07BA-4F2C-44C6-9851AD50C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E52BE-568D-ACF3-DAA1-A5CE63E7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FC94-A939-4FFB-909B-C39E9D0CC17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81C1BB-B500-DD1A-DED2-2E1B2254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E7A92-2884-5298-B38E-F547BC52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C5D7-6FBA-42BB-A5AA-C63958934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4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A99A5-DF1E-CA38-7F3F-0E6A490F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BB423-1F1B-AA3B-5DB4-901DEFDA0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32C321-FBCB-3B19-2668-882942275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FC94-A939-4FFB-909B-C39E9D0CC17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8C64A-F744-CE49-50F9-0CDC9D2B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66199-1EA5-098F-B02D-6A2FFCF6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C5D7-6FBA-42BB-A5AA-C63958934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80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6E8C0-7C2F-4B5F-5BED-98489C3E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D04EF-7B86-C826-5EC3-D1E9D77B5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7437C-B9A9-8C2F-C6D4-3110FCC5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FC94-A939-4FFB-909B-C39E9D0CC17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31636-5C29-438A-F47C-75ADA5E9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21253-1928-FC02-36C5-AB24CC52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C5D7-6FBA-42BB-A5AA-C63958934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0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D531B-B375-497B-8A18-C9D27466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8C029-6A32-A9B5-539C-8DB4D5DE7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7B0D6-BC01-5739-6757-4CBA9C3DD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965B6E-F44A-89C8-FC19-1E99143F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FC94-A939-4FFB-909B-C39E9D0CC17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841F3B-DB87-92CB-14C8-1D374019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FA716-BB6C-8571-2844-B1CE8647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C5D7-6FBA-42BB-A5AA-C63958934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18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FD2FE-E17E-03CA-E481-51D14BE2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907BA-7CAA-D071-B244-D94DC702F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DC9B8B-814A-DB14-B24D-4537DCE2A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FD2EF4-C4DE-37EA-F447-3EDEE6507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EF3B43-D609-C589-B237-A9FB4D71D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1C2AC9-0DF7-D2DF-8A55-F17DA3A4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FC94-A939-4FFB-909B-C39E9D0CC17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0400FA-0FC2-0A56-F5A8-391F9033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F3DF4F-1694-6E42-87B6-A47099E9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C5D7-6FBA-42BB-A5AA-C63958934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86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F855A-7C74-8196-7E20-BE965CB9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9FB217-AC41-1965-0892-E3FD6E8D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FC94-A939-4FFB-909B-C39E9D0CC17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AC3362-657E-2189-4554-C0FB3D1C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10DF66-845E-CC8A-4ED3-9E705240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C5D7-6FBA-42BB-A5AA-C63958934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9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D4C69-6A66-E91A-986D-66198EDF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FC94-A939-4FFB-909B-C39E9D0CC17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9D4418-D8AE-AD3E-151B-B7BE29C7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0DE04C-0896-B4F8-5155-881A8ED0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C5D7-6FBA-42BB-A5AA-C63958934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9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B5F6F-D7C3-BF2A-CCAA-E7BD640D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24264-93E9-821E-41DA-80F372B3C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D1CC44-06AF-74E4-01C0-6DB73B580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05EEE7-2186-821C-16F4-EB4565B3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FC94-A939-4FFB-909B-C39E9D0CC17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A97195-4000-7B93-A5FA-E6C214A4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3D1040-4977-CBC6-B635-839B7DAF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C5D7-6FBA-42BB-A5AA-C63958934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12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5B23D-18A5-300B-C09C-EFE0BDAE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5A7F9E-E958-2558-8A44-457F6DCEA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974475-3EED-AAFC-A76E-C9CF9D58B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78D3E1-149F-AFD4-9159-7516DCCE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FC94-A939-4FFB-909B-C39E9D0CC17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2119E3-A8E2-145B-4AAF-A36B6D74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F8440F-94CB-4AC1-04A0-613944AC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C5D7-6FBA-42BB-A5AA-C63958934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95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96EA5B-9823-760F-4606-54938196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DCDBFD-FD63-FE4A-B814-A438D9E67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1CFDF-EE59-2E83-B528-1930C03C1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3FC94-A939-4FFB-909B-C39E9D0CC17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F0839-C03D-B99F-F053-4FD70741B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36F08-128D-7770-7655-847C9CF60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C5D7-6FBA-42BB-A5AA-C63958934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21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5E61C-0E14-41B8-D50F-8B20B932D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第九次习题课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7D3176-9C4F-617C-2AE7-4A0FAAC6CB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2022-05-03</a:t>
            </a:r>
          </a:p>
        </p:txBody>
      </p:sp>
    </p:spTree>
    <p:extLst>
      <p:ext uri="{BB962C8B-B14F-4D97-AF65-F5344CB8AC3E}">
        <p14:creationId xmlns:p14="http://schemas.microsoft.com/office/powerpoint/2010/main" val="824294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CE8E6-09AD-6E18-61AD-35488E3C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830B17-FDE2-152D-1DD4-85034AC047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35678"/>
                <a:ext cx="10515600" cy="42234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乘法运算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 marL="457200" indent="-457200">
                  <a:buAutoNum type="arabicParenBoth"/>
                </a:pPr>
                <a:r>
                  <a:rPr lang="zh-CN" altLang="en-US" sz="2000" dirty="0"/>
                  <a:t>封闭</a:t>
                </a:r>
                <a:endParaRPr lang="en-US" altLang="zh-CN" sz="2000" dirty="0"/>
              </a:p>
              <a:p>
                <a:pPr marL="457200" indent="-457200">
                  <a:buAutoNum type="arabicParenBoth"/>
                </a:pPr>
                <a:r>
                  <a:rPr lang="zh-CN" altLang="en-US" sz="2000" dirty="0"/>
                  <a:t>结合</a:t>
                </a:r>
                <a:r>
                  <a:rPr lang="en-US" altLang="zh-CN" sz="2000" dirty="0"/>
                  <a:t>	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sz="2000" dirty="0"/>
              </a:p>
              <a:p>
                <a:pPr marL="457200" indent="-457200">
                  <a:buAutoNum type="arabicParenBoth"/>
                </a:pPr>
                <a:r>
                  <a:rPr lang="zh-CN" altLang="en-US" sz="2000" b="0" dirty="0"/>
                  <a:t>单位元</a:t>
                </a:r>
                <a:endParaRPr lang="en-US" altLang="zh-CN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∧1=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=1⋅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CN" sz="2000" b="0" dirty="0"/>
              </a:p>
              <a:p>
                <a:pPr marL="457200" indent="-457200">
                  <a:buAutoNum type="arabicParenBoth" startAt="4"/>
                </a:pPr>
                <a:r>
                  <a:rPr lang="zh-CN" altLang="en-US" sz="2000" dirty="0"/>
                  <a:t>分配律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zh-CN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∨[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zh-CN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zh-CN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zh-CN" sz="2000" b="0" dirty="0"/>
              </a:p>
              <a:p>
                <a:pPr marL="457200" indent="-457200">
                  <a:buAutoNum type="arabicParenBoth" startAt="5"/>
                </a:pPr>
                <a:r>
                  <a:rPr lang="zh-CN" altLang="en-US" sz="2000" dirty="0"/>
                  <a:t>可交换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830B17-FDE2-152D-1DD4-85034AC04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35678"/>
                <a:ext cx="10515600" cy="4223471"/>
              </a:xfrm>
              <a:blipFill>
                <a:blip r:embed="rId2"/>
                <a:stretch>
                  <a:fillRect l="-638" t="-1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34196A1-CD20-75D1-A0EB-4F4D3C6D0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82" y="325367"/>
            <a:ext cx="10069168" cy="150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5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F0F93FA-BB1A-A8EE-12E3-C8D6CF628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115"/>
            <a:ext cx="10907147" cy="33040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E76E76-84EC-FF59-E962-15D6CDCA8D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1595"/>
                <a:ext cx="8685810" cy="2487880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不是</m:t>
                    </m:r>
                  </m:oMath>
                </a14:m>
                <a:r>
                  <a:rPr lang="zh-CN" altLang="en-US" sz="2000" dirty="0"/>
                  <a:t>子格，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不是</m:t>
                    </m:r>
                  </m:oMath>
                </a14:m>
                <a:r>
                  <a:rPr lang="zh-CN" altLang="en-US" sz="2000" dirty="0"/>
                  <a:t>子格，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=1∉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000" dirty="0"/>
                  <a:t>子格，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元素</m:t>
                    </m:r>
                  </m:oMath>
                </a14:m>
                <a:r>
                  <a:rPr lang="zh-CN" altLang="en-US" sz="2000" dirty="0"/>
                  <a:t>关于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封闭</m:t>
                    </m:r>
                  </m:oMath>
                </a14:m>
                <a:endParaRPr lang="en-US" altLang="zh-CN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不是</m:t>
                    </m:r>
                  </m:oMath>
                </a14:m>
                <a:r>
                  <a:rPr lang="zh-CN" altLang="en-US" sz="2000" dirty="0"/>
                  <a:t>子格，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E76E76-84EC-FF59-E962-15D6CDCA8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1595"/>
                <a:ext cx="8685810" cy="2487880"/>
              </a:xfrm>
              <a:blipFill>
                <a:blip r:embed="rId3"/>
                <a:stretch>
                  <a:fillRect l="-702" t="-2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47D470E3-A47F-CA12-CAB3-0614CCC9B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27147"/>
            <a:ext cx="8112036" cy="7060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A07CEAA-BABB-6407-959F-F03C26BC4E57}"/>
                  </a:ext>
                </a:extLst>
              </p:cNvPr>
              <p:cNvSpPr txBox="1"/>
              <p:nvPr/>
            </p:nvSpPr>
            <p:spPr>
              <a:xfrm>
                <a:off x="838200" y="3798483"/>
                <a:ext cx="8460179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zh-CN" altLang="en-US" sz="2000" dirty="0"/>
                  <a:t>不妨设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/>
                  <a:t>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有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∨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CN" sz="20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altLang="zh-CN" sz="2000" b="0" dirty="0"/>
              </a:p>
              <a:p>
                <a:r>
                  <a:rPr lang="zh-CN" altLang="en-US" sz="2000" b="0" dirty="0"/>
                  <a:t>要证明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20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CN" sz="20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1∨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sz="2000" b="0" dirty="0"/>
              </a:p>
              <a:p>
                <a:r>
                  <a:rPr lang="en-US" altLang="zh-CN" sz="2000" dirty="0"/>
                  <a:t>(2) </a:t>
                </a:r>
                <a:r>
                  <a:rPr lang="zh-CN" altLang="en-US" sz="2000" dirty="0"/>
                  <a:t>在</a:t>
                </a:r>
                <a:r>
                  <a:rPr lang="en-US" altLang="zh-CN" sz="2000" dirty="0"/>
                  <a:t>(1)</a:t>
                </a:r>
                <a:r>
                  <a:rPr lang="zh-CN" altLang="en-US" sz="2000" dirty="0"/>
                  <a:t>的证明过程可得</a:t>
                </a:r>
                <a:endParaRPr lang="en-US" altLang="zh-CN" sz="2000" b="0" dirty="0"/>
              </a:p>
              <a:p>
                <a:endParaRPr lang="en-US" altLang="zh-CN" sz="2000" b="0" dirty="0"/>
              </a:p>
              <a:p>
                <a:endParaRPr lang="zh-CN" altLang="en-US" sz="20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A07CEAA-BABB-6407-959F-F03C26BC4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98483"/>
                <a:ext cx="8460179" cy="2862322"/>
              </a:xfrm>
              <a:prstGeom prst="rect">
                <a:avLst/>
              </a:prstGeom>
              <a:blipFill>
                <a:blip r:embed="rId5"/>
                <a:stretch>
                  <a:fillRect l="-793" t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24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3260AA-547D-7F60-825E-287A0A187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0396" y="1506372"/>
                <a:ext cx="10515600" cy="53516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反证法。假设不唯一，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′′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补元。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∨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∨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∧1=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∨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∧1=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∨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矛盾，唯一性可证</a:t>
                </a:r>
                <a:endParaRPr lang="en-US" altLang="zh-CN" b="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3260AA-547D-7F60-825E-287A0A187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0396" y="1506372"/>
                <a:ext cx="10515600" cy="5351628"/>
              </a:xfrm>
              <a:blipFill>
                <a:blip r:embed="rId2"/>
                <a:stretch>
                  <a:fillRect l="-1217" t="-1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6107679-7DCF-7808-4A2B-76C6C60BF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640"/>
            <a:ext cx="8453271" cy="39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4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84E29C-46BE-4E59-CED2-631BB5279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68238"/>
                <a:ext cx="10515600" cy="20265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均</m:t>
                    </m:r>
                  </m:oMath>
                </a14:m>
                <a:r>
                  <a:rPr lang="zh-CN" altLang="en-US" dirty="0"/>
                  <a:t>构成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(3)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zh-CN" altLang="en-US" dirty="0"/>
                  <a:t>构成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84E29C-46BE-4E59-CED2-631BB5279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68238"/>
                <a:ext cx="10515600" cy="2026537"/>
              </a:xfrm>
              <a:blipFill>
                <a:blip r:embed="rId2"/>
                <a:stretch>
                  <a:fillRect l="-1217" t="-5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EE83960-6985-E485-4858-EB1C8D3C0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70" y="147068"/>
            <a:ext cx="7531487" cy="3886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6F41A7-7DC0-3F69-CE39-BC6209E9B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408" y="1405433"/>
            <a:ext cx="4276022" cy="97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5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98102D-4E7D-66F0-4746-0BA64A1D81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9736"/>
                <a:ext cx="5811982" cy="44372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1800" dirty="0"/>
                  <a:t>不存在有补分配的六元格。同样采用反证法进行证明。</a:t>
                </a:r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/>
                  <a:t>假设存在有补分配格，则元素有补，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考虑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几种</m:t>
                    </m:r>
                  </m:oMath>
                </a14:m>
                <a:r>
                  <a:rPr lang="zh-CN" altLang="en-US" sz="1800" dirty="0"/>
                  <a:t>情况</a:t>
                </a:r>
                <a:endParaRPr lang="en-US" altLang="zh-CN" sz="1800" dirty="0"/>
              </a:p>
              <a:p>
                <a:pPr marL="0" indent="0">
                  <a:buNone/>
                </a:pPr>
                <a:r>
                  <a:rPr lang="en-US" altLang="zh-CN" sz="1800" dirty="0"/>
                  <a:t>(1)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800" dirty="0"/>
                  <a:t>。</a:t>
                </a:r>
                <a:endParaRPr lang="en-US" altLang="zh-CN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800" b="0" dirty="0"/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∧1=</m:t>
                    </m:r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800" i="0" dirty="0">
                    <a:latin typeface="+mj-lt"/>
                    <a:ea typeface="Cambria Math" panose="02040503050406030204" pitchFamily="18" charset="0"/>
                  </a:rPr>
                  <a:t>同理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∧1=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′≼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1800" b="0" dirty="0"/>
              </a:p>
              <a:p>
                <a:pPr marL="0" indent="0">
                  <a:buNone/>
                </a:pPr>
                <a:r>
                  <a:rPr lang="zh-CN" altLang="en-US" sz="1800" dirty="0"/>
                  <a:t>两对不能存在偏序关系，否则违反补元定义</a:t>
                </a:r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/>
                  <a:t>推出如</a:t>
                </a:r>
                <a:r>
                  <a:rPr lang="en-US" altLang="zh-CN" sz="1800" dirty="0"/>
                  <a:t>2</a:t>
                </a:r>
                <a:r>
                  <a:rPr lang="zh-CN" altLang="en-US" sz="1800" dirty="0"/>
                  <a:t>的图</a:t>
                </a:r>
                <a:endParaRPr lang="en-US" altLang="zh-CN" sz="1800" dirty="0"/>
              </a:p>
              <a:p>
                <a:pPr marL="0" indent="0">
                  <a:buNone/>
                </a:pPr>
                <a:r>
                  <a:rPr lang="en-US" altLang="zh-CN" sz="1800" dirty="0"/>
                  <a:t>(2)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800" dirty="0"/>
                  <a:t>。</a:t>
                </a:r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b="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∨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∨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1800" b="0" dirty="0"/>
              </a:p>
              <a:p>
                <a:pPr marL="0" indent="0">
                  <a:buNone/>
                </a:pPr>
                <a:r>
                  <a:rPr lang="zh-CN" altLang="en-US" sz="1800" dirty="0"/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∧1=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′≼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1800" b="0" dirty="0"/>
              </a:p>
              <a:p>
                <a:pPr marL="0" indent="0">
                  <a:buNone/>
                </a:pPr>
                <a:r>
                  <a:rPr lang="en-US" altLang="zh-CN" sz="1800" dirty="0"/>
                  <a:t>(3)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800" b="0" dirty="0"/>
                  <a:t>或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1800" i="1">
                        <a:latin typeface="Cambria Math" panose="02040503050406030204" pitchFamily="18" charset="0"/>
                      </a:rPr>
                      <m:t>。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1800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98102D-4E7D-66F0-4746-0BA64A1D8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9736"/>
                <a:ext cx="5811982" cy="4437228"/>
              </a:xfrm>
              <a:blipFill>
                <a:blip r:embed="rId2"/>
                <a:stretch>
                  <a:fillRect l="-944" t="-1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CEDACE3-C8EC-9294-63A8-A189CB5CC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7040"/>
            <a:ext cx="10416646" cy="11276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462E19F-A070-F073-A4A3-D13563C09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182" y="736271"/>
            <a:ext cx="4965969" cy="29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7AD1A-68B1-50E0-4DC6-F6FE2D1B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7C10DE-3EF9-2668-1132-FBA100171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F3A879-87C7-B4E7-C28C-081EAFA83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12" y="436269"/>
            <a:ext cx="9131769" cy="10097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C020C9-23A7-AFF8-2664-FF51AE4B0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2274"/>
            <a:ext cx="10437007" cy="454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03F5D5-0B86-C8A5-7675-96E01BB8BA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对于其中任意的元素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同理有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dirty="0"/>
                  <a:t>，因此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𝑐h𝑎𝑟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03F5D5-0B86-C8A5-7675-96E01BB8B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D0BC690-1354-87E1-0A01-7C4707125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27" y="472321"/>
            <a:ext cx="9064223" cy="41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9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25DEA21-4C20-8A8C-E1E3-7117EFAA8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7385" y="1122218"/>
            <a:ext cx="5692924" cy="1498138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4D2F21-5D3E-2F1F-CE80-610EDDCE0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11" y="365125"/>
            <a:ext cx="10220749" cy="7570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070229C-15ED-D71B-D53D-3C26FF309AC7}"/>
                  </a:ext>
                </a:extLst>
              </p:cNvPr>
              <p:cNvSpPr txBox="1"/>
              <p:nvPr/>
            </p:nvSpPr>
            <p:spPr>
              <a:xfrm>
                <a:off x="831273" y="1306286"/>
                <a:ext cx="5196112" cy="1753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>
                    <a:latin typeface="Cambria Math" panose="02040503050406030204" pitchFamily="18" charset="0"/>
                  </a:rPr>
                  <a:t>由于每个元素都是幂等元，则有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ab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交换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律</m:t>
                    </m:r>
                  </m:oMath>
                </a14:m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ab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ba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070229C-15ED-D71B-D53D-3C26FF309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3" y="1306286"/>
                <a:ext cx="5196112" cy="1753493"/>
              </a:xfrm>
              <a:prstGeom prst="rect">
                <a:avLst/>
              </a:prstGeom>
              <a:blipFill>
                <a:blip r:embed="rId4"/>
                <a:stretch>
                  <a:fillRect l="-938" t="-1736" b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14DB63-E84A-347C-6280-BF360E941810}"/>
                  </a:ext>
                </a:extLst>
              </p:cNvPr>
              <p:cNvSpPr txBox="1"/>
              <p:nvPr/>
            </p:nvSpPr>
            <p:spPr>
              <a:xfrm>
                <a:off x="831273" y="3148246"/>
                <a:ext cx="10776856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𝑎𝑏𝑐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𝑎𝑏𝑎𝑐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𝑎𝑏𝑐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𝑎𝑐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元</m:t>
                    </m:r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∨0=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+0−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⋅0=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∧0=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⋅0=0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元：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∨1=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⋅1=1,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⋅1=0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∨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zh-CN" altLang="en-US" b="0" dirty="0"/>
                  <a:t>所以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;∨,∧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b="0" dirty="0"/>
                  <a:t>布尔代数</a:t>
                </a:r>
                <a:endParaRPr lang="en-US" altLang="zh-CN" b="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14DB63-E84A-347C-6280-BF360E941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3" y="3148246"/>
                <a:ext cx="10776856" cy="2585323"/>
              </a:xfrm>
              <a:prstGeom prst="rect">
                <a:avLst/>
              </a:prstGeom>
              <a:blipFill>
                <a:blip r:embed="rId5"/>
                <a:stretch>
                  <a:fillRect l="-452" b="-2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0E4BE889-A76D-AC89-32A0-AD3AC283E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011" y="5903471"/>
            <a:ext cx="10135964" cy="71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2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CE8E6-09AD-6E18-61AD-35488E3C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830B17-FDE2-152D-1DD4-85034AC047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515600" cy="48008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加法运算</a:t>
                </a:r>
                <a:r>
                  <a:rPr lang="en-US" altLang="zh-CN" sz="2000" dirty="0"/>
                  <a:t>+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 marL="457200" indent="-457200">
                  <a:buAutoNum type="arabicParenBoth"/>
                </a:pPr>
                <a:r>
                  <a:rPr lang="zh-CN" altLang="en-US" sz="2000" dirty="0"/>
                  <a:t>封闭</a:t>
                </a:r>
                <a:endParaRPr lang="en-US" altLang="zh-CN" sz="2000" dirty="0"/>
              </a:p>
              <a:p>
                <a:pPr marL="457200" indent="-457200">
                  <a:buAutoNum type="arabicParenBoth"/>
                </a:pPr>
                <a:r>
                  <a:rPr lang="zh-CN" altLang="en-US" sz="2000" dirty="0"/>
                  <a:t>结合</a:t>
                </a:r>
                <a:r>
                  <a:rPr lang="en-US" altLang="zh-CN" sz="2000" dirty="0"/>
                  <a:t>		</a:t>
                </a: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∨(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∧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∨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∧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′∧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zh-CN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zh-CN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′∧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zh-CN" sz="2000" b="0" dirty="0"/>
              </a:p>
              <a:p>
                <a:pPr marL="457200" indent="-457200">
                  <a:buAutoNum type="arabicParenBoth" startAt="3"/>
                </a:pPr>
                <a:r>
                  <a:rPr lang="zh-CN" altLang="en-US" sz="2000" b="0" dirty="0"/>
                  <a:t>单位元</a:t>
                </a:r>
                <a:endParaRPr lang="en-US" altLang="zh-CN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+0=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∧0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∨0=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CN" sz="2000" b="0" dirty="0"/>
              </a:p>
              <a:p>
                <a:pPr marL="457200" indent="-457200">
                  <a:buAutoNum type="arabicParenBoth" startAt="4"/>
                </a:pPr>
                <a:r>
                  <a:rPr lang="zh-CN" altLang="en-US" sz="2000" b="0" dirty="0"/>
                  <a:t>逆元</a:t>
                </a:r>
                <a:endParaRPr lang="en-US" altLang="zh-CN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en-US" altLang="zh-CN" sz="2000" b="0" dirty="0"/>
                  <a:t>(5)  </a:t>
                </a:r>
                <a:r>
                  <a:rPr lang="zh-CN" altLang="en-US" sz="2000" b="0" dirty="0"/>
                  <a:t>可交换</a:t>
                </a:r>
                <a:endParaRPr lang="en-US" altLang="zh-CN" sz="2000" b="0" dirty="0"/>
              </a:p>
              <a:p>
                <a:pPr marL="457200" indent="-457200">
                  <a:buAutoNum type="arabicParenBoth" startAt="3"/>
                </a:pPr>
                <a:endParaRPr lang="en-US" altLang="zh-CN" sz="1600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830B17-FDE2-152D-1DD4-85034AC04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515600" cy="4800807"/>
              </a:xfrm>
              <a:blipFill>
                <a:blip r:embed="rId2"/>
                <a:stretch>
                  <a:fillRect l="-638" t="-1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34196A1-CD20-75D1-A0EB-4F4D3C6D0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82" y="325367"/>
            <a:ext cx="10069168" cy="150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3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851</Words>
  <Application>Microsoft Office PowerPoint</Application>
  <PresentationFormat>宽屏</PresentationFormat>
  <Paragraphs>72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第九次习题课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第九次习题课</dc:title>
  <dc:creator>Huang Wenhao</dc:creator>
  <cp:lastModifiedBy>Huang Wenhao</cp:lastModifiedBy>
  <cp:revision>3</cp:revision>
  <dcterms:created xsi:type="dcterms:W3CDTF">2022-05-02T09:40:15Z</dcterms:created>
  <dcterms:modified xsi:type="dcterms:W3CDTF">2022-05-03T03:09:01Z</dcterms:modified>
</cp:coreProperties>
</file>