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18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8" r:id="rId20"/>
    <p:sldId id="337" r:id="rId21"/>
    <p:sldId id="336" r:id="rId22"/>
    <p:sldId id="258" r:id="rId23"/>
    <p:sldId id="259" r:id="rId24"/>
    <p:sldId id="260" r:id="rId25"/>
    <p:sldId id="34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3579-2EC0-4140-8034-A76AA10C9E0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5C53B-4F06-43D6-93F0-E1F0A6862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5C53B-4F06-43D6-93F0-E1F0A68628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1140-EABA-4E66-AC52-CD11EC3B9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7B008-2CE0-42D6-BD7D-BFCF153E6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D6CD3-BD5B-4C25-990A-6A9F2132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8D703-2BC1-4673-9E5E-3058843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FBB37-8093-42A0-A144-27389FD3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91AEF-2CCF-488B-95B8-62054870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37DD7-DE1D-4FA9-80AF-A8997E2D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15D06-898D-454E-8B78-EC6B910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3643B-C7D0-4D3A-92EC-C0A14BA5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9419C-00B7-499A-B712-47403E3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474778-1A2C-4604-8034-C1972242C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674905-55FB-4A5A-800C-D239ED51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A5ECF-7E51-4050-A3B6-B97A759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7D208-0CBE-4F67-B8A9-15111F0B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7905E-0DBE-47FD-BFF0-3059781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F9EDDE3-3377-4C34-A40B-56BEE5C3CC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6DA4C23-F392-4855-ABCD-F481E8068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FEEAD00-5880-4608-AC5A-0EF26ED33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996C74-2773-46AA-80C2-E2EAA8CFF2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46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09633-B2BE-43F0-91F1-8E2BD9015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E2F71-8FBA-49D4-AC22-C45F3C914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E3CA8-D7B5-41F3-846E-7C6DEFA76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99152F-6078-4049-9EAA-84C24395E6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4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64ED3-2DF1-460C-97E3-29292700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D5355-74EF-4DEF-ACCD-A49B9799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157BB-115D-4BA7-AD5D-D13A7E6D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031F3-4978-45DC-97ED-CBC47AD8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E9D0E-2D07-40C2-8553-7F4282AA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4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2DA4-3994-4BBB-9983-BE22E9CA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7046C-AA20-4849-914A-254DB4AA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06BE-85E4-4D6D-852E-CFA713E6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0D4F3-67AF-4403-BD65-64CCF5E8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D6B80-EBA7-420E-BF74-D6940722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891AD-5E55-451E-A5BA-795FA3B5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E2630-1065-4C4C-A950-D658015AC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F05D5-15D5-4676-8B21-AEB0CF03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3EB637-B093-46C3-BD73-E0F3ECCD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E2809-D918-43B6-BC4B-B2B551A6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074B7D-D5DE-4D60-87D8-7342DA24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DD55-2B0F-4139-BDDF-88F12D5F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DD4E8-7269-4579-8259-C4685F9D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5CCE6-1AAE-4F3F-8DDE-EDB7445B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FEA0C-6756-4835-922E-750224125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6ED544-ACC8-458B-ADC0-1F182E045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9DA842-DCCE-4CA8-BA22-9568A85E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C2A4BF-2D5D-4BC9-A62B-84DE302F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5E8AF9-18E4-4C15-914F-C66899D4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267B8-0002-4750-BCBE-966A5F86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11AF30-AD28-4AC6-941C-7423C134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855EC3-9BCB-44F9-B676-11644744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8882B0-83D9-473F-8116-FED21F99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634D1B-ED76-4B13-9BC6-36B40264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FD58DF-BBDE-4A9B-B27C-79FE9454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37C29-EBDA-42EA-8A34-D3BC8AB9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B4835-7BD2-4363-BAD1-B8AEC6F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73A86-5847-4011-934D-1A8166A0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97C1E-9DE1-4EF2-8D12-B3981689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298069-1804-45C0-9F34-0D9A07B2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D17786-0FFE-4A81-B7B8-71595640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5CA449-DFAC-4686-ABA3-31BDD97A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10E2E-FEC2-4F70-A005-1271624F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0C865F-0629-42E2-9D56-94DAF64EA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706BB7-3AB3-4AD2-8BB4-F13F913C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D04CD-489D-4767-A687-DEDA739A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A91D5-AF66-4AF4-9408-7A38C4C0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EE30A-5243-4453-82AF-BC6B948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F0F4C-2B9F-4B53-926D-EBBA73D4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A2E47-11F8-4F52-BB47-82438BC2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4674B-5BF3-440B-AD83-E5D63010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6CFB-7058-4FEF-9EB0-5C9B79630BE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3F22E-6AFA-46BB-9299-596E2D57A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0430B-5205-4216-B84E-40DEE14D8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72FE-A67A-46E2-B4E8-8C31C2E28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CB028-0E2D-416D-B5BA-65B98E118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代数结构习题课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E649A-FA26-4789-B587-D8A98CD60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20220314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2FFBD0-9D2C-427E-B556-178A9FC5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461" y="4379999"/>
            <a:ext cx="4840093" cy="16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0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51B9948C-6740-49A6-918A-6CB8EECACA2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362200" y="762000"/>
          <a:ext cx="7620000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3" imgW="3403440" imgH="2311200" progId="Equation.3">
                  <p:embed/>
                </p:oleObj>
              </mc:Choice>
              <mc:Fallback>
                <p:oleObj name="Equation" r:id="rId3" imgW="3403440" imgH="2311200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51B9948C-6740-49A6-918A-6CB8EECAC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62000"/>
                        <a:ext cx="7620000" cy="517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3E453AAE-0642-491F-9A67-8C146FAC517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09800" y="609600"/>
          <a:ext cx="7772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3517560" imgH="939600" progId="Equation.3">
                  <p:embed/>
                </p:oleObj>
              </mc:Choice>
              <mc:Fallback>
                <p:oleObj name="Equation" r:id="rId3" imgW="3517560" imgH="9396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3E453AAE-0642-491F-9A67-8C146FAC5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09600"/>
                        <a:ext cx="7772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EF2FC924-6AA8-47B4-8EA0-01D03DF15FD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09800" y="762000"/>
          <a:ext cx="7772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公式" r:id="rId3" imgW="3504960" imgH="1168200" progId="Equation.3">
                  <p:embed/>
                </p:oleObj>
              </mc:Choice>
              <mc:Fallback>
                <p:oleObj name="公式" r:id="rId3" imgW="3504960" imgH="116820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EF2FC924-6AA8-47B4-8EA0-01D03DF15F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77724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215E98A2-FD87-4268-9097-9E6C5A14138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057650" y="39306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215E98A2-FD87-4268-9097-9E6C5A141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39306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B2EE4752-ECF8-4A89-AFFE-B5662DDE9EB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82889" y="1052514"/>
          <a:ext cx="5400675" cy="460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5" imgW="2057400" imgH="1752480" progId="Equation.3">
                  <p:embed/>
                </p:oleObj>
              </mc:Choice>
              <mc:Fallback>
                <p:oleObj name="公式" r:id="rId5" imgW="2057400" imgH="1752480" progId="Equation.3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B2EE4752-ECF8-4A89-AFFE-B5662DDE9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1052514"/>
                        <a:ext cx="5400675" cy="460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>
            <a:extLst>
              <a:ext uri="{FF2B5EF4-FFF2-40B4-BE49-F238E27FC236}">
                <a16:creationId xmlns:a16="http://schemas.microsoft.com/office/drawing/2014/main" id="{A15F08B8-33D8-4ED9-B6FD-ED0658F2A04F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413162897"/>
              </p:ext>
            </p:extLst>
          </p:nvPr>
        </p:nvGraphicFramePr>
        <p:xfrm>
          <a:off x="1431280" y="995658"/>
          <a:ext cx="6767513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3" imgW="2311200" imgH="1422360" progId="Equation.3">
                  <p:embed/>
                </p:oleObj>
              </mc:Choice>
              <mc:Fallback>
                <p:oleObj name="公式" r:id="rId3" imgW="2311200" imgH="1422360" progId="Equation.3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A15F08B8-33D8-4ED9-B6FD-ED0658F2A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280" y="995658"/>
                        <a:ext cx="6767513" cy="416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AC1BFE10-1CC1-479B-8182-177F2EB7C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48" y="2394139"/>
            <a:ext cx="7409793" cy="1257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EF1FAEA0-E8BA-4F5F-BB98-32CF4BF1B59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325689" y="533401"/>
          <a:ext cx="7540625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公式" r:id="rId3" imgW="3504960" imgH="2412720" progId="Equation.3">
                  <p:embed/>
                </p:oleObj>
              </mc:Choice>
              <mc:Fallback>
                <p:oleObj name="公式" r:id="rId3" imgW="3504960" imgH="2412720" progId="Equation.3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EF1FAEA0-E8BA-4F5F-BB98-32CF4BF1B5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9" y="533401"/>
                        <a:ext cx="7540625" cy="519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BA0DD86E-9019-4070-9379-B83D4129795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09800" y="762000"/>
          <a:ext cx="77724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2819160" imgH="939600" progId="Equation.3">
                  <p:embed/>
                </p:oleObj>
              </mc:Choice>
              <mc:Fallback>
                <p:oleObj name="Equation" r:id="rId3" imgW="2819160" imgH="939600" progId="Equation.3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BA0DD86E-9019-4070-9379-B83D41297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777240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B1AB03EE-2517-4F68-A3F4-A4CAD1084AB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09800" y="782639"/>
          <a:ext cx="77724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3" imgW="3504960" imgH="1904760" progId="Equation.3">
                  <p:embed/>
                </p:oleObj>
              </mc:Choice>
              <mc:Fallback>
                <p:oleObj name="公式" r:id="rId3" imgW="3504960" imgH="190476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B1AB03EE-2517-4F68-A3F4-A4CAD1084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82639"/>
                        <a:ext cx="7772400" cy="4224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88A46CD9-77A1-4CFA-9985-F8638695324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362200" y="685801"/>
          <a:ext cx="73152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公式" r:id="rId3" imgW="3276360" imgH="2171520" progId="Equation.3">
                  <p:embed/>
                </p:oleObj>
              </mc:Choice>
              <mc:Fallback>
                <p:oleObj name="公式" r:id="rId3" imgW="3276360" imgH="2171520" progId="Equation.3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88A46CD9-77A1-4CFA-9985-F86386953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85801"/>
                        <a:ext cx="7315200" cy="484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65CA69-D45A-438A-A169-F6DC9E6197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206607" y="2765100"/>
            <a:ext cx="9330164" cy="2896513"/>
          </a:xfrm>
        </p:spPr>
        <p:txBody>
          <a:bodyPr/>
          <a:lstStyle/>
          <a:p>
            <a:r>
              <a:rPr lang="zh-CN" altLang="en-US" dirty="0"/>
              <a:t>封闭：</a:t>
            </a:r>
            <a:r>
              <a:rPr lang="en-US" altLang="zh-CN" dirty="0"/>
              <a:t>Z</a:t>
            </a:r>
            <a:r>
              <a:rPr lang="zh-CN" altLang="en-US" dirty="0"/>
              <a:t>上的加减法满足封闭性</a:t>
            </a:r>
            <a:endParaRPr lang="en-US" altLang="zh-CN" dirty="0"/>
          </a:p>
          <a:p>
            <a:r>
              <a:rPr lang="zh-CN" altLang="en-US" dirty="0"/>
              <a:t>结合律：</a:t>
            </a:r>
            <a:r>
              <a:rPr lang="en-US" altLang="zh-CN" dirty="0">
                <a:sym typeface="Wingdings" panose="05000000000000000000" pitchFamily="2" charset="2"/>
              </a:rPr>
              <a:t>(a*b)*c = (a+b-1)+c-1= a+(b+c-1)-1 = a*(b*c)</a:t>
            </a:r>
            <a:endParaRPr lang="en-US" altLang="zh-CN" dirty="0"/>
          </a:p>
          <a:p>
            <a:r>
              <a:rPr lang="zh-CN" altLang="en-US" dirty="0"/>
              <a:t>单位元：</a:t>
            </a:r>
            <a:r>
              <a:rPr lang="en-US" altLang="zh-CN" dirty="0"/>
              <a:t>e=1</a:t>
            </a:r>
            <a:r>
              <a:rPr lang="zh-CN" altLang="en-US" dirty="0"/>
              <a:t>，对于任意</a:t>
            </a:r>
            <a:r>
              <a:rPr lang="en-US" altLang="zh-CN" dirty="0"/>
              <a:t>a</a:t>
            </a:r>
            <a:r>
              <a:rPr lang="zh-CN" altLang="en-US" dirty="0"/>
              <a:t>∈</a:t>
            </a:r>
            <a:r>
              <a:rPr lang="en-US" altLang="zh-CN" dirty="0"/>
              <a:t>Z</a:t>
            </a:r>
            <a:r>
              <a:rPr lang="zh-CN" altLang="en-US" dirty="0"/>
              <a:t>，有</a:t>
            </a:r>
            <a:r>
              <a:rPr lang="en-US" altLang="zh-CN" dirty="0"/>
              <a:t>a*e = e*a = a+1-1 = a</a:t>
            </a:r>
          </a:p>
          <a:p>
            <a:r>
              <a:rPr lang="zh-CN" altLang="en-US" dirty="0"/>
              <a:t>逆元：</a:t>
            </a:r>
            <a:r>
              <a:rPr lang="en-US" altLang="zh-CN" dirty="0"/>
              <a:t>a’=2-a</a:t>
            </a:r>
            <a:r>
              <a:rPr lang="zh-CN" altLang="en-US" dirty="0"/>
              <a:t>，对于任意</a:t>
            </a:r>
            <a:r>
              <a:rPr lang="en-US" altLang="zh-CN" dirty="0"/>
              <a:t>a</a:t>
            </a:r>
            <a:r>
              <a:rPr lang="zh-CN" altLang="en-US" dirty="0"/>
              <a:t>∈</a:t>
            </a:r>
            <a:r>
              <a:rPr lang="en-US" altLang="zh-CN" dirty="0"/>
              <a:t>Z</a:t>
            </a:r>
            <a:r>
              <a:rPr lang="zh-CN" altLang="en-US" dirty="0"/>
              <a:t>，有</a:t>
            </a:r>
            <a:r>
              <a:rPr lang="en-US" altLang="zh-CN" dirty="0"/>
              <a:t>a*a’ = a’*a = a+2-a-1 = 1</a:t>
            </a:r>
          </a:p>
          <a:p>
            <a:r>
              <a:rPr lang="zh-CN" altLang="en-US" dirty="0"/>
              <a:t>交换律：</a:t>
            </a:r>
            <a:r>
              <a:rPr lang="en-US" altLang="zh-CN" dirty="0"/>
              <a:t>a*b = a+b-1 = b+a-1 = b*a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A2105-6B6A-4722-8DBB-D499DCC1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950" y="584529"/>
            <a:ext cx="7429702" cy="157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1FCCA-0DB8-41F1-8DB7-AE2C64E27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77" y="3230515"/>
            <a:ext cx="11279425" cy="3126481"/>
          </a:xfrm>
        </p:spPr>
        <p:txBody>
          <a:bodyPr>
            <a:normAutofit/>
          </a:bodyPr>
          <a:lstStyle/>
          <a:p>
            <a:r>
              <a:rPr lang="zh-CN" altLang="en-US" dirty="0"/>
              <a:t>不妨设：</a:t>
            </a:r>
            <a:r>
              <a:rPr lang="en-US" altLang="zh-CN" dirty="0"/>
              <a:t>a=n1*</a:t>
            </a:r>
            <a:r>
              <a:rPr lang="en-US" altLang="zh-CN" dirty="0" err="1"/>
              <a:t>k+m</a:t>
            </a:r>
            <a:r>
              <a:rPr lang="en-US" altLang="zh-CN" dirty="0"/>
              <a:t>, b=n2*</a:t>
            </a:r>
            <a:r>
              <a:rPr lang="en-US" altLang="zh-CN" dirty="0" err="1"/>
              <a:t>k+m</a:t>
            </a:r>
            <a:r>
              <a:rPr lang="en-US" altLang="zh-CN" dirty="0"/>
              <a:t>; c=n3*</a:t>
            </a:r>
            <a:r>
              <a:rPr lang="en-US" altLang="zh-CN" dirty="0" err="1"/>
              <a:t>k+p</a:t>
            </a:r>
            <a:r>
              <a:rPr lang="en-US" altLang="zh-CN" dirty="0"/>
              <a:t>, d=n4*</a:t>
            </a:r>
            <a:r>
              <a:rPr lang="en-US" altLang="zh-CN" dirty="0" err="1"/>
              <a:t>k+p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a+c</a:t>
            </a:r>
            <a:r>
              <a:rPr lang="en-US" altLang="zh-CN" dirty="0"/>
              <a:t>)~(</a:t>
            </a:r>
            <a:r>
              <a:rPr lang="en-US" altLang="zh-CN" dirty="0" err="1"/>
              <a:t>b+d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 err="1"/>
              <a:t>a+c</a:t>
            </a:r>
            <a:r>
              <a:rPr lang="en-US" altLang="zh-CN" dirty="0"/>
              <a:t>=(n1+n3)*k+(</a:t>
            </a:r>
            <a:r>
              <a:rPr lang="en-US" altLang="zh-CN" dirty="0" err="1"/>
              <a:t>m+p</a:t>
            </a:r>
            <a:r>
              <a:rPr lang="en-US" altLang="zh-CN" dirty="0"/>
              <a:t>), </a:t>
            </a:r>
            <a:r>
              <a:rPr lang="en-US" altLang="zh-CN" dirty="0" err="1"/>
              <a:t>b+d</a:t>
            </a:r>
            <a:r>
              <a:rPr lang="en-US" altLang="zh-CN" dirty="0"/>
              <a:t>=(n2+n4)+(</a:t>
            </a:r>
            <a:r>
              <a:rPr lang="en-US" altLang="zh-CN" dirty="0" err="1"/>
              <a:t>m+p</a:t>
            </a:r>
            <a:r>
              <a:rPr lang="en-US" altLang="zh-CN" dirty="0"/>
              <a:t>), </a:t>
            </a:r>
          </a:p>
          <a:p>
            <a:pPr lvl="1"/>
            <a:r>
              <a:rPr lang="zh-CN" altLang="en-US" dirty="0"/>
              <a:t>∴</a:t>
            </a:r>
            <a:r>
              <a:rPr lang="en-US" altLang="zh-CN" dirty="0"/>
              <a:t>(</a:t>
            </a:r>
            <a:r>
              <a:rPr lang="en-US" altLang="zh-CN" dirty="0" err="1"/>
              <a:t>a+c</a:t>
            </a:r>
            <a:r>
              <a:rPr lang="en-US" altLang="zh-CN" dirty="0"/>
              <a:t>)</a:t>
            </a:r>
            <a:r>
              <a:rPr lang="zh-CN" altLang="en-US" dirty="0"/>
              <a:t>≡</a:t>
            </a:r>
            <a:r>
              <a:rPr lang="en-US" altLang="zh-CN" dirty="0"/>
              <a:t>(</a:t>
            </a:r>
            <a:r>
              <a:rPr lang="en-US" altLang="zh-CN" dirty="0" err="1"/>
              <a:t>b+d</a:t>
            </a:r>
            <a:r>
              <a:rPr lang="en-US" altLang="zh-CN" dirty="0"/>
              <a:t>)mod k</a:t>
            </a:r>
          </a:p>
          <a:p>
            <a:r>
              <a:rPr lang="en-US" altLang="zh-CN" dirty="0"/>
              <a:t>(a*c)~(b*d):</a:t>
            </a:r>
          </a:p>
          <a:p>
            <a:pPr lvl="1"/>
            <a:r>
              <a:rPr lang="en-US" altLang="zh-CN" dirty="0"/>
              <a:t>a*c=(n1*n3*</a:t>
            </a:r>
            <a:r>
              <a:rPr lang="en-US" altLang="zh-CN" dirty="0" err="1"/>
              <a:t>k+m</a:t>
            </a:r>
            <a:r>
              <a:rPr lang="en-US" altLang="zh-CN" dirty="0"/>
              <a:t>*n3+p*n1)*</a:t>
            </a:r>
            <a:r>
              <a:rPr lang="en-US" altLang="zh-CN" dirty="0" err="1"/>
              <a:t>k+m</a:t>
            </a:r>
            <a:r>
              <a:rPr lang="en-US" altLang="zh-CN" dirty="0"/>
              <a:t>*</a:t>
            </a:r>
            <a:r>
              <a:rPr lang="en-US" altLang="zh-CN" dirty="0" err="1"/>
              <a:t>p,b</a:t>
            </a:r>
            <a:r>
              <a:rPr lang="en-US" altLang="zh-CN" dirty="0"/>
              <a:t>*d=(n2*n4*</a:t>
            </a:r>
            <a:r>
              <a:rPr lang="en-US" altLang="zh-CN" dirty="0" err="1"/>
              <a:t>k+m</a:t>
            </a:r>
            <a:r>
              <a:rPr lang="en-US" altLang="zh-CN" dirty="0"/>
              <a:t>*n4+p*n2)*</a:t>
            </a:r>
            <a:r>
              <a:rPr lang="en-US" altLang="zh-CN" dirty="0" err="1"/>
              <a:t>k+m</a:t>
            </a:r>
            <a:r>
              <a:rPr lang="en-US" altLang="zh-CN" dirty="0"/>
              <a:t>*p,</a:t>
            </a:r>
          </a:p>
          <a:p>
            <a:pPr lvl="1"/>
            <a:r>
              <a:rPr lang="zh-CN" altLang="en-US" dirty="0"/>
              <a:t>∴</a:t>
            </a:r>
            <a:r>
              <a:rPr lang="en-US" altLang="zh-CN" dirty="0"/>
              <a:t> (a*c)</a:t>
            </a:r>
            <a:r>
              <a:rPr lang="zh-CN" altLang="en-US" dirty="0"/>
              <a:t>≡</a:t>
            </a:r>
            <a:r>
              <a:rPr lang="en-US" altLang="zh-CN" dirty="0"/>
              <a:t>(b*d)mod k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48627E-2844-40DD-9BB6-A21D2E6B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1" y="688863"/>
            <a:ext cx="11803051" cy="372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80D72F-C6C3-469B-8C82-7EC7B469D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873"/>
          <a:stretch/>
        </p:blipFill>
        <p:spPr>
          <a:xfrm>
            <a:off x="1450994" y="1404004"/>
            <a:ext cx="9189790" cy="140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3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36D7F168-50A8-4E9D-BEA1-5454953241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350838"/>
            <a:ext cx="7772400" cy="1554162"/>
          </a:xfrm>
        </p:spPr>
        <p:txBody>
          <a:bodyPr/>
          <a:lstStyle/>
          <a:p>
            <a:pPr algn="l" eaLnBrk="1" hangingPunct="1"/>
            <a:r>
              <a:rPr lang="en-US" altLang="zh-CN" sz="3200"/>
              <a:t>14.12</a:t>
            </a:r>
            <a:r>
              <a:rPr lang="zh-CN" altLang="en-US" sz="3200"/>
              <a:t>将下述置换分解为不含公共元的循环置换，然后再将其分解成对换之乘积。</a:t>
            </a:r>
            <a:br>
              <a:rPr lang="zh-CN" altLang="en-US" sz="3200"/>
            </a:br>
            <a:endParaRPr lang="zh-CN" altLang="en-US" sz="3200"/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6F5D33A9-9FB3-46AF-B598-5656F2C59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1" y="1905000"/>
          <a:ext cx="284797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028520" imgH="685800" progId="Equation.3">
                  <p:embed/>
                </p:oleObj>
              </mc:Choice>
              <mc:Fallback>
                <p:oleObj name="Equation" r:id="rId3" imgW="1028520" imgH="685800" progId="Equation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6F5D33A9-9FB3-46AF-B598-5656F2C59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905000"/>
                        <a:ext cx="284797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>
            <a:extLst>
              <a:ext uri="{FF2B5EF4-FFF2-40B4-BE49-F238E27FC236}">
                <a16:creationId xmlns:a16="http://schemas.microsoft.com/office/drawing/2014/main" id="{7735F5EC-170D-4B4E-BA58-ECE159BC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9718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367BB5A3-0145-4097-91DA-47CC7808D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76601"/>
          <a:ext cx="69342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5" imgW="2641320" imgH="431640" progId="Equation.3">
                  <p:embed/>
                </p:oleObj>
              </mc:Choice>
              <mc:Fallback>
                <p:oleObj name="Equation" r:id="rId5" imgW="2641320" imgH="431640" progId="Equation.3">
                  <p:embed/>
                  <p:pic>
                    <p:nvPicPr>
                      <p:cNvPr id="2055" name="Object 7">
                        <a:extLst>
                          <a:ext uri="{FF2B5EF4-FFF2-40B4-BE49-F238E27FC236}">
                            <a16:creationId xmlns:a16="http://schemas.microsoft.com/office/drawing/2014/main" id="{367BB5A3-0145-4097-91DA-47CC7808D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1"/>
                        <a:ext cx="69342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9">
            <a:extLst>
              <a:ext uri="{FF2B5EF4-FFF2-40B4-BE49-F238E27FC236}">
                <a16:creationId xmlns:a16="http://schemas.microsoft.com/office/drawing/2014/main" id="{8F9F96F0-6CA7-4CA6-B356-604D9E4A8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4973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4EA98FC3-4FDD-4751-A6AF-433B48651E33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286000" y="838201"/>
          <a:ext cx="44196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1041120" imgH="482400" progId="Equation.3">
                  <p:embed/>
                </p:oleObj>
              </mc:Choice>
              <mc:Fallback>
                <p:oleObj name="Equation" r:id="rId3" imgW="1041120" imgH="48240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4EA98FC3-4FDD-4751-A6AF-433B48651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1"/>
                        <a:ext cx="4419600" cy="152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4">
            <a:extLst>
              <a:ext uri="{FF2B5EF4-FFF2-40B4-BE49-F238E27FC236}">
                <a16:creationId xmlns:a16="http://schemas.microsoft.com/office/drawing/2014/main" id="{17DB9690-A5B9-4FA9-A975-F938694C14C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0" y="2514600"/>
            <a:ext cx="7772400" cy="1981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解答：原式 </a:t>
            </a:r>
            <a:r>
              <a:rPr lang="en-US" altLang="zh-CN"/>
              <a:t>= (a f b) (c e) = (a f) (f b) (c 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455ED72C-D63D-481F-A6FD-21D88F5573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6250" y="447323"/>
            <a:ext cx="8305800" cy="1224315"/>
          </a:xfrm>
        </p:spPr>
        <p:txBody>
          <a:bodyPr/>
          <a:lstStyle/>
          <a:p>
            <a:pPr algn="l" eaLnBrk="1" hangingPunct="1"/>
            <a:r>
              <a:rPr lang="en-US" altLang="zh-CN" sz="3200" dirty="0"/>
              <a:t>14.13</a:t>
            </a:r>
            <a:r>
              <a:rPr lang="zh-CN" altLang="en-US" sz="3200" dirty="0"/>
              <a:t>已知置换</a:t>
            </a:r>
            <a:r>
              <a:rPr lang="en-US" altLang="zh-CN" sz="3200" b="1" dirty="0">
                <a:cs typeface="Times New Roman" panose="02020603050405020304" pitchFamily="18" charset="0"/>
                <a:sym typeface="ZapfDingbats" pitchFamily="82" charset="2"/>
              </a:rPr>
              <a:t>δ</a:t>
            </a:r>
            <a:r>
              <a:rPr lang="en-US" altLang="zh-CN" sz="3200" dirty="0">
                <a:cs typeface="Times New Roman" panose="02020603050405020304" pitchFamily="18" charset="0"/>
                <a:sym typeface="ZapfDingbats" pitchFamily="82" charset="2"/>
              </a:rPr>
              <a:t> =</a:t>
            </a:r>
            <a:r>
              <a:rPr lang="en-US" altLang="zh-CN" sz="3200" dirty="0">
                <a:sym typeface="ZapfDingbats" pitchFamily="82" charset="2"/>
              </a:rPr>
              <a:t>(1 2 </a:t>
            </a:r>
            <a:r>
              <a:rPr lang="en-US" altLang="zh-CN" sz="3200" dirty="0">
                <a:cs typeface="Times New Roman" panose="02020603050405020304" pitchFamily="18" charset="0"/>
                <a:sym typeface="ZapfDingbats" pitchFamily="82" charset="2"/>
              </a:rPr>
              <a:t>… n</a:t>
            </a:r>
            <a:r>
              <a:rPr lang="en-US" altLang="zh-CN" sz="3200" dirty="0">
                <a:sym typeface="ZapfDingbats" pitchFamily="82" charset="2"/>
              </a:rPr>
              <a:t>),  S = (1 2 3)(4 5),</a:t>
            </a:r>
            <a:br>
              <a:rPr lang="en-US" altLang="zh-CN" sz="3200" dirty="0">
                <a:sym typeface="ZapfDingbats" pitchFamily="82" charset="2"/>
              </a:rPr>
            </a:br>
            <a:r>
              <a:rPr lang="en-US" altLang="zh-CN" sz="3200" dirty="0">
                <a:sym typeface="ZapfDingbats" pitchFamily="82" charset="2"/>
              </a:rPr>
              <a:t>T = (1 4)(3 2)(1 6).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B80CFD5-0852-464C-8F23-B654DF1FDC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7431" y="1671638"/>
            <a:ext cx="6400800" cy="685800"/>
          </a:xfrm>
        </p:spPr>
        <p:txBody>
          <a:bodyPr>
            <a:normAutofit/>
          </a:bodyPr>
          <a:lstStyle/>
          <a:p>
            <a:pPr marL="609600" indent="-609600" algn="l"/>
            <a:r>
              <a:rPr lang="zh-CN" altLang="en-US" sz="2800" dirty="0"/>
              <a:t>求：</a:t>
            </a:r>
            <a:r>
              <a:rPr lang="en-US" altLang="zh-CN" sz="2800" dirty="0">
                <a:cs typeface="Times New Roman" panose="02020603050405020304" pitchFamily="18" charset="0"/>
              </a:rPr>
              <a:t>(1)δ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-1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marL="609600" indent="-609600"/>
            <a:endParaRPr lang="en-US" altLang="zh-CN" dirty="0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BE38936A-C42A-4C6E-AA81-7439F4175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438401"/>
          <a:ext cx="6553200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4" imgW="2463480" imgH="939600" progId="Equation.3">
                  <p:embed/>
                </p:oleObj>
              </mc:Choice>
              <mc:Fallback>
                <p:oleObj name="Equation" r:id="rId4" imgW="2463480" imgH="939600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BE38936A-C42A-4C6E-AA81-7439F4175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1"/>
                        <a:ext cx="6553200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31F15E7D-D853-47D8-9026-4552A53E69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7772400" cy="579438"/>
          </a:xfrm>
        </p:spPr>
        <p:txBody>
          <a:bodyPr/>
          <a:lstStyle/>
          <a:p>
            <a:pPr marL="838200" indent="-838200" algn="l"/>
            <a:r>
              <a:rPr lang="en-US" altLang="zh-CN" sz="3200"/>
              <a:t>(2)S</a:t>
            </a:r>
            <a:r>
              <a:rPr lang="en-US" altLang="zh-CN" sz="3200" baseline="30000"/>
              <a:t>2</a:t>
            </a:r>
            <a:r>
              <a:rPr lang="en-US" altLang="zh-CN" sz="3200"/>
              <a:t>·T</a:t>
            </a:r>
            <a:r>
              <a:rPr lang="en-US" altLang="zh-CN" sz="3200"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50DB2102-E3EC-481A-AF2E-9C082E644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4" y="1295400"/>
          <a:ext cx="5514975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1981080" imgH="914400" progId="Equation.3">
                  <p:embed/>
                </p:oleObj>
              </mc:Choice>
              <mc:Fallback>
                <p:oleObj name="Equation" r:id="rId3" imgW="1981080" imgH="914400" progId="Equation.3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50DB2102-E3EC-481A-AF2E-9C082E644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1295400"/>
                        <a:ext cx="5514975" cy="254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116BCB50-65DD-4766-AC76-C45CEC841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276601"/>
          <a:ext cx="6116638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2145960" imgH="914400" progId="Equation.3">
                  <p:embed/>
                </p:oleObj>
              </mc:Choice>
              <mc:Fallback>
                <p:oleObj name="Equation" r:id="rId5" imgW="2145960" imgH="914400" progId="Equation.3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116BCB50-65DD-4766-AC76-C45CEC841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1"/>
                        <a:ext cx="6116638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20F03A86-D196-4327-9891-72E53F0C87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685800"/>
            <a:ext cx="7772400" cy="579438"/>
          </a:xfrm>
        </p:spPr>
        <p:txBody>
          <a:bodyPr/>
          <a:lstStyle/>
          <a:p>
            <a:pPr algn="l" eaLnBrk="1" hangingPunct="1"/>
            <a:r>
              <a:rPr lang="en-US" altLang="zh-CN" sz="3200"/>
              <a:t>(3)(S·T)</a:t>
            </a:r>
            <a:r>
              <a:rPr lang="en-US" altLang="zh-CN" sz="3200" baseline="30000"/>
              <a:t>-1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4ACCC74F-6716-4B33-A3FF-E9ABB9BE1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19201"/>
          <a:ext cx="76200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2603160" imgH="914400" progId="Equation.3">
                  <p:embed/>
                </p:oleObj>
              </mc:Choice>
              <mc:Fallback>
                <p:oleObj name="Equation" r:id="rId3" imgW="2603160" imgH="9144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4ACCC74F-6716-4B33-A3FF-E9ABB9BE1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1"/>
                        <a:ext cx="76200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8F046984-C03B-49DC-A8D8-AAE8B5B61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1498"/>
              </p:ext>
            </p:extLst>
          </p:nvPr>
        </p:nvGraphicFramePr>
        <p:xfrm>
          <a:off x="3260174" y="3810001"/>
          <a:ext cx="5867400" cy="278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5" imgW="1981080" imgH="939600" progId="Equation.3">
                  <p:embed/>
                </p:oleObj>
              </mc:Choice>
              <mc:Fallback>
                <p:oleObj name="Equation" r:id="rId5" imgW="1981080" imgH="939600" progId="Equation.3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8F046984-C03B-49DC-A8D8-AAE8B5B61A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174" y="3810001"/>
                        <a:ext cx="5867400" cy="278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BE55C-DC39-4464-BE00-C3614C6F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5" y="158789"/>
            <a:ext cx="4479337" cy="133601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Q&amp;A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DC3A9D-FECE-4137-A70B-42B090D55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0482" y="347777"/>
            <a:ext cx="7992256" cy="1500187"/>
          </a:xfrm>
        </p:spPr>
        <p:txBody>
          <a:bodyPr/>
          <a:lstStyle/>
          <a:p>
            <a:pPr algn="ctr"/>
            <a:r>
              <a:rPr lang="zh-CN" altLang="en-US" dirty="0"/>
              <a:t>飞书文档</a:t>
            </a:r>
            <a:endParaRPr lang="en-US" altLang="zh-CN" dirty="0"/>
          </a:p>
          <a:p>
            <a:pPr algn="ctr"/>
            <a:r>
              <a:rPr lang="zh-CN" altLang="en-US" dirty="0"/>
              <a:t>未进微信群的可</a:t>
            </a:r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dirty="0"/>
              <a:t>21210240080@m.fudan.edu.cn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B478-6272-4818-B25F-45EC595F6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693" y="1350866"/>
            <a:ext cx="6316222" cy="529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>
            <a:extLst>
              <a:ext uri="{FF2B5EF4-FFF2-40B4-BE49-F238E27FC236}">
                <a16:creationId xmlns:a16="http://schemas.microsoft.com/office/drawing/2014/main" id="{60633A9F-6F62-4D67-95DD-1ADC0DB50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dirty="0"/>
              <a:t>12.6 </a:t>
            </a:r>
            <a:r>
              <a:rPr lang="zh-CN" altLang="en-US" sz="3200" dirty="0"/>
              <a:t>证明代数系统       与代数系统       是同构的，其中</a:t>
            </a:r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0EAD860B-BD0B-462B-B1EE-2B25C0B01A3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286000" y="1828800"/>
          <a:ext cx="777240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3390840" imgH="1676160" progId="Equation.3">
                  <p:embed/>
                </p:oleObj>
              </mc:Choice>
              <mc:Fallback>
                <p:oleObj name="Equation" r:id="rId3" imgW="3390840" imgH="1676160" progId="Equation.3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0EAD860B-BD0B-462B-B1EE-2B25C0B01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7772400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>
            <a:extLst>
              <a:ext uri="{FF2B5EF4-FFF2-40B4-BE49-F238E27FC236}">
                <a16:creationId xmlns:a16="http://schemas.microsoft.com/office/drawing/2014/main" id="{2D3DD592-3616-4ED9-B85F-529829790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23794"/>
              </p:ext>
            </p:extLst>
          </p:nvPr>
        </p:nvGraphicFramePr>
        <p:xfrm>
          <a:off x="4088545" y="786606"/>
          <a:ext cx="358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1574640" imgH="215640" progId="Equation.3">
                  <p:embed/>
                </p:oleObj>
              </mc:Choice>
              <mc:Fallback>
                <p:oleObj name="Equation" r:id="rId5" imgW="1574640" imgH="215640" progId="Equation.3">
                  <p:embed/>
                  <p:pic>
                    <p:nvPicPr>
                      <p:cNvPr id="8195" name="Object 4">
                        <a:extLst>
                          <a:ext uri="{FF2B5EF4-FFF2-40B4-BE49-F238E27FC236}">
                            <a16:creationId xmlns:a16="http://schemas.microsoft.com/office/drawing/2014/main" id="{2D3DD592-3616-4ED9-B85F-529829790C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545" y="786606"/>
                        <a:ext cx="358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>
            <a:extLst>
              <a:ext uri="{FF2B5EF4-FFF2-40B4-BE49-F238E27FC236}">
                <a16:creationId xmlns:a16="http://schemas.microsoft.com/office/drawing/2014/main" id="{CC47F0BB-154D-436C-8962-C7598D2FA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03870"/>
              </p:ext>
            </p:extLst>
          </p:nvPr>
        </p:nvGraphicFramePr>
        <p:xfrm>
          <a:off x="1709709" y="1269206"/>
          <a:ext cx="5029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2641320" imgH="241200" progId="Equation.3">
                  <p:embed/>
                </p:oleObj>
              </mc:Choice>
              <mc:Fallback>
                <p:oleObj name="Equation" r:id="rId7" imgW="2641320" imgH="241200" progId="Equation.3">
                  <p:embed/>
                  <p:pic>
                    <p:nvPicPr>
                      <p:cNvPr id="8196" name="Object 5">
                        <a:extLst>
                          <a:ext uri="{FF2B5EF4-FFF2-40B4-BE49-F238E27FC236}">
                            <a16:creationId xmlns:a16="http://schemas.microsoft.com/office/drawing/2014/main" id="{CC47F0BB-154D-436C-8962-C7598D2FA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09" y="1269206"/>
                        <a:ext cx="5029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E5711033-7343-4EBF-812E-71369C3D9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/>
              <a:t>13.1</a:t>
            </a:r>
            <a:r>
              <a:rPr lang="zh-CN" altLang="en-US" sz="3200"/>
              <a:t>指出下列代数系统那些是半群，那些是拟群，并说明理由。</a:t>
            </a:r>
          </a:p>
        </p:txBody>
      </p:sp>
      <p:graphicFrame>
        <p:nvGraphicFramePr>
          <p:cNvPr id="11266" name="Object 3">
            <a:extLst>
              <a:ext uri="{FF2B5EF4-FFF2-40B4-BE49-F238E27FC236}">
                <a16:creationId xmlns:a16="http://schemas.microsoft.com/office/drawing/2014/main" id="{D250154C-6A6E-46FA-BB92-4AC40D35B25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362200" y="1828801"/>
          <a:ext cx="7391400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3200400" imgH="1854000" progId="Equation.3">
                  <p:embed/>
                </p:oleObj>
              </mc:Choice>
              <mc:Fallback>
                <p:oleObj name="Equation" r:id="rId3" imgW="3200400" imgH="1854000" progId="Equation.3">
                  <p:embed/>
                  <p:pic>
                    <p:nvPicPr>
                      <p:cNvPr id="11266" name="Object 3">
                        <a:extLst>
                          <a:ext uri="{FF2B5EF4-FFF2-40B4-BE49-F238E27FC236}">
                            <a16:creationId xmlns:a16="http://schemas.microsoft.com/office/drawing/2014/main" id="{D250154C-6A6E-46FA-BB92-4AC40D35B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1"/>
                        <a:ext cx="7391400" cy="428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C4327585-1176-4E5F-8266-AFD7E3B28BC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133600" y="696914"/>
          <a:ext cx="7924800" cy="553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3" imgW="3416040" imgH="2387520" progId="Equation.3">
                  <p:embed/>
                </p:oleObj>
              </mc:Choice>
              <mc:Fallback>
                <p:oleObj name="公式" r:id="rId3" imgW="3416040" imgH="2387520" progId="Equation.3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C4327585-1176-4E5F-8266-AFD7E3B28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696914"/>
                        <a:ext cx="7924800" cy="553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F694809D-DFA8-4B4D-A03C-53B9613566D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86000" y="762000"/>
          <a:ext cx="74676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3" imgW="3035160" imgH="914400" progId="Equation.3">
                  <p:embed/>
                </p:oleObj>
              </mc:Choice>
              <mc:Fallback>
                <p:oleObj name="Equation" r:id="rId3" imgW="3035160" imgH="914400" progId="Equation.3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F694809D-DFA8-4B4D-A03C-53B961356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762000"/>
                        <a:ext cx="7467600" cy="224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978C9CD-8113-46B5-BC20-8AE4260BA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/>
              <a:t>13.4</a:t>
            </a:r>
            <a:r>
              <a:rPr lang="zh-CN" altLang="en-US" sz="3200"/>
              <a:t>指出下列代数系统中那些是群？那些是可交换群</a:t>
            </a:r>
            <a:r>
              <a:rPr lang="en-US" altLang="zh-CN" sz="3200"/>
              <a:t>?</a:t>
            </a:r>
            <a:r>
              <a:rPr lang="zh-CN" altLang="en-US" sz="3200"/>
              <a:t>为什么？</a:t>
            </a:r>
            <a:endParaRPr lang="zh-CN" altLang="en-US"/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62B57A2B-394F-4102-8735-7828AB90E56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2362200" y="1866900"/>
          <a:ext cx="73152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3" imgW="3238200" imgH="1879560" progId="Equation.3">
                  <p:embed/>
                </p:oleObj>
              </mc:Choice>
              <mc:Fallback>
                <p:oleObj name="Equation" r:id="rId3" imgW="3238200" imgH="1879560" progId="Equation.3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62B57A2B-394F-4102-8735-7828AB90E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66900"/>
                        <a:ext cx="73152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F1D09DFC-AD32-4C48-BF02-C4DD5D9F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7622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062AD21B-3EDB-4EE1-BB50-631B772DD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609600"/>
          <a:ext cx="76962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3454400" imgH="1333500" progId="Equation.3">
                  <p:embed/>
                </p:oleObj>
              </mc:Choice>
              <mc:Fallback>
                <p:oleObj r:id="rId3" imgW="3454400" imgH="1333500" progId="Equation.3">
                  <p:embed/>
                  <p:pic>
                    <p:nvPicPr>
                      <p:cNvPr id="15362" name="Object 3">
                        <a:extLst>
                          <a:ext uri="{FF2B5EF4-FFF2-40B4-BE49-F238E27FC236}">
                            <a16:creationId xmlns:a16="http://schemas.microsoft.com/office/drawing/2014/main" id="{062AD21B-3EDB-4EE1-BB50-631B772DDB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"/>
                        <a:ext cx="7696200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FB0E1DF4-AB62-4717-9B76-472A63F3C422}"/>
              </a:ext>
            </a:extLst>
          </p:cNvPr>
          <p:cNvGraphicFramePr>
            <a:graphicFrameLocks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022193816"/>
              </p:ext>
            </p:extLst>
          </p:nvPr>
        </p:nvGraphicFramePr>
        <p:xfrm>
          <a:off x="918672" y="795309"/>
          <a:ext cx="7583487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3" imgW="2755800" imgH="1993680" progId="Equation.3">
                  <p:embed/>
                </p:oleObj>
              </mc:Choice>
              <mc:Fallback>
                <p:oleObj name="Equation" r:id="rId3" imgW="2755800" imgH="1993680" progId="Equation.3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FB0E1DF4-AB62-4717-9B76-472A63F3C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672" y="795309"/>
                        <a:ext cx="7583487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B121A05-FE0D-4A07-AC7E-C66B737DE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123" y="279247"/>
            <a:ext cx="3808565" cy="4084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5684C7-5783-4A51-A863-768B13CC5311}"/>
              </a:ext>
            </a:extLst>
          </p:cNvPr>
          <p:cNvSpPr txBox="1"/>
          <p:nvPr/>
        </p:nvSpPr>
        <p:spPr>
          <a:xfrm>
            <a:off x="9039709" y="4166817"/>
            <a:ext cx="2559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</a:rPr>
              <a:t>n</a:t>
            </a:r>
            <a:r>
              <a:rPr lang="zh-CN" altLang="en-US" sz="2000" dirty="0">
                <a:solidFill>
                  <a:srgbClr val="FF0000"/>
                </a:solidFill>
              </a:rPr>
              <a:t>次方根可表示为</a:t>
            </a:r>
            <a:r>
              <a:rPr lang="en-US" sz="2000" dirty="0">
                <a:solidFill>
                  <a:srgbClr val="FF0000"/>
                </a:solidFill>
              </a:rPr>
              <a:t>e^(2k</a:t>
            </a:r>
            <a:r>
              <a:rPr lang="el-GR" sz="2000" dirty="0">
                <a:solidFill>
                  <a:srgbClr val="FF0000"/>
                </a:solidFill>
              </a:rPr>
              <a:t>π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/n)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455</Words>
  <Application>Microsoft Office PowerPoint</Application>
  <PresentationFormat>宽屏</PresentationFormat>
  <Paragraphs>28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主题​​</vt:lpstr>
      <vt:lpstr>Microsoft 公式 3.0</vt:lpstr>
      <vt:lpstr>代数结构习题课</vt:lpstr>
      <vt:lpstr>PowerPoint 演示文稿</vt:lpstr>
      <vt:lpstr>12.6 证明代数系统       与代数系统       是同构的，其中</vt:lpstr>
      <vt:lpstr>13.1指出下列代数系统那些是半群，那些是拟群，并说明理由。</vt:lpstr>
      <vt:lpstr>PowerPoint 演示文稿</vt:lpstr>
      <vt:lpstr>PowerPoint 演示文稿</vt:lpstr>
      <vt:lpstr>13.4指出下列代数系统中那些是群？那些是可交换群?为什么？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14.12将下述置换分解为不含公共元的循环置换，然后再将其分解成对换之乘积。 </vt:lpstr>
      <vt:lpstr>PowerPoint 演示文稿</vt:lpstr>
      <vt:lpstr>14.13已知置换δ =(1 2 … n),  S = (1 2 3)(4 5), T = (1 4)(3 2)(1 6).</vt:lpstr>
      <vt:lpstr>(2)S2·T </vt:lpstr>
      <vt:lpstr>(3)(S·T)-1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代数结构习题课</dc:title>
  <dc:creator>Skyfall</dc:creator>
  <cp:lastModifiedBy>Skyfall</cp:lastModifiedBy>
  <cp:revision>2</cp:revision>
  <dcterms:created xsi:type="dcterms:W3CDTF">2022-03-13T18:43:46Z</dcterms:created>
  <dcterms:modified xsi:type="dcterms:W3CDTF">2022-03-15T10:38:13Z</dcterms:modified>
</cp:coreProperties>
</file>