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258" r:id="rId11"/>
    <p:sldId id="259" r:id="rId12"/>
    <p:sldId id="260" r:id="rId13"/>
    <p:sldId id="261" r:id="rId14"/>
    <p:sldId id="277" r:id="rId15"/>
    <p:sldId id="336" r:id="rId16"/>
    <p:sldId id="335" r:id="rId17"/>
    <p:sldId id="275" r:id="rId18"/>
    <p:sldId id="276" r:id="rId19"/>
    <p:sldId id="278" r:id="rId20"/>
    <p:sldId id="263" r:id="rId21"/>
    <p:sldId id="264" r:id="rId22"/>
    <p:sldId id="272" r:id="rId23"/>
    <p:sldId id="273" r:id="rId24"/>
    <p:sldId id="265" r:id="rId25"/>
    <p:sldId id="26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4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4.wmf"/><Relationship Id="rId4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29DAF-F862-4966-B29D-10386D2236F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221A1-0FD8-45A2-AC31-4C02E3049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41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10B99E9A-4FB4-4DEF-BE38-EA5DAA6DE0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CF42BAA3-DF37-483E-B383-4A1D1D103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D5AB9B3C-9A5A-44DE-8988-E37D84FE8F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AEDC993-9A2F-4046-9F2E-66F0DF1A5FF6}" type="slidenum">
              <a:rPr lang="zh-CN" altLang="en-US" sz="1200"/>
              <a:pPr/>
              <a:t>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270CB5C2-728F-4D92-A406-45B65BB8DD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46084981-5083-4B19-AC2F-6F5D042FAE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0E4089B3-9A00-4C4C-8779-73410850C8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D0E81D9-783F-43D9-BC69-DB571035E432}" type="slidenum">
              <a:rPr lang="zh-CN" altLang="en-US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8279FA8F-8AC8-44CF-8D1F-73855B6738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A4EBDE6B-815B-4AEC-B21C-A0C2F5BBDE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964A8F2C-5742-400F-AC2F-95BED5848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E482CFE-FA7C-410B-8E00-653D30DD7E5E}" type="slidenum">
              <a:rPr lang="zh-CN" altLang="en-US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3E40A895-EDD3-469E-9224-FC94D4E165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4D7E76F-FB64-459F-95B8-8D7EEB4691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EFB96372-19E7-460B-A26E-DA9E50F58C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E3888D8-D0AE-4A10-96E5-B5578DB9D8C3}" type="slidenum">
              <a:rPr lang="zh-CN" altLang="en-US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35A43F94-4451-4B89-B95A-407A5CDE2A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18628E83-2B14-47D3-B200-0DE6AD16FC0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A68A9DC8-BEC3-4889-9DC4-944709F652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48C2AC0-525D-46B7-9F71-CE6A8A65EA78}" type="slidenum">
              <a:rPr lang="zh-CN" altLang="en-US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E3F70692-BD76-40FE-8867-6EDC4A19A0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19F6A254-B5ED-4FCA-A6AA-B5A26AD2AA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3F892CE9-98FC-4C03-87C1-3DBCA8154B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5F7F5D5-79C0-494C-A8E3-6D9AF5572A5D}" type="slidenum">
              <a:rPr lang="zh-CN" altLang="en-US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4080F060-A476-42C8-B415-7C283D8F3D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B994B5C2-0779-4A41-8F12-225BD01AE7B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89F78EE5-63EE-4016-AC16-6DD2A484D8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8B77E51-F6FE-4B75-A5DE-12C721F2088B}" type="slidenum">
              <a:rPr lang="zh-CN" altLang="en-US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EAF1F99B-33E1-48AB-90B9-5FAF6CBB2FF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6A690009-F3C9-41D1-BB8E-6AEFAD0EAB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B46C8E44-CAF6-4F32-81FD-040A449568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75F67CD-A12F-4B12-AEAE-D71F56C7A56A}" type="slidenum">
              <a:rPr lang="zh-CN" altLang="en-US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5FD21724-F652-4449-A979-BC9BD38887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747A3B78-B9EA-4395-A48C-0A4A2F85FC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E198788B-99D4-47F1-B8EE-6B2447650D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9DCD510-D606-4EFF-A81F-BB6B53AF7B45}" type="slidenum">
              <a:rPr lang="zh-CN" altLang="en-US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D3B490F3-A2E3-4C73-8D69-8413182CB87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84C6F3CF-3C3A-4A64-BDFA-311BCDE0FFE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EF7C2D80-31DD-424E-AC20-416EA3022C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02E2B82-F004-44C6-8AEB-85C1186D90B2}" type="slidenum">
              <a:rPr lang="zh-CN" altLang="en-US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84149B44-6379-40FC-A8E3-DA07C861FA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2682B0FE-AADB-4913-9EC5-7F73115D6A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3267C229-06E2-48C4-B85A-22753D85EC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C8B2E5B-C4DA-4A77-AD9B-54CB1B81C7F5}" type="slidenum">
              <a:rPr lang="zh-CN" altLang="en-US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B9D64466-5E2D-43EF-ABFB-5B6DFFAF99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5224507B-8E7B-4C4F-9926-6BCE3F304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46EFB935-58F4-404C-B1EB-33BF0E8F92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4E06B07-DF7D-432C-9729-BE508A361D8F}" type="slidenum">
              <a:rPr lang="zh-CN" altLang="en-US" sz="1200"/>
              <a:pPr/>
              <a:t>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B163B4B1-FBF1-496D-BBFD-7FFF690FDE7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A135B040-1754-4D6E-9A81-39CACB2932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78309CA1-C99E-4FEC-8356-077B6F7566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1D56BF1-4826-4BC0-997D-3F74C63A767D}" type="slidenum">
              <a:rPr lang="zh-CN" altLang="en-US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F29DE618-663D-47A4-B203-2E40B24052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E516C82F-49C0-45FC-A0BD-19C621EF026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36597D1D-0982-46BF-AF50-A03912B647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1A46902-D57F-4177-9851-0159B318C218}" type="slidenum">
              <a:rPr lang="zh-CN" altLang="en-US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D5EA9549-FF8B-471D-8701-661633D106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A270D216-1A58-481F-9675-890987912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61CE26B8-5C9F-4193-8F49-590339846A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63C1FD7-9A19-4BBD-8BEE-C258BB323369}" type="slidenum">
              <a:rPr lang="zh-CN" altLang="en-US" sz="1200"/>
              <a:pPr/>
              <a:t>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2F60A278-CFCE-4243-9E90-DE219DBBDF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D45BF387-4C17-48C5-AD54-926145440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EFDE6D11-CE54-444E-AF32-2E03342B02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7FF4B39-E48C-495F-A2F4-3B09DEB2CB94}" type="slidenum">
              <a:rPr lang="zh-CN" altLang="en-US" sz="1200"/>
              <a:pPr/>
              <a:t>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DA06365B-0F20-4258-AA6F-3E558ECCC1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BCD13137-3743-46A2-9252-974D422CA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8BB73E30-2981-4D2D-886E-5495934417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4948B76-03BB-40BB-8DE7-2B4BE6B1F621}" type="slidenum">
              <a:rPr lang="zh-CN" altLang="en-US" sz="1200"/>
              <a:pPr/>
              <a:t>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36691454-FE29-4959-9BAD-111C8ACE41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6AD2E0E0-F437-4FC5-9A62-CAF2FFE26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A8F9DF09-38A8-44FF-9AD4-2FCD295FFD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4EDF322-28B3-47F2-9DAA-2397AAEAAB92}" type="slidenum">
              <a:rPr lang="zh-CN" altLang="en-US" sz="1200"/>
              <a:pPr/>
              <a:t>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3274B4B3-41C1-4043-B640-C94A83D8DA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7CE71F91-44F7-4218-BEA1-27824FDBD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5B2640F5-F115-4976-B52B-6B1619D85D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C8A3D27-14E4-4CA1-8FCF-214E9FC622A8}" type="slidenum">
              <a:rPr lang="zh-CN" altLang="en-US" sz="1200"/>
              <a:pPr/>
              <a:t>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6C13EC15-0A49-4A3B-BF4B-54BC75A994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8DED3C08-FCAE-48F0-AB11-4693958D798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590B2AD4-C10E-4C1E-B678-34BFF9E143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21EC062-2A64-40FC-A7CF-A219ED4F7077}" type="slidenum">
              <a:rPr lang="zh-CN" altLang="en-US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E1FC89B8-71CA-4BD9-AFE7-B9F440FE965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B6F17F1A-963A-4ECF-BDB9-544445ACDB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59EC4C94-B542-4069-AA67-BBB7FF35E9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AC15F91-200B-4CC5-8BBE-7BB6890D5DBE}" type="slidenum">
              <a:rPr lang="zh-CN" altLang="en-US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BDB03-0D02-471F-892E-236637C83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1012D3-6143-4F9D-AF43-0CF9E2BAE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DD860D-74D5-46F5-A7C5-5040FB9D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6B09-E869-45B2-BAE1-968D2669B36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94B593-EB11-4A02-BB2D-4883C653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39F9D-2A39-4B49-B5F3-4DA96A4F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CC8C-3D5E-4D15-8D6A-827BFBB79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4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74347-87C4-4637-AB82-D37EF0E2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4D5F3F-8A4C-43DA-BBF5-D5981DFFA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4DC01E-93D8-41BA-BCDC-F90C4325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6B09-E869-45B2-BAE1-968D2669B36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BFB46D-4F20-441D-A932-898E73BE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64B779-E247-45F7-9FE5-1FAC26D2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CC8C-3D5E-4D15-8D6A-827BFBB79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2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03E904-F567-434C-805A-1DDF681D1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37F5C7-6BF5-4304-B52A-482BB03DF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0316F5-E68E-47DE-AB8E-A213159D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6B09-E869-45B2-BAE1-968D2669B36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CAF98-3949-48A4-9EB0-C2EEFAE5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E1052-ECDC-4951-9FD3-752444FB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CC8C-3D5E-4D15-8D6A-827BFBB79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EBABB-B867-40F9-B0BE-98FC5EE2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B6DC0E-19EA-4F87-ACDB-8AEF3CD20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DE872F-76F9-413E-A632-414068330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6B09-E869-45B2-BAE1-968D2669B36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4C49A-F1E0-4815-BCEF-489E71020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BF5434-0A8D-478E-830E-C03657C3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CC8C-3D5E-4D15-8D6A-827BFBB79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3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50543-CE92-4468-92A2-4FA81A0C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DBFFA7-2687-473E-AA9D-A6322D3AF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63F2F4-AE2F-46D8-BDA6-EBD36F7A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6B09-E869-45B2-BAE1-968D2669B36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DB625-33C0-4BA0-87FB-1DBD5CCC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5B728-31F6-407C-806A-88779004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CC8C-3D5E-4D15-8D6A-827BFBB79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1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5CA28-EB9F-41D0-AE84-8FE3F24B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D70D1-C555-4729-B3B9-1EA46BEA6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1365C5-D67F-4D4C-9BDD-BBBA258B8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2365CF-D05B-452A-B8EB-AC3A51ED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6B09-E869-45B2-BAE1-968D2669B36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53758F-3E23-46A8-902D-831DA53F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7FB1D0-2D3A-4690-8F8B-F7FBA3AE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CC8C-3D5E-4D15-8D6A-827BFBB79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43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BC1F8-AE34-46FB-894F-34F1AF14F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658BAE-A76D-4642-8872-CB6A40B7C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1B7329-11EB-4204-9E25-054F24EF4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4D3770-B9CD-4556-A36A-EB19BC373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E13AC4-D57D-4146-B887-5F0C3B5A5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DAA8E8-AEC2-4C3C-84C0-7D24F205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6B09-E869-45B2-BAE1-968D2669B36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016676-968A-4656-9824-C36DD6DB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D5B594-9FFD-4246-BE01-FD91867C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CC8C-3D5E-4D15-8D6A-827BFBB79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7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10DB9-F4EF-4D7A-9F9F-0B3BDB06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908591-F07A-475E-BC24-7C422CF53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6B09-E869-45B2-BAE1-968D2669B36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78197B-D2D0-47B5-B0B5-1E5CC710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43D65E-5553-4EBF-BE87-62B82B2A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CC8C-3D5E-4D15-8D6A-827BFBB79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8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435CEE-7888-4CD7-BE9D-2DF92709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6B09-E869-45B2-BAE1-968D2669B36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4E3897-F9B5-4D40-AF93-714114F2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CA9A60-5E41-458F-AF7A-0FBE7318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CC8C-3D5E-4D15-8D6A-827BFBB79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3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2EB5F-9BDA-4BD5-AFE7-C820A9B4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4C6FA-5081-4286-9952-EECC49BA9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42EC3D-C2C2-46C1-BC34-DD175744A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B7B494-4E25-4300-B3CA-B8C66935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6B09-E869-45B2-BAE1-968D2669B36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42C63D-FAC5-45A0-B96D-FABEB832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9A4456-E475-4443-ADEF-54A78F7E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CC8C-3D5E-4D15-8D6A-827BFBB79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4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FBC5F-42E3-47F3-8360-3D6EE7DE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1F79CD-7F06-4315-98F4-14E419FFC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9832BA-9050-4C36-8FC7-DD49DB5B5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C2F1D0-C70E-454B-A6A9-97CAB3EB5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6B09-E869-45B2-BAE1-968D2669B36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E84498-BBFF-46C0-8D11-DA1A71AA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316589-E4A8-41B8-B4E6-BEEA7579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CC8C-3D5E-4D15-8D6A-827BFBB79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2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1BFC9F-65BC-4B32-A415-9A56DA609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F626B1-5221-48E4-83B8-B6B8F9930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EED9F9-9A0E-45F2-A690-FB751DE65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6B09-E869-45B2-BAE1-968D2669B36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BC4661-9F9B-4260-900A-66865DBF2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5E3A6-5455-498A-A0DB-88D44C6EE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3CC8C-3D5E-4D15-8D6A-827BFBB79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0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6.wmf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4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8.wmf"/><Relationship Id="rId5" Type="http://schemas.openxmlformats.org/officeDocument/2006/relationships/image" Target="../media/image21.wmf"/><Relationship Id="rId15" Type="http://schemas.openxmlformats.org/officeDocument/2006/relationships/image" Target="../media/image26.png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3.wmf"/><Relationship Id="rId1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2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audio" Target="../media/audio1.wav"/><Relationship Id="rId4" Type="http://schemas.openxmlformats.org/officeDocument/2006/relationships/audio" Target="../media/audio2.wav"/><Relationship Id="rId9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audio" Target="../media/audio2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audio" Target="../media/audio2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E2D08-4CB4-47B4-A44D-B9E5B84BB7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第四次习题课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095250-DC46-47E4-BAC3-4FC0C1995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20220328</a:t>
            </a:r>
          </a:p>
        </p:txBody>
      </p:sp>
    </p:spTree>
    <p:extLst>
      <p:ext uri="{BB962C8B-B14F-4D97-AF65-F5344CB8AC3E}">
        <p14:creationId xmlns:p14="http://schemas.microsoft.com/office/powerpoint/2010/main" val="12077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57EA2F-E9FE-4F53-A4CB-EC2AC86A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333375"/>
            <a:ext cx="8229600" cy="579278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dirty="0"/>
              <a:t>13.41 </a:t>
            </a:r>
            <a:r>
              <a:rPr lang="zh-CN" altLang="en-US" dirty="0"/>
              <a:t>证明：</a:t>
            </a:r>
            <a:endParaRPr lang="en-US" altLang="zh-CN" dirty="0"/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/>
              <a:t>(1) R/Z </a:t>
            </a:r>
            <a:r>
              <a:rPr lang="en-US" altLang="zh-CN" dirty="0">
                <a:latin typeface="Cambria Math" panose="02040503050406030204" pitchFamily="18" charset="0"/>
              </a:rPr>
              <a:t>≅ U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Cambria Math" panose="02040503050406030204" pitchFamily="18" charset="0"/>
              </a:rPr>
              <a:t>使用定理</a:t>
            </a:r>
            <a:r>
              <a:rPr lang="en-US" altLang="zh-CN" dirty="0">
                <a:latin typeface="Cambria Math" panose="02040503050406030204" pitchFamily="18" charset="0"/>
              </a:rPr>
              <a:t>13.20</a:t>
            </a:r>
            <a:r>
              <a:rPr lang="zh-CN" altLang="en-US" dirty="0">
                <a:latin typeface="Cambria Math" panose="02040503050406030204" pitchFamily="18" charset="0"/>
              </a:rPr>
              <a:t>：</a:t>
            </a:r>
            <a:endParaRPr lang="en-US" altLang="zh-CN" dirty="0">
              <a:latin typeface="Cambria Math" panose="020405030504060302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latin typeface="Cambria Math" panose="020405030504060302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latin typeface="Cambria Math" panose="020405030504060302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Cambria Math" panose="02040503050406030204" pitchFamily="18" charset="0"/>
              </a:rPr>
              <a:t>构造</a:t>
            </a:r>
            <a:endParaRPr lang="en-US" altLang="zh-CN" dirty="0"/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 dirty="0"/>
              <a:t>先证其为同态映射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6" name="Object 3">
                <a:extLst>
                  <a:ext uri="{FF2B5EF4-FFF2-40B4-BE49-F238E27FC236}">
                    <a16:creationId xmlns:a16="http://schemas.microsoft.com/office/drawing/2014/main" id="{93576580-3E8C-4579-84FA-DD50EE181675}"/>
                  </a:ext>
                </a:extLst>
              </p:cNvPr>
              <p:cNvSpPr txBox="1"/>
              <p:nvPr/>
            </p:nvSpPr>
            <p:spPr bwMode="auto">
              <a:xfrm>
                <a:off x="2835951" y="2871161"/>
                <a:ext cx="5141778" cy="4651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^(2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m:rPr>
                        <m:sty m:val="p"/>
                      </m:rP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3076" name="Object 3">
                <a:extLst>
                  <a:ext uri="{FF2B5EF4-FFF2-40B4-BE49-F238E27FC236}">
                    <a16:creationId xmlns:a16="http://schemas.microsoft.com/office/drawing/2014/main" id="{93576580-3E8C-4579-84FA-DD50EE181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35951" y="2871161"/>
                <a:ext cx="5141778" cy="465137"/>
              </a:xfrm>
              <a:prstGeom prst="rect">
                <a:avLst/>
              </a:prstGeom>
              <a:blipFill>
                <a:blip r:embed="rId3"/>
                <a:stretch>
                  <a:fillRect b="-2105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7" name="Object 4">
                <a:extLst>
                  <a:ext uri="{FF2B5EF4-FFF2-40B4-BE49-F238E27FC236}">
                    <a16:creationId xmlns:a16="http://schemas.microsoft.com/office/drawing/2014/main" id="{FD70A9AA-D1D6-4F55-A612-F1EA369B5AA4}"/>
                  </a:ext>
                </a:extLst>
              </p:cNvPr>
              <p:cNvSpPr txBox="1"/>
              <p:nvPr/>
            </p:nvSpPr>
            <p:spPr bwMode="auto">
              <a:xfrm>
                <a:off x="2140662" y="4123317"/>
                <a:ext cx="8613119" cy="16557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077" name="Object 4">
                <a:extLst>
                  <a:ext uri="{FF2B5EF4-FFF2-40B4-BE49-F238E27FC236}">
                    <a16:creationId xmlns:a16="http://schemas.microsoft.com/office/drawing/2014/main" id="{FD70A9AA-D1D6-4F55-A612-F1EA369B5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0662" y="4123317"/>
                <a:ext cx="8613119" cy="16557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F3AA8392-5AD5-4441-84EA-1F4E09B404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3903" y="1427635"/>
            <a:ext cx="6968783" cy="10964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内容占位符 2">
            <a:extLst>
              <a:ext uri="{FF2B5EF4-FFF2-40B4-BE49-F238E27FC236}">
                <a16:creationId xmlns:a16="http://schemas.microsoft.com/office/drawing/2014/main" id="{2CD86C5B-7126-4050-92EB-1C42E4376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404813"/>
            <a:ext cx="8229600" cy="572135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/>
              <a:t>2. </a:t>
            </a:r>
            <a:r>
              <a:rPr lang="zh-CN" altLang="en-US"/>
              <a:t>证满射</a:t>
            </a:r>
            <a:endParaRPr lang="en-US" altLang="zh-CN"/>
          </a:p>
          <a:p>
            <a:pPr>
              <a:buFont typeface="Arial" panose="020B0604020202020204" pitchFamily="34" charset="0"/>
              <a:buNone/>
            </a:pPr>
            <a:r>
              <a:rPr lang="zh-CN" altLang="zh-CN">
                <a:latin typeface="Cambria Math" panose="02040503050406030204" pitchFamily="18" charset="0"/>
              </a:rPr>
              <a:t>∵</a:t>
            </a:r>
            <a:r>
              <a:rPr lang="zh-CN" altLang="en-US">
                <a:latin typeface="Cambria Math" panose="02040503050406030204" pitchFamily="18" charset="0"/>
              </a:rPr>
              <a:t>对</a:t>
            </a:r>
            <a:r>
              <a:rPr lang="en-US" altLang="zh-CN">
                <a:latin typeface="Cambria Math" panose="02040503050406030204" pitchFamily="18" charset="0"/>
              </a:rPr>
              <a:t>U</a:t>
            </a:r>
            <a:r>
              <a:rPr lang="zh-CN" altLang="en-US">
                <a:latin typeface="Cambria Math" panose="02040503050406030204" pitchFamily="18" charset="0"/>
              </a:rPr>
              <a:t>中任意元素</a:t>
            </a:r>
            <a:r>
              <a:rPr lang="en-US" altLang="zh-CN">
                <a:latin typeface="Cambria Math" panose="02040503050406030204" pitchFamily="18" charset="0"/>
              </a:rPr>
              <a:t>a+bi</a:t>
            </a:r>
            <a:r>
              <a:rPr lang="zh-CN" altLang="en-US">
                <a:latin typeface="Cambria Math" panose="02040503050406030204" pitchFamily="18" charset="0"/>
              </a:rPr>
              <a:t>有</a:t>
            </a:r>
            <a:r>
              <a:rPr lang="en-US" altLang="zh-CN">
                <a:latin typeface="Cambria Math" panose="02040503050406030204" pitchFamily="18" charset="0"/>
              </a:rPr>
              <a:t>||a2+b2||=1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>
                <a:latin typeface="Cambria Math" panose="02040503050406030204" pitchFamily="18" charset="0"/>
              </a:rPr>
              <a:t>∴(a,b)</a:t>
            </a:r>
            <a:r>
              <a:rPr lang="zh-CN" altLang="en-US">
                <a:latin typeface="Cambria Math" panose="02040503050406030204" pitchFamily="18" charset="0"/>
              </a:rPr>
              <a:t>为二维平面上以原点为圆心，</a:t>
            </a:r>
            <a:r>
              <a:rPr lang="en-US" altLang="zh-CN">
                <a:latin typeface="Cambria Math" panose="02040503050406030204" pitchFamily="18" charset="0"/>
              </a:rPr>
              <a:t>1</a:t>
            </a:r>
            <a:r>
              <a:rPr lang="zh-CN" altLang="en-US">
                <a:latin typeface="Cambria Math" panose="02040503050406030204" pitchFamily="18" charset="0"/>
              </a:rPr>
              <a:t>为半径的圆上的一点</a:t>
            </a:r>
            <a:endParaRPr lang="en-US" altLang="zh-CN">
              <a:latin typeface="Cambria Math" panose="020405030504060302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>
                <a:latin typeface="Cambria Math" panose="02040503050406030204" pitchFamily="18" charset="0"/>
              </a:rPr>
              <a:t>设其与</a:t>
            </a:r>
            <a:r>
              <a:rPr lang="en-US" altLang="zh-CN">
                <a:latin typeface="Cambria Math" panose="02040503050406030204" pitchFamily="18" charset="0"/>
              </a:rPr>
              <a:t>x</a:t>
            </a:r>
            <a:r>
              <a:rPr lang="zh-CN" altLang="en-US">
                <a:latin typeface="Cambria Math" panose="02040503050406030204" pitchFamily="18" charset="0"/>
              </a:rPr>
              <a:t>轴夹角为𝛼，令</a:t>
            </a:r>
            <a:r>
              <a:rPr lang="en-US" altLang="zh-CN">
                <a:latin typeface="Cambria Math" panose="02040503050406030204" pitchFamily="18" charset="0"/>
              </a:rPr>
              <a:t>x=𝛼/2𝜋,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>
                <a:latin typeface="Cambria Math" panose="02040503050406030204" pitchFamily="18" charset="0"/>
              </a:rPr>
              <a:t>则</a:t>
            </a:r>
            <a:r>
              <a:rPr lang="en-US" altLang="zh-CN">
                <a:latin typeface="Cambria Math" panose="02040503050406030204" pitchFamily="18" charset="0"/>
              </a:rPr>
              <a:t>a=cos𝛼=cos2x𝜋, b=sin𝛼=sin2x𝜋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>
                <a:latin typeface="Cambria Math" panose="02040503050406030204" pitchFamily="18" charset="0"/>
              </a:rPr>
              <a:t>即</a:t>
            </a:r>
            <a:r>
              <a:rPr lang="en-US" altLang="zh-CN">
                <a:latin typeface="Cambria Math" panose="02040503050406030204" pitchFamily="18" charset="0"/>
              </a:rPr>
              <a:t>𝜑(x)=a+bi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>
                <a:latin typeface="Cambria Math" panose="02040503050406030204" pitchFamily="18" charset="0"/>
              </a:rPr>
              <a:t>∴𝜑为满射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>
            <a:extLst>
              <a:ext uri="{FF2B5EF4-FFF2-40B4-BE49-F238E27FC236}">
                <a16:creationId xmlns:a16="http://schemas.microsoft.com/office/drawing/2014/main" id="{95CC6918-1B85-413D-8933-C96DF1F83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333375"/>
            <a:ext cx="8229600" cy="5792788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dirty="0"/>
              <a:t>3. </a:t>
            </a:r>
            <a:r>
              <a:rPr lang="zh-CN" altLang="en-US" dirty="0"/>
              <a:t>证</a:t>
            </a:r>
            <a:endParaRPr lang="en-US" altLang="zh-CN" dirty="0"/>
          </a:p>
          <a:p>
            <a:pPr>
              <a:buFont typeface="Arial" panose="020B0604020202020204" pitchFamily="34" charset="0"/>
              <a:buNone/>
            </a:pPr>
            <a:endParaRPr lang="en-US" altLang="zh-CN" dirty="0"/>
          </a:p>
          <a:p>
            <a:pPr>
              <a:buFont typeface="Arial" panose="020B0604020202020204" pitchFamily="34" charset="0"/>
              <a:buNone/>
            </a:pPr>
            <a:endParaRPr lang="en-US" altLang="zh-CN" dirty="0"/>
          </a:p>
          <a:p>
            <a:pPr>
              <a:buFont typeface="Arial" panose="020B0604020202020204" pitchFamily="34" charset="0"/>
              <a:buNone/>
            </a:pPr>
            <a:endParaRPr lang="en-US" altLang="zh-CN" dirty="0"/>
          </a:p>
          <a:p>
            <a:pPr>
              <a:buFont typeface="Arial" panose="020B0604020202020204" pitchFamily="34" charset="0"/>
              <a:buNone/>
            </a:pPr>
            <a:endParaRPr lang="en-US" altLang="zh-CN" dirty="0"/>
          </a:p>
          <a:p>
            <a:pPr>
              <a:buFont typeface="Arial" panose="020B0604020202020204" pitchFamily="34" charset="0"/>
              <a:buNone/>
            </a:pPr>
            <a:endParaRPr lang="en-US" altLang="zh-CN" dirty="0"/>
          </a:p>
          <a:p>
            <a:pPr>
              <a:buFont typeface="Arial" panose="020B0604020202020204" pitchFamily="34" charset="0"/>
              <a:buNone/>
            </a:pPr>
            <a:endParaRPr lang="en-US" altLang="zh-CN" dirty="0"/>
          </a:p>
          <a:p>
            <a:pPr>
              <a:buFont typeface="Arial" panose="020B0604020202020204" pitchFamily="34" charset="0"/>
              <a:buNone/>
            </a:pPr>
            <a:endParaRPr lang="en-US" altLang="zh-CN" dirty="0"/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/>
              <a:t>综合</a:t>
            </a:r>
            <a:r>
              <a:rPr lang="en-US" altLang="zh-CN" dirty="0"/>
              <a:t>1,2,3,</a:t>
            </a:r>
            <a:r>
              <a:rPr lang="zh-CN" altLang="en-US" dirty="0"/>
              <a:t>根据定理</a:t>
            </a:r>
            <a:r>
              <a:rPr lang="en-US" altLang="zh-CN" dirty="0"/>
              <a:t>13.20</a:t>
            </a:r>
            <a:r>
              <a:rPr lang="zh-CN" altLang="en-US" dirty="0"/>
              <a:t>，有</a:t>
            </a:r>
            <a:endParaRPr lang="en-US" altLang="zh-CN" dirty="0"/>
          </a:p>
        </p:txBody>
      </p:sp>
      <p:graphicFrame>
        <p:nvGraphicFramePr>
          <p:cNvPr id="5123" name="Object 2">
            <a:extLst>
              <a:ext uri="{FF2B5EF4-FFF2-40B4-BE49-F238E27FC236}">
                <a16:creationId xmlns:a16="http://schemas.microsoft.com/office/drawing/2014/main" id="{BB924E13-667A-4F9B-8463-CC4B70A5BD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5913" y="404814"/>
          <a:ext cx="14398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4" imgW="622030" imgH="203112" progId="Equation.DSMT4">
                  <p:embed/>
                </p:oleObj>
              </mc:Choice>
              <mc:Fallback>
                <p:oleObj name="Equation" r:id="rId4" imgW="622030" imgH="203112" progId="Equation.DSMT4">
                  <p:embed/>
                  <p:pic>
                    <p:nvPicPr>
                      <p:cNvPr id="5123" name="Object 2">
                        <a:extLst>
                          <a:ext uri="{FF2B5EF4-FFF2-40B4-BE49-F238E27FC236}">
                            <a16:creationId xmlns:a16="http://schemas.microsoft.com/office/drawing/2014/main" id="{BB924E13-667A-4F9B-8463-CC4B70A5BD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404814"/>
                        <a:ext cx="143986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3">
            <a:extLst>
              <a:ext uri="{FF2B5EF4-FFF2-40B4-BE49-F238E27FC236}">
                <a16:creationId xmlns:a16="http://schemas.microsoft.com/office/drawing/2014/main" id="{03DECDC0-77AC-4E0B-906D-7D10FE00EC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581566"/>
              </p:ext>
            </p:extLst>
          </p:nvPr>
        </p:nvGraphicFramePr>
        <p:xfrm>
          <a:off x="2288101" y="833238"/>
          <a:ext cx="4673600" cy="317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6" imgW="2019300" imgH="1371600" progId="Equation.DSMT4">
                  <p:embed/>
                </p:oleObj>
              </mc:Choice>
              <mc:Fallback>
                <p:oleObj name="Equation" r:id="rId6" imgW="2019300" imgH="1371600" progId="Equation.DSMT4">
                  <p:embed/>
                  <p:pic>
                    <p:nvPicPr>
                      <p:cNvPr id="5124" name="Object 3">
                        <a:extLst>
                          <a:ext uri="{FF2B5EF4-FFF2-40B4-BE49-F238E27FC236}">
                            <a16:creationId xmlns:a16="http://schemas.microsoft.com/office/drawing/2014/main" id="{03DECDC0-77AC-4E0B-906D-7D10FE00EC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8101" y="833238"/>
                        <a:ext cx="4673600" cy="317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4">
            <a:extLst>
              <a:ext uri="{FF2B5EF4-FFF2-40B4-BE49-F238E27FC236}">
                <a16:creationId xmlns:a16="http://schemas.microsoft.com/office/drawing/2014/main" id="{65950B18-BA97-478B-8278-F9A6AD8960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615224"/>
              </p:ext>
            </p:extLst>
          </p:nvPr>
        </p:nvGraphicFramePr>
        <p:xfrm>
          <a:off x="6564645" y="4391482"/>
          <a:ext cx="48974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8" imgW="1726451" imgH="203112" progId="Equation.DSMT4">
                  <p:embed/>
                </p:oleObj>
              </mc:Choice>
              <mc:Fallback>
                <p:oleObj name="Equation" r:id="rId8" imgW="1726451" imgH="203112" progId="Equation.DSMT4">
                  <p:embed/>
                  <p:pic>
                    <p:nvPicPr>
                      <p:cNvPr id="5125" name="Object 4">
                        <a:extLst>
                          <a:ext uri="{FF2B5EF4-FFF2-40B4-BE49-F238E27FC236}">
                            <a16:creationId xmlns:a16="http://schemas.microsoft.com/office/drawing/2014/main" id="{65950B18-BA97-478B-8278-F9A6AD8960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4645" y="4391482"/>
                        <a:ext cx="489743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DCA5E0-8A49-41C0-A35D-F1E90651A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49275"/>
            <a:ext cx="8229600" cy="557688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dirty="0"/>
              <a:t>(3)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/>
              <a:t>Proof: </a:t>
            </a:r>
            <a:r>
              <a:rPr lang="zh-CN" altLang="en-US" dirty="0"/>
              <a:t>构造</a:t>
            </a:r>
            <a:endParaRPr lang="en-US" altLang="zh-CN" dirty="0"/>
          </a:p>
          <a:p>
            <a:pPr>
              <a:buFont typeface="Arial" panose="020B0604020202020204" pitchFamily="34" charset="0"/>
              <a:buNone/>
            </a:pPr>
            <a:endParaRPr lang="en-US" altLang="zh-CN" dirty="0"/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/>
              <a:t>其余类似</a:t>
            </a:r>
            <a:r>
              <a:rPr lang="en-US" altLang="zh-CN" dirty="0"/>
              <a:t>(1)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/>
              <a:t>1. </a:t>
            </a:r>
            <a:r>
              <a:rPr lang="zh-CN" altLang="en-US" dirty="0"/>
              <a:t>同态</a:t>
            </a:r>
            <a:endParaRPr lang="en-US" altLang="zh-CN" dirty="0"/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/>
              <a:t>2. </a:t>
            </a:r>
            <a:r>
              <a:rPr lang="zh-CN" altLang="en-US" dirty="0"/>
              <a:t>满射</a:t>
            </a:r>
            <a:endParaRPr lang="en-US" altLang="zh-CN" dirty="0"/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/>
              <a:t>3.  </a:t>
            </a:r>
            <a:endParaRPr lang="zh-CN" altLang="en-US" dirty="0"/>
          </a:p>
        </p:txBody>
      </p:sp>
      <p:graphicFrame>
        <p:nvGraphicFramePr>
          <p:cNvPr id="6147" name="Object 2">
            <a:extLst>
              <a:ext uri="{FF2B5EF4-FFF2-40B4-BE49-F238E27FC236}">
                <a16:creationId xmlns:a16="http://schemas.microsoft.com/office/drawing/2014/main" id="{18378C10-057D-4E96-80A8-C71685E242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1" y="549275"/>
          <a:ext cx="17002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4" imgW="685800" imgH="203200" progId="Equation.DSMT4">
                  <p:embed/>
                </p:oleObj>
              </mc:Choice>
              <mc:Fallback>
                <p:oleObj name="Equation" r:id="rId4" imgW="685800" imgH="203200" progId="Equation.DSMT4">
                  <p:embed/>
                  <p:pic>
                    <p:nvPicPr>
                      <p:cNvPr id="6147" name="Object 2">
                        <a:extLst>
                          <a:ext uri="{FF2B5EF4-FFF2-40B4-BE49-F238E27FC236}">
                            <a16:creationId xmlns:a16="http://schemas.microsoft.com/office/drawing/2014/main" id="{18378C10-057D-4E96-80A8-C71685E242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549275"/>
                        <a:ext cx="170021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6">
            <a:extLst>
              <a:ext uri="{FF2B5EF4-FFF2-40B4-BE49-F238E27FC236}">
                <a16:creationId xmlns:a16="http://schemas.microsoft.com/office/drawing/2014/main" id="{AFC9DEDD-C946-4B03-8978-21CB797B75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9876" y="1125539"/>
          <a:ext cx="1655763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6" imgW="723586" imgH="228501" progId="Equation.DSMT4">
                  <p:embed/>
                </p:oleObj>
              </mc:Choice>
              <mc:Fallback>
                <p:oleObj name="Equation" r:id="rId6" imgW="723586" imgH="228501" progId="Equation.DSMT4">
                  <p:embed/>
                  <p:pic>
                    <p:nvPicPr>
                      <p:cNvPr id="6148" name="Object 6">
                        <a:extLst>
                          <a:ext uri="{FF2B5EF4-FFF2-40B4-BE49-F238E27FC236}">
                            <a16:creationId xmlns:a16="http://schemas.microsoft.com/office/drawing/2014/main" id="{AFC9DEDD-C946-4B03-8978-21CB797B75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6" y="1125539"/>
                        <a:ext cx="1655763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7">
            <a:extLst>
              <a:ext uri="{FF2B5EF4-FFF2-40B4-BE49-F238E27FC236}">
                <a16:creationId xmlns:a16="http://schemas.microsoft.com/office/drawing/2014/main" id="{9800B49C-B884-4930-BCC3-9BDE9B9EA0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1675" y="1773238"/>
          <a:ext cx="18351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8" imgW="698197" imgH="203112" progId="Equation.DSMT4">
                  <p:embed/>
                </p:oleObj>
              </mc:Choice>
              <mc:Fallback>
                <p:oleObj name="Equation" r:id="rId8" imgW="698197" imgH="203112" progId="Equation.DSMT4">
                  <p:embed/>
                  <p:pic>
                    <p:nvPicPr>
                      <p:cNvPr id="6149" name="Object 7">
                        <a:extLst>
                          <a:ext uri="{FF2B5EF4-FFF2-40B4-BE49-F238E27FC236}">
                            <a16:creationId xmlns:a16="http://schemas.microsoft.com/office/drawing/2014/main" id="{9800B49C-B884-4930-BCC3-9BDE9B9EA0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1773238"/>
                        <a:ext cx="183515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8">
            <a:extLst>
              <a:ext uri="{FF2B5EF4-FFF2-40B4-BE49-F238E27FC236}">
                <a16:creationId xmlns:a16="http://schemas.microsoft.com/office/drawing/2014/main" id="{B4C5E02A-3E7A-4F17-B42B-13274B1CD3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885523"/>
              </p:ext>
            </p:extLst>
          </p:nvPr>
        </p:nvGraphicFramePr>
        <p:xfrm>
          <a:off x="2528404" y="3629558"/>
          <a:ext cx="14144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10" imgW="622030" imgH="203112" progId="Equation.DSMT4">
                  <p:embed/>
                </p:oleObj>
              </mc:Choice>
              <mc:Fallback>
                <p:oleObj name="Equation" r:id="rId10" imgW="622030" imgH="203112" progId="Equation.DSMT4">
                  <p:embed/>
                  <p:pic>
                    <p:nvPicPr>
                      <p:cNvPr id="6150" name="Object 8">
                        <a:extLst>
                          <a:ext uri="{FF2B5EF4-FFF2-40B4-BE49-F238E27FC236}">
                            <a16:creationId xmlns:a16="http://schemas.microsoft.com/office/drawing/2014/main" id="{B4C5E02A-3E7A-4F17-B42B-13274B1CD3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404" y="3629558"/>
                        <a:ext cx="141446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5568F374-6138-4312-80BC-9968550118C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1606"/>
          <a:stretch/>
        </p:blipFill>
        <p:spPr>
          <a:xfrm>
            <a:off x="7264977" y="731837"/>
            <a:ext cx="4124624" cy="319218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29BF114-3248-44A6-ABB0-B0B9D94E9224}"/>
              </a:ext>
            </a:extLst>
          </p:cNvPr>
          <p:cNvSpPr txBox="1"/>
          <p:nvPr/>
        </p:nvSpPr>
        <p:spPr>
          <a:xfrm>
            <a:off x="1981200" y="5147987"/>
            <a:ext cx="6096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dirty="0"/>
              <a:t>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5918CEDB-AD70-4847-8D01-F734DF67F796}"/>
                  </a:ext>
                </a:extLst>
              </p:cNvPr>
              <p:cNvSpPr txBox="1"/>
              <p:nvPr/>
            </p:nvSpPr>
            <p:spPr bwMode="auto">
              <a:xfrm>
                <a:off x="2379664" y="5014082"/>
                <a:ext cx="1700212" cy="5032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≅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5918CEDB-AD70-4847-8D01-F734DF67F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9664" y="5014082"/>
                <a:ext cx="1700212" cy="50323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0E0571-3F51-414B-93ED-43C03F834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49275"/>
            <a:ext cx="8229600" cy="5576888"/>
          </a:xfrm>
        </p:spPr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en-US" altLang="zh-CN" dirty="0"/>
              <a:t>(5)</a:t>
            </a:r>
          </a:p>
          <a:p>
            <a:pPr>
              <a:buNone/>
              <a:defRPr/>
            </a:pPr>
            <a:r>
              <a:rPr lang="en-US" altLang="zh-CN" dirty="0"/>
              <a:t>Proof: </a:t>
            </a:r>
            <a:r>
              <a:rPr lang="zh-CN" altLang="en-US" dirty="0"/>
              <a:t>构造</a:t>
            </a:r>
            <a:endParaRPr lang="en-US" altLang="zh-CN" dirty="0"/>
          </a:p>
          <a:p>
            <a:pPr>
              <a:buNone/>
              <a:defRPr/>
            </a:pPr>
            <a:endParaRPr lang="en-US" altLang="zh-CN" dirty="0"/>
          </a:p>
          <a:p>
            <a:pPr>
              <a:buNone/>
              <a:defRPr/>
            </a:pPr>
            <a:r>
              <a:rPr lang="zh-CN" altLang="en-US" dirty="0"/>
              <a:t>其余类似</a:t>
            </a:r>
            <a:r>
              <a:rPr lang="en-US" altLang="zh-CN" dirty="0"/>
              <a:t>(1)</a:t>
            </a:r>
          </a:p>
          <a:p>
            <a:pPr marL="514350" indent="-514350">
              <a:buNone/>
              <a:defRPr/>
            </a:pPr>
            <a:r>
              <a:rPr lang="en-US" altLang="zh-CN" dirty="0"/>
              <a:t>1. </a:t>
            </a:r>
            <a:r>
              <a:rPr lang="zh-CN" altLang="en-US" dirty="0"/>
              <a:t>同态</a:t>
            </a:r>
            <a:endParaRPr lang="en-US" altLang="zh-CN" dirty="0"/>
          </a:p>
          <a:p>
            <a:pPr marL="514350" indent="-514350">
              <a:buNone/>
              <a:defRPr/>
            </a:pPr>
            <a:r>
              <a:rPr lang="en-US" altLang="zh-CN" dirty="0"/>
              <a:t>2. </a:t>
            </a:r>
            <a:r>
              <a:rPr lang="zh-CN" altLang="en-US" dirty="0"/>
              <a:t>满射</a:t>
            </a:r>
            <a:endParaRPr lang="en-US" altLang="zh-CN" dirty="0"/>
          </a:p>
          <a:p>
            <a:pPr>
              <a:buNone/>
              <a:defRPr/>
            </a:pPr>
            <a:r>
              <a:rPr lang="en-US" altLang="zh-CN" dirty="0"/>
              <a:t>3.  </a:t>
            </a:r>
            <a:endParaRPr lang="zh-CN" altLang="en-US" dirty="0"/>
          </a:p>
        </p:txBody>
      </p:sp>
      <p:graphicFrame>
        <p:nvGraphicFramePr>
          <p:cNvPr id="7171" name="Object 2">
            <a:extLst>
              <a:ext uri="{FF2B5EF4-FFF2-40B4-BE49-F238E27FC236}">
                <a16:creationId xmlns:a16="http://schemas.microsoft.com/office/drawing/2014/main" id="{144BEE2B-039D-4697-A373-DBB843B40B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9050" y="503238"/>
          <a:ext cx="19192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4" imgW="774364" imgH="241195" progId="Equation.DSMT4">
                  <p:embed/>
                </p:oleObj>
              </mc:Choice>
              <mc:Fallback>
                <p:oleObj name="Equation" r:id="rId4" imgW="774364" imgH="241195" progId="Equation.DSMT4">
                  <p:embed/>
                  <p:pic>
                    <p:nvPicPr>
                      <p:cNvPr id="7171" name="Object 2">
                        <a:extLst>
                          <a:ext uri="{FF2B5EF4-FFF2-40B4-BE49-F238E27FC236}">
                            <a16:creationId xmlns:a16="http://schemas.microsoft.com/office/drawing/2014/main" id="{144BEE2B-039D-4697-A373-DBB843B40B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503238"/>
                        <a:ext cx="191928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6">
            <a:extLst>
              <a:ext uri="{FF2B5EF4-FFF2-40B4-BE49-F238E27FC236}">
                <a16:creationId xmlns:a16="http://schemas.microsoft.com/office/drawing/2014/main" id="{42F5CFB0-FAC9-40F3-B5D2-9C421D9609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51300" y="1125539"/>
          <a:ext cx="17145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6" imgW="749300" imgH="228600" progId="Equation.DSMT4">
                  <p:embed/>
                </p:oleObj>
              </mc:Choice>
              <mc:Fallback>
                <p:oleObj name="Equation" r:id="rId6" imgW="749300" imgH="228600" progId="Equation.DSMT4">
                  <p:embed/>
                  <p:pic>
                    <p:nvPicPr>
                      <p:cNvPr id="7172" name="Object 6">
                        <a:extLst>
                          <a:ext uri="{FF2B5EF4-FFF2-40B4-BE49-F238E27FC236}">
                            <a16:creationId xmlns:a16="http://schemas.microsoft.com/office/drawing/2014/main" id="{42F5CFB0-FAC9-40F3-B5D2-9C421D9609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1125539"/>
                        <a:ext cx="171450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7">
            <a:extLst>
              <a:ext uri="{FF2B5EF4-FFF2-40B4-BE49-F238E27FC236}">
                <a16:creationId xmlns:a16="http://schemas.microsoft.com/office/drawing/2014/main" id="{9DBE6F19-36DE-41E9-AA4C-6B8D535FDF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7564" y="1744663"/>
          <a:ext cx="1601787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8" imgW="609600" imgH="228600" progId="Equation.DSMT4">
                  <p:embed/>
                </p:oleObj>
              </mc:Choice>
              <mc:Fallback>
                <p:oleObj name="Equation" r:id="rId8" imgW="609600" imgH="228600" progId="Equation.DSMT4">
                  <p:embed/>
                  <p:pic>
                    <p:nvPicPr>
                      <p:cNvPr id="7173" name="Object 7">
                        <a:extLst>
                          <a:ext uri="{FF2B5EF4-FFF2-40B4-BE49-F238E27FC236}">
                            <a16:creationId xmlns:a16="http://schemas.microsoft.com/office/drawing/2014/main" id="{9DBE6F19-36DE-41E9-AA4C-6B8D535FDF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7564" y="1744663"/>
                        <a:ext cx="1601787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8">
            <a:extLst>
              <a:ext uri="{FF2B5EF4-FFF2-40B4-BE49-F238E27FC236}">
                <a16:creationId xmlns:a16="http://schemas.microsoft.com/office/drawing/2014/main" id="{926861F1-8DC1-476B-A875-D5C997A705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441408"/>
              </p:ext>
            </p:extLst>
          </p:nvPr>
        </p:nvGraphicFramePr>
        <p:xfrm>
          <a:off x="2636837" y="3640138"/>
          <a:ext cx="14144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10" imgW="622030" imgH="203112" progId="Equation.DSMT4">
                  <p:embed/>
                </p:oleObj>
              </mc:Choice>
              <mc:Fallback>
                <p:oleObj name="Equation" r:id="rId10" imgW="622030" imgH="203112" progId="Equation.DSMT4">
                  <p:embed/>
                  <p:pic>
                    <p:nvPicPr>
                      <p:cNvPr id="7174" name="Object 8">
                        <a:extLst>
                          <a:ext uri="{FF2B5EF4-FFF2-40B4-BE49-F238E27FC236}">
                            <a16:creationId xmlns:a16="http://schemas.microsoft.com/office/drawing/2014/main" id="{926861F1-8DC1-476B-A875-D5C997A705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7" y="3640138"/>
                        <a:ext cx="141446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6">
            <a:extLst>
              <a:ext uri="{FF2B5EF4-FFF2-40B4-BE49-F238E27FC236}">
                <a16:creationId xmlns:a16="http://schemas.microsoft.com/office/drawing/2014/main" id="{30875F0A-8A19-4C1D-8FF7-4C025A577B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93422"/>
              </p:ext>
            </p:extLst>
          </p:nvPr>
        </p:nvGraphicFramePr>
        <p:xfrm>
          <a:off x="3393282" y="2565399"/>
          <a:ext cx="40703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12" imgW="1803400" imgH="228600" progId="Equation.DSMT4">
                  <p:embed/>
                </p:oleObj>
              </mc:Choice>
              <mc:Fallback>
                <p:oleObj name="Equation" r:id="rId12" imgW="1803400" imgH="228600" progId="Equation.DSMT4">
                  <p:embed/>
                  <p:pic>
                    <p:nvPicPr>
                      <p:cNvPr id="7175" name="Object 6">
                        <a:extLst>
                          <a:ext uri="{FF2B5EF4-FFF2-40B4-BE49-F238E27FC236}">
                            <a16:creationId xmlns:a16="http://schemas.microsoft.com/office/drawing/2014/main" id="{30875F0A-8A19-4C1D-8FF7-4C025A577B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3282" y="2565399"/>
                        <a:ext cx="407035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BC9F8D9C-8BD4-48D8-8CC2-AF3C0879931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13664" y="147372"/>
            <a:ext cx="4121253" cy="31945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4CBF8D5-FF1F-4A19-8481-2763018720A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36837" y="5136781"/>
            <a:ext cx="2065731" cy="5369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537111B-873E-4C83-B9C0-57697C530DD2}"/>
              </a:ext>
            </a:extLst>
          </p:cNvPr>
          <p:cNvSpPr txBox="1"/>
          <p:nvPr/>
        </p:nvSpPr>
        <p:spPr>
          <a:xfrm>
            <a:off x="1981200" y="5220578"/>
            <a:ext cx="70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4</a:t>
            </a:r>
            <a:r>
              <a:rPr lang="zh-CN" altLang="en-US" b="1" dirty="0"/>
              <a:t>）</a:t>
            </a:r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DF2D8-2644-4747-A3E3-D543F008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13.42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3103C-87A8-4ABF-A2D8-B4824B953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画出运算表，两个运算表仅有载集符号的差别</a:t>
            </a:r>
            <a:endParaRPr lang="en-US" altLang="zh-CN" dirty="0"/>
          </a:p>
          <a:p>
            <a:r>
              <a:rPr lang="zh-CN" altLang="en-US" dirty="0"/>
              <a:t>指定同构映射即可</a:t>
            </a:r>
            <a:endParaRPr lang="en-US" altLang="zh-CN" dirty="0"/>
          </a:p>
          <a:p>
            <a:r>
              <a:rPr lang="el-GR" altLang="zh-CN" dirty="0"/>
              <a:t>Φ</a:t>
            </a:r>
            <a:r>
              <a:rPr lang="en-US" altLang="zh-CN" dirty="0"/>
              <a:t>(0,0)=e</a:t>
            </a:r>
            <a:r>
              <a:rPr lang="el-GR" altLang="zh-CN" dirty="0"/>
              <a:t> </a:t>
            </a:r>
            <a:endParaRPr lang="en-US" altLang="zh-CN" dirty="0"/>
          </a:p>
          <a:p>
            <a:r>
              <a:rPr lang="el-GR" altLang="zh-CN" dirty="0"/>
              <a:t>Φ</a:t>
            </a:r>
            <a:r>
              <a:rPr lang="en-US" altLang="zh-CN" dirty="0"/>
              <a:t>(0,1)=β</a:t>
            </a:r>
            <a:endParaRPr lang="en-US" dirty="0"/>
          </a:p>
          <a:p>
            <a:r>
              <a:rPr lang="el-GR" altLang="zh-CN" dirty="0"/>
              <a:t>Φ</a:t>
            </a:r>
            <a:r>
              <a:rPr lang="en-US" altLang="zh-CN" dirty="0"/>
              <a:t>(1,0)=α</a:t>
            </a:r>
            <a:endParaRPr lang="en-US" dirty="0"/>
          </a:p>
          <a:p>
            <a:r>
              <a:rPr lang="el-GR" altLang="zh-CN" dirty="0"/>
              <a:t>Φ</a:t>
            </a:r>
            <a:r>
              <a:rPr lang="en-US" altLang="zh-CN" dirty="0"/>
              <a:t>(1,1)=γ</a:t>
            </a:r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5DA293-453C-4397-95DB-70958FCFD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640" y="790488"/>
            <a:ext cx="9109322" cy="4748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8C4843-A1BD-4D9C-85D5-E37A5C223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032" y="3145491"/>
            <a:ext cx="708446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66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20408-1FB1-4BB7-8607-910D7073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补充</a:t>
            </a:r>
            <a:r>
              <a:rPr lang="en-US" altLang="zh-CN" sz="3200" dirty="0"/>
              <a:t>1</a:t>
            </a:r>
            <a:br>
              <a:rPr lang="en-US" altLang="zh-CN" sz="3200" dirty="0"/>
            </a:br>
            <a:br>
              <a:rPr lang="en-US" altLang="zh-CN" sz="3200" dirty="0"/>
            </a:br>
            <a:r>
              <a:rPr lang="en-US" altLang="zh-CN" sz="2400" dirty="0"/>
              <a:t>f</a:t>
            </a:r>
            <a:r>
              <a:rPr lang="zh-CN" altLang="en-US" sz="2400" dirty="0"/>
              <a:t>为群</a:t>
            </a:r>
            <a:r>
              <a:rPr lang="en-US" altLang="zh-CN" sz="2400" dirty="0"/>
              <a:t>[G;*]</a:t>
            </a:r>
            <a:r>
              <a:rPr lang="zh-CN" altLang="en-US" sz="2400" dirty="0"/>
              <a:t>到群</a:t>
            </a:r>
            <a:r>
              <a:rPr lang="en-US" altLang="zh-CN" sz="2400" dirty="0"/>
              <a:t>[G';·]</a:t>
            </a:r>
            <a:r>
              <a:rPr lang="zh-CN" altLang="en-US" sz="2400" dirty="0"/>
              <a:t>的同态映射</a:t>
            </a:r>
            <a:r>
              <a:rPr lang="en-US" altLang="zh-CN" sz="2400" dirty="0"/>
              <a:t>,</a:t>
            </a:r>
            <a:r>
              <a:rPr lang="zh-CN" altLang="en-US" sz="2400" dirty="0"/>
              <a:t>则</a:t>
            </a:r>
            <a:r>
              <a:rPr lang="en-US" altLang="zh-CN" sz="2400" dirty="0"/>
              <a:t>f</a:t>
            </a:r>
            <a:r>
              <a:rPr lang="zh-CN" altLang="en-US" sz="2400" dirty="0"/>
              <a:t>为一对一当且仅当</a:t>
            </a:r>
            <a:r>
              <a:rPr lang="en-US" altLang="zh-CN" sz="2400" dirty="0"/>
              <a:t>K={</a:t>
            </a:r>
            <a:r>
              <a:rPr lang="en-US" altLang="zh-CN" sz="2400" dirty="0" err="1"/>
              <a:t>e_G</a:t>
            </a:r>
            <a:r>
              <a:rPr lang="en-US" altLang="zh-CN" sz="2400" dirty="0"/>
              <a:t>} </a:t>
            </a:r>
            <a:r>
              <a:rPr lang="zh-CN" altLang="en-US" sz="2400" dirty="0"/>
              <a:t>，这里</a:t>
            </a:r>
            <a:r>
              <a:rPr lang="en-US" altLang="zh-CN" sz="2400" dirty="0"/>
              <a:t>K</a:t>
            </a:r>
            <a:r>
              <a:rPr lang="zh-CN" altLang="en-US" sz="2400" dirty="0"/>
              <a:t>为同态核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408B200C-9743-4EA4-8932-2C6DECB19CF6}"/>
                  </a:ext>
                </a:extLst>
              </p:cNvPr>
              <p:cNvSpPr txBox="1"/>
              <p:nvPr/>
            </p:nvSpPr>
            <p:spPr bwMode="auto">
              <a:xfrm>
                <a:off x="616425" y="2017713"/>
                <a:ext cx="5479575" cy="39766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必要性；</m:t>
                      </m:r>
                    </m:oMath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设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的单位元，则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的单位元。</m:t>
                      </m:r>
                    </m:oMath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)},</m:t>
                      </m:r>
                    </m:oMath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由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一对一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可得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即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408B200C-9743-4EA4-8932-2C6DECB19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425" y="2017713"/>
                <a:ext cx="5479575" cy="39766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C452F4DC-C5B5-45B1-AF75-67B664FF0BC2}"/>
                  </a:ext>
                </a:extLst>
              </p:cNvPr>
              <p:cNvSpPr txBox="1"/>
              <p:nvPr/>
            </p:nvSpPr>
            <p:spPr bwMode="auto">
              <a:xfrm>
                <a:off x="6241262" y="2017713"/>
                <a:ext cx="5748337" cy="344678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充分性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</m:oMath>
                  </m:oMathPara>
                </a14:m>
                <a:br>
                  <a:rPr lang="en-US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zh-CN" altLang="en-US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反证法</a:t>
                </a:r>
                <a:endParaRPr lang="en-US" altLang="zh-CN" sz="2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zh-CN" altLang="en-US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如果存在</a:t>
                </a:r>
                <a:r>
                  <a:rPr lang="en-US" altLang="zh-CN" sz="2800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x,y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∈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G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，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x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≠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y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但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f(x)=f(y)</a:t>
                </a:r>
              </a:p>
              <a:p>
                <a:pPr/>
                <a:r>
                  <a:rPr lang="zh-CN" altLang="en-US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则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f(x)^(-1)*f(x)= f(x)^(-1)*f(y)</a:t>
                </a:r>
              </a:p>
              <a:p>
                <a:pPr/>
                <a:r>
                  <a:rPr lang="zh-CN" altLang="en-US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所以</a:t>
                </a:r>
                <a:r>
                  <a:rPr lang="en-US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f(</a:t>
                </a:r>
                <a:r>
                  <a:rPr lang="en-US" sz="2800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e_G</a:t>
                </a:r>
                <a:r>
                  <a:rPr lang="en-US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)=f(x^(-1)*y)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，</a:t>
                </a:r>
                <a:endParaRPr lang="en-US" altLang="zh-CN" sz="2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zh-CN" altLang="en-US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而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x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≠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y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，</a:t>
                </a:r>
                <a:r>
                  <a:rPr lang="en-US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x^(-1)*y 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≠ </a:t>
                </a:r>
                <a:r>
                  <a:rPr lang="en-US" altLang="zh-CN" sz="2800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e_G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，</a:t>
                </a:r>
                <a:endParaRPr lang="en-US" altLang="zh-CN" sz="2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zh-CN" altLang="en-US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与</a:t>
                </a:r>
                <a:r>
                  <a:rPr lang="en-US" altLang="zh-CN" sz="2800" dirty="0"/>
                  <a:t>K={</a:t>
                </a:r>
                <a:r>
                  <a:rPr lang="en-US" altLang="zh-CN" sz="2800" dirty="0" err="1"/>
                  <a:t>e_G</a:t>
                </a:r>
                <a:r>
                  <a:rPr lang="en-US" altLang="zh-CN" sz="2800" dirty="0"/>
                  <a:t>} </a:t>
                </a:r>
                <a:r>
                  <a:rPr lang="zh-CN" altLang="en-US" sz="2800" dirty="0"/>
                  <a:t>矛盾！</a:t>
                </a:r>
                <a:endParaRPr lang="en-US" sz="2800" dirty="0"/>
              </a:p>
            </p:txBody>
          </p:sp>
        </mc:Choice>
        <mc:Fallback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C452F4DC-C5B5-45B1-AF75-67B664FF0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41262" y="2017713"/>
                <a:ext cx="5748337" cy="3446785"/>
              </a:xfrm>
              <a:prstGeom prst="rect">
                <a:avLst/>
              </a:prstGeom>
              <a:blipFill>
                <a:blip r:embed="rId3"/>
                <a:stretch>
                  <a:fillRect l="-222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605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2">
            <a:extLst>
              <a:ext uri="{FF2B5EF4-FFF2-40B4-BE49-F238E27FC236}">
                <a16:creationId xmlns:a16="http://schemas.microsoft.com/office/drawing/2014/main" id="{47DD770B-6D03-4ABC-A632-0BAAA80D5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49275"/>
            <a:ext cx="8229600" cy="5576888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dirty="0"/>
              <a:t>补充</a:t>
            </a:r>
            <a:r>
              <a:rPr lang="en-US" altLang="zh-CN" dirty="0"/>
              <a:t>2</a:t>
            </a:r>
            <a:r>
              <a:rPr lang="zh-CN" altLang="en-US" dirty="0"/>
              <a:t>，设</a:t>
            </a:r>
            <a:r>
              <a:rPr lang="en-US" altLang="zh-CN" dirty="0">
                <a:latin typeface="Cambria Math" panose="02040503050406030204" pitchFamily="18" charset="0"/>
                <a:sym typeface="Wingdings" panose="05000000000000000000" pitchFamily="2" charset="2"/>
              </a:rPr>
              <a:t>f</a:t>
            </a:r>
            <a:r>
              <a:rPr lang="zh-CN" altLang="en-US" dirty="0">
                <a:latin typeface="Cambria Math" panose="02040503050406030204" pitchFamily="18" charset="0"/>
                <a:sym typeface="Wingdings" panose="05000000000000000000" pitchFamily="2" charset="2"/>
              </a:rPr>
              <a:t>是</a:t>
            </a:r>
            <a:r>
              <a:rPr lang="en-US" altLang="zh-CN" dirty="0">
                <a:latin typeface="Cambria Math" panose="02040503050406030204" pitchFamily="18" charset="0"/>
                <a:sym typeface="Wingdings" panose="05000000000000000000" pitchFamily="2" charset="2"/>
              </a:rPr>
              <a:t>G</a:t>
            </a:r>
            <a:r>
              <a:rPr lang="zh-CN" altLang="en-US" dirty="0">
                <a:latin typeface="Cambria Math" panose="02040503050406030204" pitchFamily="18" charset="0"/>
                <a:sym typeface="Wingdings" panose="05000000000000000000" pitchFamily="2" charset="2"/>
              </a:rPr>
              <a:t>到</a:t>
            </a:r>
            <a:r>
              <a:rPr lang="en-US" altLang="zh-CN" dirty="0">
                <a:latin typeface="Cambria Math" panose="02040503050406030204" pitchFamily="18" charset="0"/>
                <a:sym typeface="Wingdings" panose="05000000000000000000" pitchFamily="2" charset="2"/>
              </a:rPr>
              <a:t>G</a:t>
            </a:r>
            <a:r>
              <a:rPr lang="zh-CN" altLang="en-US" dirty="0">
                <a:latin typeface="Cambria Math" panose="02040503050406030204" pitchFamily="18" charset="0"/>
                <a:sym typeface="Wingdings" panose="05000000000000000000" pitchFamily="2" charset="2"/>
              </a:rPr>
              <a:t>‘的同态映射</a:t>
            </a:r>
            <a:endParaRPr lang="en-US" altLang="zh-CN" dirty="0">
              <a:latin typeface="Cambria Math" panose="02040503050406030204" pitchFamily="18" charset="0"/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ym typeface="Wingdings" panose="05000000000000000000" pitchFamily="2" charset="2"/>
              </a:rPr>
              <a:t>(1)</a:t>
            </a:r>
            <a:r>
              <a:rPr lang="zh-CN" altLang="en-US" dirty="0">
                <a:sym typeface="Wingdings" panose="05000000000000000000" pitchFamily="2" charset="2"/>
              </a:rPr>
              <a:t>若</a:t>
            </a:r>
            <a:r>
              <a:rPr lang="en-US" altLang="zh-CN" dirty="0">
                <a:sym typeface="Wingdings" panose="05000000000000000000" pitchFamily="2" charset="2"/>
              </a:rPr>
              <a:t>H</a:t>
            </a:r>
            <a:r>
              <a:rPr lang="zh-CN" altLang="en-US" dirty="0">
                <a:sym typeface="Wingdings" panose="05000000000000000000" pitchFamily="2" charset="2"/>
              </a:rPr>
              <a:t>是</a:t>
            </a:r>
            <a:r>
              <a:rPr lang="en-US" altLang="zh-CN" dirty="0">
                <a:sym typeface="Wingdings" panose="05000000000000000000" pitchFamily="2" charset="2"/>
              </a:rPr>
              <a:t>G</a:t>
            </a:r>
            <a:r>
              <a:rPr lang="zh-CN" altLang="en-US" dirty="0">
                <a:sym typeface="Wingdings" panose="05000000000000000000" pitchFamily="2" charset="2"/>
              </a:rPr>
              <a:t>的子群，则</a:t>
            </a:r>
            <a:r>
              <a:rPr lang="en-US" altLang="zh-CN" dirty="0">
                <a:latin typeface="Cambria Math" panose="02040503050406030204" pitchFamily="18" charset="0"/>
                <a:sym typeface="Wingdings" panose="05000000000000000000" pitchFamily="2" charset="2"/>
              </a:rPr>
              <a:t>f(H)</a:t>
            </a:r>
            <a:r>
              <a:rPr lang="zh-CN" altLang="en-US" dirty="0">
                <a:latin typeface="Cambria Math" panose="02040503050406030204" pitchFamily="18" charset="0"/>
                <a:sym typeface="Wingdings" panose="05000000000000000000" pitchFamily="2" charset="2"/>
              </a:rPr>
              <a:t>是</a:t>
            </a:r>
            <a:r>
              <a:rPr lang="en-US" altLang="zh-CN" dirty="0">
                <a:latin typeface="Cambria Math" panose="02040503050406030204" pitchFamily="18" charset="0"/>
                <a:sym typeface="Wingdings" panose="05000000000000000000" pitchFamily="2" charset="2"/>
              </a:rPr>
              <a:t>G’</a:t>
            </a:r>
            <a:r>
              <a:rPr lang="zh-CN" altLang="en-US" dirty="0">
                <a:latin typeface="Cambria Math" panose="02040503050406030204" pitchFamily="18" charset="0"/>
                <a:sym typeface="Wingdings" panose="05000000000000000000" pitchFamily="2" charset="2"/>
              </a:rPr>
              <a:t>的子群</a:t>
            </a:r>
            <a:endParaRPr lang="en-US" altLang="zh-CN" dirty="0">
              <a:latin typeface="Cambria Math" panose="02040503050406030204" pitchFamily="18" charset="0"/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Cambria Math" panose="02040503050406030204" pitchFamily="18" charset="0"/>
                <a:sym typeface="Wingdings" panose="05000000000000000000" pitchFamily="2" charset="2"/>
              </a:rPr>
              <a:t>证明：</a:t>
            </a:r>
            <a:endParaRPr lang="en-US" altLang="zh-CN" dirty="0">
              <a:latin typeface="Cambria Math" panose="02040503050406030204" pitchFamily="18" charset="0"/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latin typeface="Cambria Math" panose="02040503050406030204" pitchFamily="18" charset="0"/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19" name="Object 2">
                <a:extLst>
                  <a:ext uri="{FF2B5EF4-FFF2-40B4-BE49-F238E27FC236}">
                    <a16:creationId xmlns:a16="http://schemas.microsoft.com/office/drawing/2014/main" id="{5455EE77-C7F0-4D78-9A88-538E70738FB9}"/>
                  </a:ext>
                </a:extLst>
              </p:cNvPr>
              <p:cNvSpPr txBox="1"/>
              <p:nvPr/>
            </p:nvSpPr>
            <p:spPr bwMode="auto">
              <a:xfrm>
                <a:off x="3287713" y="1844675"/>
                <a:ext cx="3194050" cy="24796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)⊆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封闭性</m:t>
                      </m:r>
                    </m:oMath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逆元</m:t>
                      </m:r>
                    </m:oMath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也可用定理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13.15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证明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219" name="Object 2">
                <a:extLst>
                  <a:ext uri="{FF2B5EF4-FFF2-40B4-BE49-F238E27FC236}">
                    <a16:creationId xmlns:a16="http://schemas.microsoft.com/office/drawing/2014/main" id="{5455EE77-C7F0-4D78-9A88-538E70738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7713" y="1844675"/>
                <a:ext cx="3194050" cy="2479675"/>
              </a:xfrm>
              <a:prstGeom prst="rect">
                <a:avLst/>
              </a:prstGeom>
              <a:blipFill>
                <a:blip r:embed="rId3"/>
                <a:stretch>
                  <a:fillRect r="-629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242" name="Object 2">
                <a:extLst>
                  <a:ext uri="{FF2B5EF4-FFF2-40B4-BE49-F238E27FC236}">
                    <a16:creationId xmlns:a16="http://schemas.microsoft.com/office/drawing/2014/main" id="{03907F81-AB69-4E5E-BD8A-0C07F3A685C3}"/>
                  </a:ext>
                </a:extLst>
              </p:cNvPr>
              <p:cNvSpPr txBox="1"/>
              <p:nvPr/>
            </p:nvSpPr>
            <p:spPr bwMode="auto">
              <a:xfrm>
                <a:off x="3143249" y="1844675"/>
                <a:ext cx="8262111" cy="4235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由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可知，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是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的子群</m:t>
                      </m:r>
                    </m:oMath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对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′∈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′∈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不妨令</m:t>
                      </m:r>
                      <m:r>
                        <m:rPr>
                          <m:sty m:val="p"/>
                        </m:rP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为满同态映射</m:t>
                      </m:r>
                    </m:oMath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∴∃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满足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同时有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而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r>
                        <m:rPr>
                          <m:sty m:val="p"/>
                        </m:rP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是</m:t>
                      </m:r>
                      <m:r>
                        <m:rPr>
                          <m:sty m:val="p"/>
                        </m:rP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的正规子群</m:t>
                      </m:r>
                    </m:oMath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∴∀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有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h𝑔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所以，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′∈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得证。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242" name="Object 2">
                <a:extLst>
                  <a:ext uri="{FF2B5EF4-FFF2-40B4-BE49-F238E27FC236}">
                    <a16:creationId xmlns:a16="http://schemas.microsoft.com/office/drawing/2014/main" id="{03907F81-AB69-4E5E-BD8A-0C07F3A68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3249" y="1844675"/>
                <a:ext cx="8262111" cy="42354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3" name="TextBox 4">
            <a:extLst>
              <a:ext uri="{FF2B5EF4-FFF2-40B4-BE49-F238E27FC236}">
                <a16:creationId xmlns:a16="http://schemas.microsoft.com/office/drawing/2014/main" id="{AD25040B-4F27-4307-A18B-ED1B25E7A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549276"/>
            <a:ext cx="7920037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Cambria Math" panose="02040503050406030204" pitchFamily="18" charset="0"/>
                <a:sym typeface="Wingdings" panose="05000000000000000000" pitchFamily="2" charset="2"/>
              </a:rPr>
              <a:t>(2)</a:t>
            </a:r>
            <a:r>
              <a:rPr lang="zh-CN" altLang="en-US" sz="3200" dirty="0">
                <a:latin typeface="Cambria Math" panose="02040503050406030204" pitchFamily="18" charset="0"/>
                <a:sym typeface="Wingdings" panose="05000000000000000000" pitchFamily="2" charset="2"/>
              </a:rPr>
              <a:t>若</a:t>
            </a:r>
            <a:r>
              <a:rPr lang="en-US" altLang="zh-CN" sz="3200" dirty="0">
                <a:latin typeface="Cambria Math" panose="02040503050406030204" pitchFamily="18" charset="0"/>
                <a:sym typeface="Wingdings" panose="05000000000000000000" pitchFamily="2" charset="2"/>
              </a:rPr>
              <a:t>H</a:t>
            </a:r>
            <a:r>
              <a:rPr lang="zh-CN" altLang="en-US" sz="3200" dirty="0">
                <a:latin typeface="Cambria Math" panose="02040503050406030204" pitchFamily="18" charset="0"/>
                <a:sym typeface="Wingdings" panose="05000000000000000000" pitchFamily="2" charset="2"/>
              </a:rPr>
              <a:t>是</a:t>
            </a:r>
            <a:r>
              <a:rPr lang="en-US" altLang="zh-CN" sz="3200" dirty="0">
                <a:latin typeface="Cambria Math" panose="02040503050406030204" pitchFamily="18" charset="0"/>
                <a:sym typeface="Wingdings" panose="05000000000000000000" pitchFamily="2" charset="2"/>
              </a:rPr>
              <a:t>G</a:t>
            </a:r>
            <a:r>
              <a:rPr lang="zh-CN" altLang="en-US" sz="3200" dirty="0">
                <a:latin typeface="Cambria Math" panose="02040503050406030204" pitchFamily="18" charset="0"/>
                <a:sym typeface="Wingdings" panose="05000000000000000000" pitchFamily="2" charset="2"/>
              </a:rPr>
              <a:t>的正规子群，且</a:t>
            </a:r>
            <a:r>
              <a:rPr lang="en-US" altLang="zh-CN" sz="3200" dirty="0">
                <a:latin typeface="Cambria Math" panose="02040503050406030204" pitchFamily="18" charset="0"/>
                <a:sym typeface="Wingdings" panose="05000000000000000000" pitchFamily="2" charset="2"/>
              </a:rPr>
              <a:t>f</a:t>
            </a:r>
            <a:r>
              <a:rPr lang="zh-CN" altLang="en-US" sz="3200" dirty="0">
                <a:latin typeface="Cambria Math" panose="02040503050406030204" pitchFamily="18" charset="0"/>
                <a:sym typeface="Wingdings" panose="05000000000000000000" pitchFamily="2" charset="2"/>
              </a:rPr>
              <a:t>是</a:t>
            </a:r>
            <a:r>
              <a:rPr lang="zh-CN" altLang="en-US" sz="3200" dirty="0">
                <a:solidFill>
                  <a:srgbClr val="FF0000"/>
                </a:solidFill>
                <a:latin typeface="Cambria Math" panose="02040503050406030204" pitchFamily="18" charset="0"/>
                <a:sym typeface="Wingdings" panose="05000000000000000000" pitchFamily="2" charset="2"/>
              </a:rPr>
              <a:t>满</a:t>
            </a:r>
            <a:r>
              <a:rPr lang="zh-CN" altLang="en-US" sz="3200" dirty="0">
                <a:latin typeface="Cambria Math" panose="02040503050406030204" pitchFamily="18" charset="0"/>
                <a:sym typeface="Wingdings" panose="05000000000000000000" pitchFamily="2" charset="2"/>
              </a:rPr>
              <a:t>同态映射，则</a:t>
            </a:r>
            <a:r>
              <a:rPr lang="en-US" altLang="zh-CN" sz="3200" dirty="0">
                <a:latin typeface="Cambria Math" panose="02040503050406030204" pitchFamily="18" charset="0"/>
                <a:sym typeface="Wingdings" panose="05000000000000000000" pitchFamily="2" charset="2"/>
              </a:rPr>
              <a:t>f(H)</a:t>
            </a:r>
            <a:r>
              <a:rPr lang="zh-CN" altLang="en-US" sz="3200" dirty="0">
                <a:latin typeface="Cambria Math" panose="02040503050406030204" pitchFamily="18" charset="0"/>
                <a:sym typeface="Wingdings" panose="05000000000000000000" pitchFamily="2" charset="2"/>
              </a:rPr>
              <a:t>也是</a:t>
            </a:r>
            <a:r>
              <a:rPr lang="en-US" altLang="zh-CN" sz="3200" dirty="0">
                <a:latin typeface="Cambria Math" panose="02040503050406030204" pitchFamily="18" charset="0"/>
                <a:sym typeface="Wingdings" panose="05000000000000000000" pitchFamily="2" charset="2"/>
              </a:rPr>
              <a:t>G’</a:t>
            </a:r>
            <a:r>
              <a:rPr lang="zh-CN" altLang="en-US" sz="3200" dirty="0">
                <a:latin typeface="Cambria Math" panose="02040503050406030204" pitchFamily="18" charset="0"/>
                <a:sym typeface="Wingdings" panose="05000000000000000000" pitchFamily="2" charset="2"/>
              </a:rPr>
              <a:t>的正规子群</a:t>
            </a:r>
            <a:endParaRPr lang="en-US" altLang="zh-CN" sz="3200" dirty="0">
              <a:latin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zh-CN" altLang="en-US" sz="3200" dirty="0">
                <a:latin typeface="Cambria Math" panose="02040503050406030204" pitchFamily="18" charset="0"/>
                <a:sym typeface="Wingdings" panose="05000000000000000000" pitchFamily="2" charset="2"/>
              </a:rPr>
              <a:t>证明：</a:t>
            </a:r>
            <a:endParaRPr lang="zh-CN" altLang="en-US" sz="32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DDAA70-2482-49E9-A552-24490D25E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476251"/>
            <a:ext cx="8229600" cy="5649913"/>
          </a:xfrm>
        </p:spPr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en-US" altLang="zh-CN" dirty="0"/>
              <a:t>14.2 </a:t>
            </a:r>
            <a:r>
              <a:rPr lang="zh-CN" altLang="en-US" dirty="0"/>
              <a:t>判断是否为环</a:t>
            </a:r>
            <a:endParaRPr lang="en-US" altLang="zh-CN" dirty="0"/>
          </a:p>
          <a:p>
            <a:pPr>
              <a:buNone/>
              <a:defRPr/>
            </a:pPr>
            <a:r>
              <a:rPr lang="zh-CN" altLang="en-US" dirty="0"/>
              <a:t>解：只能用定义来套</a:t>
            </a:r>
            <a:endParaRPr lang="en-US" altLang="zh-CN" dirty="0"/>
          </a:p>
          <a:p>
            <a:pPr marL="514350" indent="-514350">
              <a:buNone/>
              <a:defRPr/>
            </a:pPr>
            <a:r>
              <a:rPr lang="en-US" altLang="zh-CN" dirty="0"/>
              <a:t>(1)</a:t>
            </a:r>
            <a:r>
              <a:rPr lang="zh-CN" altLang="en-US" dirty="0"/>
              <a:t>环</a:t>
            </a:r>
            <a:endParaRPr lang="en-US" altLang="zh-CN" dirty="0"/>
          </a:p>
          <a:p>
            <a:pPr marL="514350" indent="-514350">
              <a:buNone/>
              <a:defRPr/>
            </a:pPr>
            <a:r>
              <a:rPr lang="en-US" altLang="zh-CN" dirty="0"/>
              <a:t>(2)</a:t>
            </a:r>
            <a:r>
              <a:rPr lang="zh-CN" altLang="en-US" dirty="0"/>
              <a:t>环 </a:t>
            </a:r>
            <a:endParaRPr lang="en-US" altLang="zh-CN" dirty="0"/>
          </a:p>
          <a:p>
            <a:pPr marL="514350" indent="-514350">
              <a:buNone/>
              <a:defRPr/>
            </a:pPr>
            <a:r>
              <a:rPr lang="en-US" altLang="zh-CN" dirty="0"/>
              <a:t>(3)</a:t>
            </a:r>
            <a:r>
              <a:rPr lang="zh-CN" altLang="en-US" dirty="0"/>
              <a:t>环</a:t>
            </a:r>
            <a:endParaRPr lang="en-US" altLang="zh-CN" dirty="0"/>
          </a:p>
          <a:p>
            <a:pPr marL="514350" indent="-514350">
              <a:buNone/>
              <a:defRPr/>
            </a:pPr>
            <a:r>
              <a:rPr lang="en-US" altLang="zh-CN" dirty="0"/>
              <a:t>(4)</a:t>
            </a:r>
            <a:r>
              <a:rPr lang="zh-CN" altLang="en-US" dirty="0"/>
              <a:t>不是</a:t>
            </a:r>
            <a:r>
              <a:rPr lang="en-US" altLang="zh-CN" dirty="0"/>
              <a:t>;</a:t>
            </a:r>
            <a:r>
              <a:rPr lang="zh-CN" altLang="en-US" dirty="0"/>
              <a:t>不满足分配律，反例</a:t>
            </a:r>
            <a:endParaRPr lang="en-US" altLang="zh-CN" dirty="0"/>
          </a:p>
          <a:p>
            <a:pPr marL="514350" indent="-514350">
              <a:buNone/>
              <a:defRPr/>
            </a:pPr>
            <a:endParaRPr lang="en-US" altLang="zh-CN" dirty="0"/>
          </a:p>
          <a:p>
            <a:pPr marL="514350" indent="-514350">
              <a:buNone/>
              <a:defRPr/>
            </a:pPr>
            <a:endParaRPr lang="en-US" altLang="zh-CN" dirty="0"/>
          </a:p>
          <a:p>
            <a:pPr marL="514350" indent="-514350">
              <a:buNone/>
              <a:defRPr/>
            </a:pPr>
            <a:r>
              <a:rPr lang="en-US" altLang="zh-CN" dirty="0"/>
              <a:t>(5)</a:t>
            </a:r>
            <a:r>
              <a:rPr lang="zh-CN" altLang="en-US" dirty="0"/>
              <a:t>不是</a:t>
            </a:r>
            <a:r>
              <a:rPr lang="en-US" altLang="zh-CN" dirty="0"/>
              <a:t>;</a:t>
            </a:r>
            <a:r>
              <a:rPr lang="zh-CN" altLang="en-US" dirty="0"/>
              <a:t>不满足分配律，反例</a:t>
            </a:r>
            <a:endParaRPr lang="en-US" altLang="zh-CN" dirty="0"/>
          </a:p>
          <a:p>
            <a:pPr marL="514350" indent="-514350">
              <a:buNone/>
              <a:defRPr/>
            </a:pPr>
            <a:endParaRPr lang="en-US" altLang="zh-CN" dirty="0"/>
          </a:p>
        </p:txBody>
      </p:sp>
      <p:graphicFrame>
        <p:nvGraphicFramePr>
          <p:cNvPr id="11267" name="Object 2">
            <a:extLst>
              <a:ext uri="{FF2B5EF4-FFF2-40B4-BE49-F238E27FC236}">
                <a16:creationId xmlns:a16="http://schemas.microsoft.com/office/drawing/2014/main" id="{CFE6AAAA-1034-477A-A0E0-406680FFE3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444973"/>
              </p:ext>
            </p:extLst>
          </p:nvPr>
        </p:nvGraphicFramePr>
        <p:xfrm>
          <a:off x="2952115" y="3589386"/>
          <a:ext cx="56403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4" imgW="2908300" imgH="482600" progId="Equation.DSMT4">
                  <p:embed/>
                </p:oleObj>
              </mc:Choice>
              <mc:Fallback>
                <p:oleObj name="Equation" r:id="rId4" imgW="2908300" imgH="482600" progId="Equation.DSMT4">
                  <p:embed/>
                  <p:pic>
                    <p:nvPicPr>
                      <p:cNvPr id="11267" name="Object 2">
                        <a:extLst>
                          <a:ext uri="{FF2B5EF4-FFF2-40B4-BE49-F238E27FC236}">
                            <a16:creationId xmlns:a16="http://schemas.microsoft.com/office/drawing/2014/main" id="{CFE6AAAA-1034-477A-A0E0-406680FFE3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115" y="3589386"/>
                        <a:ext cx="564038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3">
            <a:extLst>
              <a:ext uri="{FF2B5EF4-FFF2-40B4-BE49-F238E27FC236}">
                <a16:creationId xmlns:a16="http://schemas.microsoft.com/office/drawing/2014/main" id="{4D15CB87-1F20-4075-93D3-6C74071DA4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756949"/>
              </p:ext>
            </p:extLst>
          </p:nvPr>
        </p:nvGraphicFramePr>
        <p:xfrm>
          <a:off x="2952115" y="5208664"/>
          <a:ext cx="53197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6" imgW="2501900" imgH="203200" progId="Equation.DSMT4">
                  <p:embed/>
                </p:oleObj>
              </mc:Choice>
              <mc:Fallback>
                <p:oleObj name="Equation" r:id="rId6" imgW="2501900" imgH="203200" progId="Equation.DSMT4">
                  <p:embed/>
                  <p:pic>
                    <p:nvPicPr>
                      <p:cNvPr id="11268" name="Object 3">
                        <a:extLst>
                          <a:ext uri="{FF2B5EF4-FFF2-40B4-BE49-F238E27FC236}">
                            <a16:creationId xmlns:a16="http://schemas.microsoft.com/office/drawing/2014/main" id="{4D15CB87-1F20-4075-93D3-6C74071DA4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115" y="5208664"/>
                        <a:ext cx="53197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581B5-C849-48F8-B548-5799DCD7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13.37</a:t>
            </a:r>
            <a:r>
              <a:rPr lang="zh-CN" altLang="en-US" sz="3600" dirty="0"/>
              <a:t>（</a:t>
            </a:r>
            <a:r>
              <a:rPr lang="en-US" altLang="zh-CN" sz="3600" dirty="0"/>
              <a:t>1</a:t>
            </a:r>
            <a:r>
              <a:rPr lang="zh-CN" altLang="en-US" sz="3600" dirty="0"/>
              <a:t>）𝜑为群</a:t>
            </a:r>
            <a:r>
              <a:rPr lang="en-US" altLang="zh-CN" sz="3600" dirty="0"/>
              <a:t>[G, *]→[G’, ·]</a:t>
            </a:r>
            <a:r>
              <a:rPr lang="zh-CN" altLang="en-US" sz="3600" dirty="0"/>
              <a:t>的同态映射，证明𝜑</a:t>
            </a:r>
            <a:r>
              <a:rPr lang="en-US" altLang="zh-CN" sz="3600" dirty="0"/>
              <a:t>(G)</a:t>
            </a:r>
            <a:r>
              <a:rPr lang="zh-CN" altLang="en-US" sz="3600" dirty="0"/>
              <a:t>是</a:t>
            </a:r>
            <a:r>
              <a:rPr lang="en-US" altLang="zh-CN" sz="3600" dirty="0"/>
              <a:t>G‘</a:t>
            </a:r>
            <a:r>
              <a:rPr lang="zh-CN" altLang="en-US" sz="3600" dirty="0"/>
              <a:t>子群</a:t>
            </a:r>
            <a:r>
              <a:rPr lang="en-US" altLang="zh-CN" sz="3600" dirty="0"/>
              <a:t>.</a:t>
            </a:r>
            <a:endParaRPr 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9B42CA-4088-4120-8756-CAB20E03C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90471"/>
          </a:xfrm>
        </p:spPr>
        <p:txBody>
          <a:bodyPr/>
          <a:lstStyle/>
          <a:p>
            <a:r>
              <a:rPr lang="zh-CN" altLang="en-US" dirty="0"/>
              <a:t>封闭性</a:t>
            </a:r>
            <a:endParaRPr lang="en-US" altLang="zh-CN" dirty="0"/>
          </a:p>
          <a:p>
            <a:pPr lvl="1"/>
            <a:r>
              <a:rPr lang="zh-CN" altLang="en-US" dirty="0"/>
              <a:t>由于同态，</a:t>
            </a:r>
            <a:r>
              <a:rPr lang="en-US" altLang="zh-CN" dirty="0"/>
              <a:t>φ(a)·φ(b)= φ(a*b)</a:t>
            </a:r>
            <a:r>
              <a:rPr lang="zh-CN" altLang="en-US" dirty="0"/>
              <a:t>∈</a:t>
            </a:r>
            <a:r>
              <a:rPr lang="en-US" altLang="zh-CN" dirty="0"/>
              <a:t>φ(G)</a:t>
            </a:r>
            <a:endParaRPr lang="en-US" dirty="0"/>
          </a:p>
          <a:p>
            <a:r>
              <a:rPr lang="zh-CN" altLang="en-US" dirty="0"/>
              <a:t>每个元素存在逆元</a:t>
            </a:r>
            <a:endParaRPr lang="en-US" altLang="zh-CN" dirty="0"/>
          </a:p>
          <a:p>
            <a:pPr lvl="1"/>
            <a:r>
              <a:rPr lang="zh-CN" altLang="en-US" dirty="0"/>
              <a:t>对于任意</a:t>
            </a:r>
            <a:r>
              <a:rPr lang="en-US" altLang="zh-CN" dirty="0"/>
              <a:t>φ(a)</a:t>
            </a:r>
            <a:r>
              <a:rPr lang="zh-CN" altLang="en-US" dirty="0"/>
              <a:t>∈</a:t>
            </a:r>
            <a:r>
              <a:rPr lang="en-US" altLang="zh-CN" dirty="0"/>
              <a:t>φ(G)</a:t>
            </a:r>
            <a:r>
              <a:rPr lang="zh-CN" altLang="en-US" dirty="0"/>
              <a:t>，有</a:t>
            </a:r>
            <a:r>
              <a:rPr lang="en-US" altLang="zh-CN" dirty="0"/>
              <a:t>φ(a)·φ(a^(-1)) = φ(a^(-1))·φ(a) = φ(e) = e’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03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834EAC-D0DF-4891-9CB2-49C8E1061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49275"/>
            <a:ext cx="8728778" cy="5759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dirty="0"/>
              <a:t>14.3 </a:t>
            </a:r>
            <a:r>
              <a:rPr lang="zh-CN" altLang="en-US" dirty="0"/>
              <a:t>判断整环，除环，域</a:t>
            </a:r>
            <a:endParaRPr lang="en-US" altLang="zh-CN" dirty="0"/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解：定义</a:t>
            </a:r>
            <a:endParaRPr lang="en-US" altLang="zh-CN" dirty="0"/>
          </a:p>
          <a:p>
            <a:pPr>
              <a:lnSpc>
                <a:spcPct val="90000"/>
              </a:lnSpc>
              <a:buFont typeface="Arial" panose="020B0604020202020204" pitchFamily="34" charset="0"/>
              <a:buAutoNum type="arabicParenBoth"/>
            </a:pPr>
            <a:r>
              <a:rPr lang="zh-CN" altLang="en-US" dirty="0"/>
              <a:t>域</a:t>
            </a:r>
            <a:endParaRPr lang="en-US" altLang="zh-CN" dirty="0"/>
          </a:p>
          <a:p>
            <a:pPr>
              <a:lnSpc>
                <a:spcPct val="90000"/>
              </a:lnSpc>
              <a:buFont typeface="Arial" panose="020B0604020202020204" pitchFamily="34" charset="0"/>
              <a:buAutoNum type="arabicParenBoth"/>
            </a:pPr>
            <a:r>
              <a:rPr lang="zh-CN" altLang="en-US" dirty="0"/>
              <a:t>都不是，有零因子</a:t>
            </a:r>
            <a:endParaRPr lang="en-US" altLang="zh-CN" dirty="0"/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dirty="0"/>
              <a:t>([1],[0])</a:t>
            </a:r>
            <a:r>
              <a:rPr lang="en-US" altLang="zh-CN" dirty="0">
                <a:latin typeface="Cambria Math" panose="02040503050406030204" pitchFamily="18" charset="0"/>
              </a:rPr>
              <a:t>·([0],[1])=([0],[0])=0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Cambria Math" panose="02040503050406030204" pitchFamily="18" charset="0"/>
              </a:rPr>
              <a:t>(3) </a:t>
            </a:r>
            <a:r>
              <a:rPr lang="zh-CN" altLang="en-US" dirty="0">
                <a:latin typeface="Cambria Math" panose="02040503050406030204" pitchFamily="18" charset="0"/>
              </a:rPr>
              <a:t>都不是，有零因子</a:t>
            </a:r>
            <a:endParaRPr lang="en-US" altLang="zh-CN" dirty="0">
              <a:latin typeface="Cambria Math" panose="02040503050406030204" pitchFamily="18" charset="0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dirty="0"/>
              <a:t>(1,0)</a:t>
            </a:r>
            <a:r>
              <a:rPr lang="en-US" altLang="zh-CN" dirty="0">
                <a:latin typeface="Cambria Math" panose="02040503050406030204" pitchFamily="18" charset="0"/>
              </a:rPr>
              <a:t>·(0,1)=(0,0)=0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Cambria Math" panose="02040503050406030204" pitchFamily="18" charset="0"/>
              </a:rPr>
              <a:t>(4) </a:t>
            </a:r>
            <a:r>
              <a:rPr lang="zh-CN" altLang="en-US" dirty="0">
                <a:latin typeface="Cambria Math" panose="02040503050406030204" pitchFamily="18" charset="0"/>
              </a:rPr>
              <a:t>整环</a:t>
            </a:r>
            <a:r>
              <a:rPr lang="en-US" altLang="zh-CN" dirty="0">
                <a:latin typeface="Cambria Math" panose="02040503050406030204" pitchFamily="18" charset="0"/>
              </a:rPr>
              <a:t>, </a:t>
            </a:r>
            <a:r>
              <a:rPr lang="en-US" altLang="zh-CN" dirty="0" err="1">
                <a:latin typeface="Cambria Math" panose="02040503050406030204" pitchFamily="18" charset="0"/>
              </a:rPr>
              <a:t>a+bi</a:t>
            </a:r>
            <a:r>
              <a:rPr lang="zh-CN" altLang="en-US" dirty="0">
                <a:latin typeface="Cambria Math" panose="02040503050406030204" pitchFamily="18" charset="0"/>
              </a:rPr>
              <a:t>在</a:t>
            </a:r>
            <a:r>
              <a:rPr lang="en-US" altLang="zh-CN" dirty="0">
                <a:latin typeface="Cambria Math" panose="02040503050406030204" pitchFamily="18" charset="0"/>
              </a:rPr>
              <a:t>Z</a:t>
            </a:r>
            <a:r>
              <a:rPr lang="zh-CN" altLang="en-US" dirty="0">
                <a:latin typeface="Cambria Math" panose="02040503050406030204" pitchFamily="18" charset="0"/>
              </a:rPr>
              <a:t>上不一定有逆元，如</a:t>
            </a:r>
            <a:r>
              <a:rPr lang="en-US" altLang="zh-CN" dirty="0">
                <a:latin typeface="Cambria Math" panose="02040503050406030204" pitchFamily="18" charset="0"/>
              </a:rPr>
              <a:t>2+2i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Cambria Math" panose="02040503050406030204" pitchFamily="18" charset="0"/>
              </a:rPr>
              <a:t>(5)</a:t>
            </a:r>
            <a:r>
              <a:rPr lang="zh-CN" altLang="en-US" dirty="0">
                <a:latin typeface="Cambria Math" panose="02040503050406030204" pitchFamily="18" charset="0"/>
              </a:rPr>
              <a:t>当</a:t>
            </a:r>
            <a:r>
              <a:rPr lang="en-US" altLang="zh-CN" dirty="0">
                <a:latin typeface="Cambria Math" panose="02040503050406030204" pitchFamily="18" charset="0"/>
              </a:rPr>
              <a:t>F</a:t>
            </a:r>
            <a:r>
              <a:rPr lang="zh-CN" altLang="en-US" dirty="0">
                <a:latin typeface="Cambria Math" panose="02040503050406030204" pitchFamily="18" charset="0"/>
              </a:rPr>
              <a:t>为整环时，此系统为整环</a:t>
            </a:r>
            <a:endParaRPr lang="en-US" altLang="zh-CN" dirty="0">
              <a:latin typeface="Cambria Math" panose="02040503050406030204" pitchFamily="18" charset="0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Cambria Math" panose="02040503050406030204" pitchFamily="18" charset="0"/>
              </a:rPr>
              <a:t>当</a:t>
            </a:r>
            <a:r>
              <a:rPr lang="en-US" altLang="zh-CN" dirty="0">
                <a:latin typeface="Cambria Math" panose="02040503050406030204" pitchFamily="18" charset="0"/>
              </a:rPr>
              <a:t>F</a:t>
            </a:r>
            <a:r>
              <a:rPr lang="zh-CN" altLang="en-US" dirty="0">
                <a:latin typeface="Cambria Math" panose="02040503050406030204" pitchFamily="18" charset="0"/>
              </a:rPr>
              <a:t>不为整环时，此系统不一定为整环，如</a:t>
            </a:r>
            <a:r>
              <a:rPr lang="en-US" altLang="zh-CN" dirty="0">
                <a:latin typeface="Cambria Math" panose="02040503050406030204" pitchFamily="18" charset="0"/>
              </a:rPr>
              <a:t>F</a:t>
            </a:r>
            <a:r>
              <a:rPr lang="zh-CN" altLang="en-US" dirty="0">
                <a:latin typeface="Cambria Math" panose="02040503050406030204" pitchFamily="18" charset="0"/>
              </a:rPr>
              <a:t>为偶数集</a:t>
            </a:r>
            <a:endParaRPr lang="en-US" altLang="zh-CN" dirty="0">
              <a:latin typeface="Cambria Math" panose="02040503050406030204" pitchFamily="18" charset="0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5A5800-EC9B-42CB-B32F-A5F2807397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81200" y="476251"/>
                <a:ext cx="8229600" cy="5649913"/>
              </a:xfrm>
            </p:spPr>
            <p:txBody>
              <a:bodyPr rtlCol="0">
                <a:normAutofit/>
              </a:bodyPr>
              <a:lstStyle/>
              <a:p>
                <a:pPr>
                  <a:buNone/>
                  <a:defRPr/>
                </a:pPr>
                <a:r>
                  <a:rPr lang="en-US" altLang="zh-CN" dirty="0"/>
                  <a:t>14.4 </a:t>
                </a:r>
                <a:r>
                  <a:rPr lang="zh-CN" altLang="en-US" dirty="0"/>
                  <a:t>找零因子</a:t>
                </a:r>
                <a:endParaRPr lang="en-US" altLang="zh-CN" dirty="0"/>
              </a:p>
              <a:p>
                <a:pPr marL="514350" indent="-514350">
                  <a:buFont typeface="Arial" panose="020B0604020202020204" pitchFamily="34" charset="0"/>
                  <a:buAutoNum type="arabicParenBoth"/>
                  <a:defRPr/>
                </a:pPr>
                <a:r>
                  <a:rPr lang="en-US" altLang="zh-CN" dirty="0"/>
                  <a:t>{[2],[3],[4]}</a:t>
                </a:r>
                <a:r>
                  <a:rPr lang="zh-CN" altLang="en-US" dirty="0"/>
                  <a:t>，均为左</a:t>
                </a:r>
                <a:r>
                  <a:rPr lang="en-US" altLang="zh-CN" dirty="0"/>
                  <a:t>&amp;</a:t>
                </a:r>
                <a:r>
                  <a:rPr lang="zh-CN" altLang="en-US" dirty="0"/>
                  <a:t>右零因子</a:t>
                </a:r>
                <a:endParaRPr lang="en-US" altLang="zh-CN" dirty="0"/>
              </a:p>
              <a:p>
                <a:pPr marL="514350" indent="-514350">
                  <a:buFont typeface="Arial" panose="020B0604020202020204" pitchFamily="34" charset="0"/>
                  <a:buAutoNum type="arabicParenBoth"/>
                  <a:defRPr/>
                </a:pPr>
                <a:r>
                  <a:rPr lang="en-US" altLang="zh-CN" dirty="0"/>
                  <a:t>{([1],[0]),([0],[1])}</a:t>
                </a:r>
                <a:r>
                  <a:rPr lang="zh-CN" altLang="en-US" dirty="0"/>
                  <a:t>，均为左</a:t>
                </a:r>
                <a:r>
                  <a:rPr lang="en-US" altLang="zh-CN" dirty="0"/>
                  <a:t>&amp;</a:t>
                </a:r>
                <a:r>
                  <a:rPr lang="zh-CN" altLang="en-US" dirty="0"/>
                  <a:t>右零因子</a:t>
                </a:r>
                <a:endParaRPr lang="en-US" altLang="zh-CN" dirty="0"/>
              </a:p>
              <a:p>
                <a:pPr marL="514350" indent="-514350">
                  <a:buFont typeface="Arial" panose="020B0604020202020204" pitchFamily="34" charset="0"/>
                  <a:buAutoNum type="arabicParenBoth"/>
                  <a:defRPr/>
                </a:pPr>
                <a:r>
                  <a:rPr lang="zh-CN" altLang="en-US" dirty="0"/>
                  <a:t>从齐次线性方程组有非零解的角度考虑</a:t>
                </a:r>
                <a:endParaRPr lang="en-US" altLang="zh-CN" dirty="0"/>
              </a:p>
              <a:p>
                <a:pPr marL="514350" indent="-514350">
                  <a:buNone/>
                  <a:defRPr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/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[0]</m:t>
                              </m:r>
                            </m:e>
                            <m:e/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marL="514350" indent="-514350">
                  <a:buNone/>
                  <a:defRPr/>
                </a:pPr>
                <a:r>
                  <a:rPr lang="zh-CN" altLang="en-US" dirty="0"/>
                  <a:t>有非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解的条件是行列式为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，即</a:t>
                </a:r>
                <a:r>
                  <a:rPr lang="en-US" altLang="zh-CN" dirty="0" err="1"/>
                  <a:t>ad+bc</a:t>
                </a:r>
                <a:r>
                  <a:rPr lang="en-US" altLang="zh-CN" dirty="0"/>
                  <a:t>=[0]</a:t>
                </a:r>
              </a:p>
              <a:p>
                <a:pPr marL="514350" indent="-514350">
                  <a:buNone/>
                  <a:defRPr/>
                </a:pPr>
                <a:r>
                  <a:rPr lang="zh-CN" altLang="en-US" dirty="0"/>
                  <a:t>零因子有：</a:t>
                </a:r>
                <a:endParaRPr lang="en-US" altLang="zh-CN" dirty="0"/>
              </a:p>
              <a:p>
                <a:pPr marL="514350" indent="-514350">
                  <a:buNone/>
                  <a:defRPr/>
                </a:pPr>
                <a:endParaRPr lang="en-US" altLang="zh-CN" dirty="0"/>
              </a:p>
              <a:p>
                <a:pPr marL="514350" indent="-514350">
                  <a:buNone/>
                  <a:defRPr/>
                </a:pPr>
                <a:endParaRPr lang="en-US" altLang="zh-CN" dirty="0"/>
              </a:p>
              <a:p>
                <a:pPr marL="514350" indent="-514350">
                  <a:buNone/>
                  <a:defRPr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5A5800-EC9B-42CB-B32F-A5F2807397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476251"/>
                <a:ext cx="8229600" cy="5649913"/>
              </a:xfrm>
              <a:blipFill>
                <a:blip r:embed="rId3"/>
                <a:stretch>
                  <a:fillRect l="-1556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15" name="Object 2">
                <a:extLst>
                  <a:ext uri="{FF2B5EF4-FFF2-40B4-BE49-F238E27FC236}">
                    <a16:creationId xmlns:a16="http://schemas.microsoft.com/office/drawing/2014/main" id="{8802A76B-18F6-4AAA-9F91-D4467A9EE31F}"/>
                  </a:ext>
                </a:extLst>
              </p:cNvPr>
              <p:cNvSpPr txBox="1"/>
              <p:nvPr/>
            </p:nvSpPr>
            <p:spPr bwMode="auto">
              <a:xfrm>
                <a:off x="2060376" y="4522799"/>
                <a:ext cx="7032625" cy="1008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[0]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[0]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[0]</m:t>
                                </m:r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不全为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315" name="Object 2">
                <a:extLst>
                  <a:ext uri="{FF2B5EF4-FFF2-40B4-BE49-F238E27FC236}">
                    <a16:creationId xmlns:a16="http://schemas.microsoft.com/office/drawing/2014/main" id="{8802A76B-18F6-4AAA-9F91-D4467A9EE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0376" y="4522799"/>
                <a:ext cx="7032625" cy="10080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16" name="Object 3">
                <a:extLst>
                  <a:ext uri="{FF2B5EF4-FFF2-40B4-BE49-F238E27FC236}">
                    <a16:creationId xmlns:a16="http://schemas.microsoft.com/office/drawing/2014/main" id="{6E320A00-F84C-4DDA-AA31-775FD869DEEF}"/>
                  </a:ext>
                </a:extLst>
              </p:cNvPr>
              <p:cNvSpPr txBox="1"/>
              <p:nvPr/>
            </p:nvSpPr>
            <p:spPr bwMode="auto">
              <a:xfrm>
                <a:off x="2060376" y="5402471"/>
                <a:ext cx="4775200" cy="863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∈{[1],[2]}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316" name="Object 3">
                <a:extLst>
                  <a:ext uri="{FF2B5EF4-FFF2-40B4-BE49-F238E27FC236}">
                    <a16:creationId xmlns:a16="http://schemas.microsoft.com/office/drawing/2014/main" id="{6E320A00-F84C-4DDA-AA31-775FD869D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0376" y="5402471"/>
                <a:ext cx="4775200" cy="863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>
            <a:extLst>
              <a:ext uri="{FF2B5EF4-FFF2-40B4-BE49-F238E27FC236}">
                <a16:creationId xmlns:a16="http://schemas.microsoft.com/office/drawing/2014/main" id="{45E4E434-779C-4F9F-A241-74455D7D8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404813"/>
            <a:ext cx="8229600" cy="572135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/>
              <a:t>14.7 </a:t>
            </a:r>
            <a:r>
              <a:rPr lang="zh-CN" altLang="en-US"/>
              <a:t>证明环的直积也是环。</a:t>
            </a:r>
            <a:endParaRPr lang="en-US" altLang="zh-CN"/>
          </a:p>
          <a:p>
            <a:pPr>
              <a:buFont typeface="Arial" panose="020B0604020202020204" pitchFamily="34" charset="0"/>
              <a:buNone/>
            </a:pPr>
            <a:r>
              <a:rPr lang="en-US" altLang="zh-CN"/>
              <a:t>Proof: </a:t>
            </a:r>
            <a:r>
              <a:rPr lang="zh-CN" altLang="en-US"/>
              <a:t>定义</a:t>
            </a:r>
            <a:endParaRPr lang="en-US" altLang="zh-CN"/>
          </a:p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graphicFrame>
        <p:nvGraphicFramePr>
          <p:cNvPr id="14339" name="Object 2">
            <a:extLst>
              <a:ext uri="{FF2B5EF4-FFF2-40B4-BE49-F238E27FC236}">
                <a16:creationId xmlns:a16="http://schemas.microsoft.com/office/drawing/2014/main" id="{F9DA3435-19B5-4242-AEE5-5A10C70272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4113" y="1844675"/>
          <a:ext cx="7497762" cy="367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4" imgW="3733800" imgH="1828800" progId="Equation.DSMT4">
                  <p:embed/>
                </p:oleObj>
              </mc:Choice>
              <mc:Fallback>
                <p:oleObj name="Equation" r:id="rId4" imgW="3733800" imgH="1828800" progId="Equation.DSMT4">
                  <p:embed/>
                  <p:pic>
                    <p:nvPicPr>
                      <p:cNvPr id="14339" name="Object 2">
                        <a:extLst>
                          <a:ext uri="{FF2B5EF4-FFF2-40B4-BE49-F238E27FC236}">
                            <a16:creationId xmlns:a16="http://schemas.microsoft.com/office/drawing/2014/main" id="{F9DA3435-19B5-4242-AEE5-5A10C70272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1844675"/>
                        <a:ext cx="7497762" cy="367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362" name="Object 2">
                <a:extLst>
                  <a:ext uri="{FF2B5EF4-FFF2-40B4-BE49-F238E27FC236}">
                    <a16:creationId xmlns:a16="http://schemas.microsoft.com/office/drawing/2014/main" id="{9995F2B9-1A3B-48CA-9372-D0CEA0F75C74}"/>
                  </a:ext>
                </a:extLst>
              </p:cNvPr>
              <p:cNvSpPr txBox="1"/>
              <p:nvPr/>
            </p:nvSpPr>
            <p:spPr bwMode="auto">
              <a:xfrm>
                <a:off x="2208212" y="765175"/>
                <a:ext cx="8863145" cy="525781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(4)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加法逆元</m:t>
                      </m:r>
                    </m:oMath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存在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使得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)=(0,0)</m:t>
                      </m:r>
                    </m:oMath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(5)□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可结合</m:t>
                      </m:r>
                    </m:oMath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)□(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))□(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𝑏𝑑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)□(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𝑎𝑐𝑒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𝑏𝑑𝑓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)□((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)□(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))=(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)□(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𝑎𝑐𝑒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𝑏𝑑𝑓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(6)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分配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律</m:t>
                      </m:r>
                    </m:oMath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)□((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))=(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)□(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𝑏𝑑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𝑏𝑓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)□(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)□(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362" name="Object 2">
                <a:extLst>
                  <a:ext uri="{FF2B5EF4-FFF2-40B4-BE49-F238E27FC236}">
                    <a16:creationId xmlns:a16="http://schemas.microsoft.com/office/drawing/2014/main" id="{9995F2B9-1A3B-48CA-9372-D0CEA0F75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8212" y="765175"/>
                <a:ext cx="8863145" cy="52578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9017D8-7EE1-4546-93FD-BCB206F49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404813"/>
            <a:ext cx="8229600" cy="5721350"/>
          </a:xfrm>
        </p:spPr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en-US" altLang="zh-CN" dirty="0"/>
              <a:t>14.12 </a:t>
            </a:r>
            <a:r>
              <a:rPr lang="zh-CN" altLang="en-US" dirty="0"/>
              <a:t>判断子环</a:t>
            </a:r>
            <a:endParaRPr lang="en-US" altLang="zh-CN" dirty="0"/>
          </a:p>
          <a:p>
            <a:pPr>
              <a:buNone/>
              <a:defRPr/>
            </a:pPr>
            <a:r>
              <a:rPr lang="zh-CN" altLang="en-US" dirty="0"/>
              <a:t>解：</a:t>
            </a:r>
            <a:endParaRPr lang="en-US" altLang="zh-CN" dirty="0"/>
          </a:p>
          <a:p>
            <a:pPr marL="514350" indent="-514350">
              <a:buFont typeface="Arial" panose="020B0604020202020204" pitchFamily="34" charset="0"/>
              <a:buAutoNum type="arabicParenBoth"/>
              <a:defRPr/>
            </a:pPr>
            <a:r>
              <a:rPr lang="zh-CN" altLang="en-US" dirty="0"/>
              <a:t>是</a:t>
            </a:r>
            <a:endParaRPr lang="en-US" altLang="zh-CN" dirty="0"/>
          </a:p>
          <a:p>
            <a:pPr marL="514350" indent="-514350">
              <a:buFont typeface="Arial" panose="020B0604020202020204" pitchFamily="34" charset="0"/>
              <a:buAutoNum type="arabicParenBoth"/>
              <a:defRPr/>
            </a:pPr>
            <a:r>
              <a:rPr lang="zh-CN" altLang="en-US" dirty="0"/>
              <a:t>是</a:t>
            </a:r>
            <a:endParaRPr lang="en-US" altLang="zh-CN" dirty="0"/>
          </a:p>
          <a:p>
            <a:pPr marL="514350" indent="-514350">
              <a:buFont typeface="Arial" panose="020B0604020202020204" pitchFamily="34" charset="0"/>
              <a:buAutoNum type="arabicParenBoth"/>
              <a:defRPr/>
            </a:pPr>
            <a:r>
              <a:rPr lang="zh-CN" altLang="en-US" dirty="0"/>
              <a:t>是</a:t>
            </a:r>
            <a:endParaRPr lang="en-US" altLang="zh-CN" dirty="0"/>
          </a:p>
          <a:p>
            <a:pPr marL="514350" indent="-514350">
              <a:buFont typeface="Arial" panose="020B0604020202020204" pitchFamily="34" charset="0"/>
              <a:buAutoNum type="arabicParenBoth"/>
              <a:defRPr/>
            </a:pPr>
            <a:r>
              <a:rPr lang="zh-CN" altLang="en-US" dirty="0"/>
              <a:t>不是，不满足封闭性：</a:t>
            </a:r>
            <a:endParaRPr lang="en-US" altLang="zh-CN" dirty="0"/>
          </a:p>
          <a:p>
            <a:pPr marL="514350" indent="-514350">
              <a:buNone/>
              <a:defRPr/>
            </a:pPr>
            <a:endParaRPr lang="zh-CN" altLang="en-US" dirty="0"/>
          </a:p>
        </p:txBody>
      </p:sp>
      <p:graphicFrame>
        <p:nvGraphicFramePr>
          <p:cNvPr id="16387" name="Object 2">
            <a:extLst>
              <a:ext uri="{FF2B5EF4-FFF2-40B4-BE49-F238E27FC236}">
                <a16:creationId xmlns:a16="http://schemas.microsoft.com/office/drawing/2014/main" id="{66A4453E-78E2-4721-A48F-68C22F3A12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628891"/>
              </p:ext>
            </p:extLst>
          </p:nvPr>
        </p:nvGraphicFramePr>
        <p:xfrm>
          <a:off x="6136980" y="2963863"/>
          <a:ext cx="25209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4" imgW="1167893" imgH="215806" progId="Equation.DSMT4">
                  <p:embed/>
                </p:oleObj>
              </mc:Choice>
              <mc:Fallback>
                <p:oleObj name="Equation" r:id="rId4" imgW="1167893" imgH="215806" progId="Equation.DSMT4">
                  <p:embed/>
                  <p:pic>
                    <p:nvPicPr>
                      <p:cNvPr id="16387" name="Object 2">
                        <a:extLst>
                          <a:ext uri="{FF2B5EF4-FFF2-40B4-BE49-F238E27FC236}">
                            <a16:creationId xmlns:a16="http://schemas.microsoft.com/office/drawing/2014/main" id="{66A4453E-78E2-4721-A48F-68C22F3A12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6980" y="2963863"/>
                        <a:ext cx="252095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">
            <a:extLst>
              <a:ext uri="{FF2B5EF4-FFF2-40B4-BE49-F238E27FC236}">
                <a16:creationId xmlns:a16="http://schemas.microsoft.com/office/drawing/2014/main" id="{79B308C8-E4FB-4487-8065-C5915A959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476251"/>
            <a:ext cx="8229600" cy="564991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/>
              <a:t>14.13 </a:t>
            </a:r>
            <a:r>
              <a:rPr lang="zh-CN" altLang="en-US"/>
              <a:t>已知</a:t>
            </a:r>
            <a:r>
              <a:rPr lang="en-US" altLang="zh-CN"/>
              <a:t>A,B</a:t>
            </a:r>
            <a:r>
              <a:rPr lang="zh-CN" altLang="en-US"/>
              <a:t>为</a:t>
            </a:r>
            <a:r>
              <a:rPr lang="en-US" altLang="zh-CN"/>
              <a:t>R</a:t>
            </a:r>
            <a:r>
              <a:rPr lang="zh-CN" altLang="en-US"/>
              <a:t>的子环，证明</a:t>
            </a:r>
            <a:r>
              <a:rPr lang="en-US" altLang="zh-CN"/>
              <a:t>A</a:t>
            </a:r>
            <a:r>
              <a:rPr lang="en-US" altLang="zh-CN">
                <a:latin typeface="Cambria Math" panose="02040503050406030204" pitchFamily="18" charset="0"/>
              </a:rPr>
              <a:t>⋂B</a:t>
            </a:r>
            <a:r>
              <a:rPr lang="zh-CN" altLang="en-US">
                <a:latin typeface="Cambria Math" panose="02040503050406030204" pitchFamily="18" charset="0"/>
              </a:rPr>
              <a:t>是</a:t>
            </a:r>
            <a:r>
              <a:rPr lang="en-US" altLang="zh-CN">
                <a:latin typeface="Cambria Math" panose="02040503050406030204" pitchFamily="18" charset="0"/>
              </a:rPr>
              <a:t>R</a:t>
            </a:r>
            <a:r>
              <a:rPr lang="zh-CN" altLang="en-US">
                <a:latin typeface="Cambria Math" panose="02040503050406030204" pitchFamily="18" charset="0"/>
              </a:rPr>
              <a:t>的子环</a:t>
            </a:r>
            <a:endParaRPr lang="en-US" altLang="zh-CN">
              <a:latin typeface="Cambria Math" panose="020405030504060302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>
                <a:latin typeface="Cambria Math" panose="02040503050406030204" pitchFamily="18" charset="0"/>
              </a:rPr>
              <a:t>Proof: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>
              <a:latin typeface="Cambria Math" panose="020405030504060302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graphicFrame>
        <p:nvGraphicFramePr>
          <p:cNvPr id="17411" name="Object 2">
            <a:extLst>
              <a:ext uri="{FF2B5EF4-FFF2-40B4-BE49-F238E27FC236}">
                <a16:creationId xmlns:a16="http://schemas.microsoft.com/office/drawing/2014/main" id="{55F036D3-E539-45EF-B557-B18ABEEB9A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6275" y="1700213"/>
          <a:ext cx="5335588" cy="396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4" imgW="2463800" imgH="1828800" progId="Equation.DSMT4">
                  <p:embed/>
                </p:oleObj>
              </mc:Choice>
              <mc:Fallback>
                <p:oleObj name="Equation" r:id="rId4" imgW="2463800" imgH="1828800" progId="Equation.DSMT4">
                  <p:embed/>
                  <p:pic>
                    <p:nvPicPr>
                      <p:cNvPr id="17411" name="Object 2">
                        <a:extLst>
                          <a:ext uri="{FF2B5EF4-FFF2-40B4-BE49-F238E27FC236}">
                            <a16:creationId xmlns:a16="http://schemas.microsoft.com/office/drawing/2014/main" id="{55F036D3-E539-45EF-B557-B18ABEEB9A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1700213"/>
                        <a:ext cx="5335588" cy="396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3CE0014-6F9B-4982-9275-83FCB9DA333F}"/>
              </a:ext>
            </a:extLst>
          </p:cNvPr>
          <p:cNvSpPr>
            <a:spLocks noGrp="1" noRot="1" noChangeArrowheads="1"/>
          </p:cNvSpPr>
          <p:nvPr>
            <p:ph type="ctrTitle"/>
          </p:nvPr>
        </p:nvSpPr>
        <p:spPr>
          <a:xfrm>
            <a:off x="1300304" y="410545"/>
            <a:ext cx="6934200" cy="609600"/>
          </a:xfrm>
        </p:spPr>
        <p:txBody>
          <a:bodyPr/>
          <a:lstStyle/>
          <a:p>
            <a:pPr algn="l" eaLnBrk="1" hangingPunct="1"/>
            <a:r>
              <a:rPr lang="en-US" altLang="zh-CN" sz="3200" dirty="0"/>
              <a:t>13.40</a:t>
            </a:r>
            <a:endParaRPr lang="zh-CN" altLang="en-US" sz="3200" dirty="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05E5BEB-BC45-415B-B373-504EC5CE36D3}"/>
              </a:ext>
            </a:extLst>
          </p:cNvPr>
          <p:cNvSpPr>
            <a:spLocks noGrp="1" noRot="1" noChangeArrowheads="1"/>
          </p:cNvSpPr>
          <p:nvPr>
            <p:ph type="subTitle" idx="1"/>
          </p:nvPr>
        </p:nvSpPr>
        <p:spPr>
          <a:xfrm>
            <a:off x="453968" y="1174750"/>
            <a:ext cx="6400800" cy="609600"/>
          </a:xfrm>
        </p:spPr>
        <p:txBody>
          <a:bodyPr/>
          <a:lstStyle/>
          <a:p>
            <a:pPr eaLnBrk="1" hangingPunct="1"/>
            <a:r>
              <a:rPr lang="en-US" altLang="zh-CN" dirty="0"/>
              <a:t>(1)[D;</a:t>
            </a:r>
            <a:r>
              <a:rPr lang="en-US" altLang="zh-CN" dirty="0">
                <a:cs typeface="Times New Roman" panose="02020603050405020304" pitchFamily="18" charset="0"/>
              </a:rPr>
              <a:t>·</a:t>
            </a:r>
            <a:r>
              <a:rPr lang="en-US" altLang="zh-CN" dirty="0"/>
              <a:t>] ≌[R;+], </a:t>
            </a:r>
            <a:r>
              <a:rPr lang="zh-CN" altLang="en-US" dirty="0"/>
              <a:t>其中</a:t>
            </a:r>
            <a:r>
              <a:rPr lang="en-US" altLang="zh-CN" dirty="0"/>
              <a:t>D={x&gt;0|x∈R}.</a:t>
            </a:r>
          </a:p>
        </p:txBody>
      </p:sp>
      <p:sp>
        <p:nvSpPr>
          <p:cNvPr id="173060" name="Text Box 4">
            <a:extLst>
              <a:ext uri="{FF2B5EF4-FFF2-40B4-BE49-F238E27FC236}">
                <a16:creationId xmlns:a16="http://schemas.microsoft.com/office/drawing/2014/main" id="{FFC5E42E-DB0F-4B0A-9E2F-0A0DA152C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1784350"/>
            <a:ext cx="1479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kumimoji="1" lang="zh-CN" altLang="en-US" sz="3200" dirty="0"/>
              <a:t>证明：</a:t>
            </a:r>
          </a:p>
        </p:txBody>
      </p:sp>
      <p:graphicFrame>
        <p:nvGraphicFramePr>
          <p:cNvPr id="173061" name="Object 2">
            <a:extLst>
              <a:ext uri="{FF2B5EF4-FFF2-40B4-BE49-F238E27FC236}">
                <a16:creationId xmlns:a16="http://schemas.microsoft.com/office/drawing/2014/main" id="{B58B32DB-C620-495E-B4B7-44249B75F3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0" y="2363788"/>
          <a:ext cx="6745288" cy="290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2679700" imgH="1155700" progId="Equation.3">
                  <p:embed/>
                </p:oleObj>
              </mc:Choice>
              <mc:Fallback>
                <p:oleObj name="Equation" r:id="rId6" imgW="2679700" imgH="1155700" progId="Equation.3">
                  <p:embed/>
                  <p:pic>
                    <p:nvPicPr>
                      <p:cNvPr id="173061" name="Object 2">
                        <a:extLst>
                          <a:ext uri="{FF2B5EF4-FFF2-40B4-BE49-F238E27FC236}">
                            <a16:creationId xmlns:a16="http://schemas.microsoft.com/office/drawing/2014/main" id="{B58B32DB-C620-495E-B4B7-44249B75F3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2363788"/>
                        <a:ext cx="6745288" cy="290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3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082" name="Object 2">
            <a:extLst>
              <a:ext uri="{FF2B5EF4-FFF2-40B4-BE49-F238E27FC236}">
                <a16:creationId xmlns:a16="http://schemas.microsoft.com/office/drawing/2014/main" id="{B75C241D-9FEE-4F6A-980C-130A617697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2313" y="620713"/>
          <a:ext cx="6248400" cy="376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6" imgW="2362200" imgH="1422400" progId="Equation.3">
                  <p:embed/>
                </p:oleObj>
              </mc:Choice>
              <mc:Fallback>
                <p:oleObj name="Equation" r:id="rId6" imgW="2362200" imgH="1422400" progId="Equation.3">
                  <p:embed/>
                  <p:pic>
                    <p:nvPicPr>
                      <p:cNvPr id="174082" name="Object 2">
                        <a:extLst>
                          <a:ext uri="{FF2B5EF4-FFF2-40B4-BE49-F238E27FC236}">
                            <a16:creationId xmlns:a16="http://schemas.microsoft.com/office/drawing/2014/main" id="{B75C241D-9FEE-4F6A-980C-130A617697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620713"/>
                        <a:ext cx="6248400" cy="376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3" name="Object 3">
            <a:extLst>
              <a:ext uri="{FF2B5EF4-FFF2-40B4-BE49-F238E27FC236}">
                <a16:creationId xmlns:a16="http://schemas.microsoft.com/office/drawing/2014/main" id="{88B0D05D-E40B-4EA6-ABF2-0191A48D3A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1" y="4508501"/>
          <a:ext cx="360521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8" imgW="1256755" imgH="215806" progId="Equation.3">
                  <p:embed/>
                </p:oleObj>
              </mc:Choice>
              <mc:Fallback>
                <p:oleObj name="Equation" r:id="rId8" imgW="1256755" imgH="215806" progId="Equation.3">
                  <p:embed/>
                  <p:pic>
                    <p:nvPicPr>
                      <p:cNvPr id="174083" name="Object 3">
                        <a:extLst>
                          <a:ext uri="{FF2B5EF4-FFF2-40B4-BE49-F238E27FC236}">
                            <a16:creationId xmlns:a16="http://schemas.microsoft.com/office/drawing/2014/main" id="{88B0D05D-E40B-4EA6-ABF2-0191A48D3A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4508501"/>
                        <a:ext cx="3605213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F4F7E7-F4BD-438C-8050-5844415196F4}"/>
              </a:ext>
            </a:extLst>
          </p:cNvPr>
          <p:cNvSpPr>
            <a:spLocks noGrp="1" noRot="1" noChangeArrowheads="1"/>
          </p:cNvSpPr>
          <p:nvPr>
            <p:ph type="ctrTitle"/>
          </p:nvPr>
        </p:nvSpPr>
        <p:spPr>
          <a:xfrm>
            <a:off x="1176471" y="191527"/>
            <a:ext cx="9549934" cy="1143000"/>
          </a:xfrm>
        </p:spPr>
        <p:txBody>
          <a:bodyPr/>
          <a:lstStyle/>
          <a:p>
            <a:pPr algn="l" eaLnBrk="1" hangingPunct="1"/>
            <a:r>
              <a:rPr lang="en-US" altLang="zh-CN" sz="3200" dirty="0"/>
              <a:t>(2)[Q</a:t>
            </a:r>
            <a:r>
              <a:rPr lang="en-US" altLang="zh-CN" sz="3200" baseline="-25000" dirty="0"/>
              <a:t>+</a:t>
            </a:r>
            <a:r>
              <a:rPr lang="en-US" altLang="zh-CN" sz="3200" dirty="0"/>
              <a:t>;</a:t>
            </a:r>
            <a:r>
              <a:rPr lang="en-US" altLang="zh-CN" sz="3200" dirty="0">
                <a:cs typeface="Times New Roman" panose="02020603050405020304" pitchFamily="18" charset="0"/>
              </a:rPr>
              <a:t>·</a:t>
            </a:r>
            <a:r>
              <a:rPr lang="en-US" altLang="zh-CN" sz="3200" dirty="0"/>
              <a:t>]</a:t>
            </a:r>
            <a:r>
              <a:rPr lang="zh-CN" altLang="en-US" sz="3200" dirty="0"/>
              <a:t>与</a:t>
            </a:r>
            <a:r>
              <a:rPr lang="en-US" altLang="zh-CN" sz="3200" dirty="0"/>
              <a:t>[Q;+]</a:t>
            </a:r>
            <a:r>
              <a:rPr lang="zh-CN" altLang="en-US" sz="3200" dirty="0"/>
              <a:t>不同构，其中</a:t>
            </a:r>
            <a:r>
              <a:rPr lang="en-US" altLang="zh-CN" sz="3200" dirty="0"/>
              <a:t>Q</a:t>
            </a:r>
            <a:r>
              <a:rPr lang="en-US" altLang="zh-CN" sz="3200" baseline="-25000" dirty="0"/>
              <a:t>+</a:t>
            </a:r>
            <a:r>
              <a:rPr lang="en-US" altLang="zh-CN" sz="3200" dirty="0"/>
              <a:t>={x∈ </a:t>
            </a:r>
            <a:r>
              <a:rPr lang="en-US" altLang="zh-CN" sz="3200" dirty="0" err="1"/>
              <a:t>Q|x</a:t>
            </a:r>
            <a:r>
              <a:rPr lang="en-US" altLang="zh-CN" sz="3200" dirty="0"/>
              <a:t>&gt;0}</a:t>
            </a:r>
            <a:r>
              <a:rPr lang="zh-CN" altLang="en-US" sz="3200" dirty="0"/>
              <a:t>。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F323448A-65EC-4C45-94EC-B251718F0BD5}"/>
              </a:ext>
            </a:extLst>
          </p:cNvPr>
          <p:cNvSpPr>
            <a:spLocks noGrp="1" noRot="1" noChangeArrowheads="1"/>
          </p:cNvSpPr>
          <p:nvPr>
            <p:ph type="subTitle" idx="1"/>
          </p:nvPr>
        </p:nvSpPr>
        <p:spPr>
          <a:xfrm>
            <a:off x="1614764" y="1700213"/>
            <a:ext cx="6400800" cy="609600"/>
          </a:xfrm>
        </p:spPr>
        <p:txBody>
          <a:bodyPr/>
          <a:lstStyle/>
          <a:p>
            <a:pPr algn="l" eaLnBrk="1" hangingPunct="1"/>
            <a:r>
              <a:rPr lang="zh-CN" altLang="en-US" dirty="0"/>
              <a:t>证明：</a:t>
            </a:r>
          </a:p>
        </p:txBody>
      </p:sp>
      <p:graphicFrame>
        <p:nvGraphicFramePr>
          <p:cNvPr id="175108" name="Object 2">
            <a:extLst>
              <a:ext uri="{FF2B5EF4-FFF2-40B4-BE49-F238E27FC236}">
                <a16:creationId xmlns:a16="http://schemas.microsoft.com/office/drawing/2014/main" id="{8E9ABAA4-1018-43A0-9F24-5E5C43686D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8214" y="2420939"/>
          <a:ext cx="6122987" cy="304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公式" r:id="rId5" imgW="2349500" imgH="1168400" progId="Equation.3">
                  <p:embed/>
                </p:oleObj>
              </mc:Choice>
              <mc:Fallback>
                <p:oleObj name="公式" r:id="rId5" imgW="2349500" imgH="1168400" progId="Equation.3">
                  <p:embed/>
                  <p:pic>
                    <p:nvPicPr>
                      <p:cNvPr id="175108" name="Object 2">
                        <a:extLst>
                          <a:ext uri="{FF2B5EF4-FFF2-40B4-BE49-F238E27FC236}">
                            <a16:creationId xmlns:a16="http://schemas.microsoft.com/office/drawing/2014/main" id="{8E9ABAA4-1018-43A0-9F24-5E5C43686D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2420939"/>
                        <a:ext cx="6122987" cy="304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130" name="Object 2">
            <a:extLst>
              <a:ext uri="{FF2B5EF4-FFF2-40B4-BE49-F238E27FC236}">
                <a16:creationId xmlns:a16="http://schemas.microsoft.com/office/drawing/2014/main" id="{FDAEB529-1D72-4E0C-95F7-BC5EFA388E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9288" y="620714"/>
          <a:ext cx="7162800" cy="246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2730500" imgH="939800" progId="Equation.3">
                  <p:embed/>
                </p:oleObj>
              </mc:Choice>
              <mc:Fallback>
                <p:oleObj name="Equation" r:id="rId5" imgW="2730500" imgH="939800" progId="Equation.3">
                  <p:embed/>
                  <p:pic>
                    <p:nvPicPr>
                      <p:cNvPr id="176130" name="Object 2">
                        <a:extLst>
                          <a:ext uri="{FF2B5EF4-FFF2-40B4-BE49-F238E27FC236}">
                            <a16:creationId xmlns:a16="http://schemas.microsoft.com/office/drawing/2014/main" id="{FDAEB529-1D72-4E0C-95F7-BC5EFA388E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620714"/>
                        <a:ext cx="7162800" cy="246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719BEB7-8AB8-4C1A-B74B-1F318916C59D}"/>
              </a:ext>
            </a:extLst>
          </p:cNvPr>
          <p:cNvSpPr>
            <a:spLocks noGrp="1" noRot="1" noChangeArrowheads="1"/>
          </p:cNvSpPr>
          <p:nvPr>
            <p:ph type="ctrTitle"/>
          </p:nvPr>
        </p:nvSpPr>
        <p:spPr>
          <a:xfrm>
            <a:off x="1075811" y="305466"/>
            <a:ext cx="6934200" cy="685800"/>
          </a:xfrm>
        </p:spPr>
        <p:txBody>
          <a:bodyPr/>
          <a:lstStyle/>
          <a:p>
            <a:pPr eaLnBrk="1" hangingPunct="1"/>
            <a:r>
              <a:rPr lang="en-US" altLang="zh-CN" sz="3200"/>
              <a:t>(3)Z</a:t>
            </a:r>
            <a:r>
              <a:rPr lang="en-US" altLang="zh-CN" sz="3200" baseline="-25000"/>
              <a:t>4</a:t>
            </a:r>
            <a:r>
              <a:rPr lang="zh-CN" altLang="en-US" sz="3200"/>
              <a:t>不同构于</a:t>
            </a:r>
            <a:r>
              <a:rPr lang="en-US" altLang="zh-CN" sz="3200"/>
              <a:t>K</a:t>
            </a:r>
            <a:r>
              <a:rPr lang="en-US" altLang="zh-CN" sz="3200" baseline="-25000"/>
              <a:t>4</a:t>
            </a:r>
            <a:r>
              <a:rPr lang="en-US" altLang="zh-CN" sz="3200"/>
              <a:t>(</a:t>
            </a:r>
            <a:r>
              <a:rPr lang="zh-CN" altLang="en-US" sz="3200"/>
              <a:t>四元克莱茵群</a:t>
            </a:r>
            <a:r>
              <a:rPr lang="en-US" altLang="zh-CN" sz="3200"/>
              <a:t>)</a:t>
            </a:r>
            <a:r>
              <a:rPr lang="zh-CN" altLang="en-US" sz="3200"/>
              <a:t>。</a:t>
            </a:r>
          </a:p>
        </p:txBody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60972151-C39A-4AE5-94BC-5033DDA96189}"/>
              </a:ext>
            </a:extLst>
          </p:cNvPr>
          <p:cNvSpPr>
            <a:spLocks noGrp="1" noRot="1" noChangeArrowheads="1"/>
          </p:cNvSpPr>
          <p:nvPr>
            <p:ph type="subTitle" idx="1"/>
          </p:nvPr>
        </p:nvSpPr>
        <p:spPr>
          <a:xfrm>
            <a:off x="1992313" y="1125538"/>
            <a:ext cx="6400800" cy="603250"/>
          </a:xfrm>
        </p:spPr>
        <p:txBody>
          <a:bodyPr/>
          <a:lstStyle/>
          <a:p>
            <a:pPr algn="l" eaLnBrk="1" hangingPunct="1"/>
            <a:r>
              <a:rPr lang="zh-CN" altLang="en-US" dirty="0"/>
              <a:t>证明：</a:t>
            </a:r>
          </a:p>
        </p:txBody>
      </p:sp>
      <p:graphicFrame>
        <p:nvGraphicFramePr>
          <p:cNvPr id="177157" name="Object 3">
            <a:extLst>
              <a:ext uri="{FF2B5EF4-FFF2-40B4-BE49-F238E27FC236}">
                <a16:creationId xmlns:a16="http://schemas.microsoft.com/office/drawing/2014/main" id="{FC3BB47A-9243-4B62-843D-7C3280D115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8" y="1844675"/>
          <a:ext cx="5715000" cy="461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6" imgW="2298700" imgH="1854200" progId="Equation.3">
                  <p:embed/>
                </p:oleObj>
              </mc:Choice>
              <mc:Fallback>
                <p:oleObj name="Equation" r:id="rId6" imgW="2298700" imgH="1854200" progId="Equation.3">
                  <p:embed/>
                  <p:pic>
                    <p:nvPicPr>
                      <p:cNvPr id="177157" name="Object 3">
                        <a:extLst>
                          <a:ext uri="{FF2B5EF4-FFF2-40B4-BE49-F238E27FC236}">
                            <a16:creationId xmlns:a16="http://schemas.microsoft.com/office/drawing/2014/main" id="{FC3BB47A-9243-4B62-843D-7C3280D115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844675"/>
                        <a:ext cx="5715000" cy="461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FBBD522-9B35-41A1-BC80-EE7150274125}"/>
              </a:ext>
            </a:extLst>
          </p:cNvPr>
          <p:cNvSpPr>
            <a:spLocks noGrp="1" noRot="1" noChangeArrowheads="1"/>
          </p:cNvSpPr>
          <p:nvPr>
            <p:ph type="ctrTitle"/>
          </p:nvPr>
        </p:nvSpPr>
        <p:spPr>
          <a:xfrm>
            <a:off x="687312" y="33337"/>
            <a:ext cx="10493555" cy="1143000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(4)G</a:t>
            </a:r>
            <a:r>
              <a:rPr lang="zh-CN" altLang="en-US" sz="3200" dirty="0"/>
              <a:t>与</a:t>
            </a:r>
            <a:r>
              <a:rPr lang="en-US" altLang="zh-CN" sz="3200" dirty="0"/>
              <a:t>G’</a:t>
            </a:r>
            <a:r>
              <a:rPr lang="zh-CN" altLang="en-US" sz="3200" dirty="0"/>
              <a:t>同态</a:t>
            </a:r>
            <a:r>
              <a:rPr lang="en-US" altLang="zh-CN" sz="3200" dirty="0"/>
              <a:t>,</a:t>
            </a:r>
            <a:r>
              <a:rPr lang="en-US" altLang="zh-CN" sz="3200" dirty="0">
                <a:cs typeface="Times New Roman" panose="02020603050405020304" pitchFamily="18" charset="0"/>
              </a:rPr>
              <a:t>ф</a:t>
            </a:r>
            <a:r>
              <a:rPr lang="zh-CN" altLang="en-US" sz="3200" dirty="0"/>
              <a:t>为其同态映射</a:t>
            </a:r>
            <a:r>
              <a:rPr lang="en-US" altLang="zh-CN" sz="3200" dirty="0"/>
              <a:t>, G</a:t>
            </a:r>
            <a:r>
              <a:rPr lang="zh-CN" altLang="en-US" sz="3200" dirty="0"/>
              <a:t>与</a:t>
            </a:r>
            <a:r>
              <a:rPr lang="en-US" altLang="zh-CN" sz="3200" dirty="0"/>
              <a:t>G’</a:t>
            </a:r>
            <a:r>
              <a:rPr lang="zh-CN" altLang="en-US" sz="3200" dirty="0"/>
              <a:t>同构，当且仅当</a:t>
            </a:r>
            <a:r>
              <a:rPr lang="en-US" altLang="zh-CN" sz="3200" dirty="0"/>
              <a:t>K={e}</a:t>
            </a:r>
            <a:r>
              <a:rPr lang="zh-CN" altLang="en-US" sz="3200" dirty="0"/>
              <a:t>。</a:t>
            </a: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19B4FF1F-BE29-48EC-B2DF-5869220493B2}"/>
              </a:ext>
            </a:extLst>
          </p:cNvPr>
          <p:cNvSpPr>
            <a:spLocks noGrp="1" noRot="1" noChangeArrowheads="1"/>
          </p:cNvSpPr>
          <p:nvPr>
            <p:ph type="subTitle" idx="1"/>
          </p:nvPr>
        </p:nvSpPr>
        <p:spPr>
          <a:xfrm>
            <a:off x="1231482" y="1462881"/>
            <a:ext cx="6400800" cy="527050"/>
          </a:xfrm>
        </p:spPr>
        <p:txBody>
          <a:bodyPr/>
          <a:lstStyle/>
          <a:p>
            <a:pPr algn="l" eaLnBrk="1" hangingPunct="1"/>
            <a:r>
              <a:rPr lang="zh-CN" altLang="en-US" dirty="0"/>
              <a:t>证明：</a:t>
            </a:r>
          </a:p>
        </p:txBody>
      </p:sp>
      <p:graphicFrame>
        <p:nvGraphicFramePr>
          <p:cNvPr id="178180" name="Object 2">
            <a:extLst>
              <a:ext uri="{FF2B5EF4-FFF2-40B4-BE49-F238E27FC236}">
                <a16:creationId xmlns:a16="http://schemas.microsoft.com/office/drawing/2014/main" id="{AC58F340-616C-4FED-9464-73D2041B58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8214" y="2276475"/>
          <a:ext cx="6523037" cy="397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6" imgW="2667000" imgH="1625600" progId="Equation.3">
                  <p:embed/>
                </p:oleObj>
              </mc:Choice>
              <mc:Fallback>
                <p:oleObj name="Equation" r:id="rId6" imgW="2667000" imgH="1625600" progId="Equation.3">
                  <p:embed/>
                  <p:pic>
                    <p:nvPicPr>
                      <p:cNvPr id="178180" name="Object 2">
                        <a:extLst>
                          <a:ext uri="{FF2B5EF4-FFF2-40B4-BE49-F238E27FC236}">
                            <a16:creationId xmlns:a16="http://schemas.microsoft.com/office/drawing/2014/main" id="{AC58F340-616C-4FED-9464-73D2041B58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2276475"/>
                        <a:ext cx="6523037" cy="397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9202" name="Object 2">
                <a:extLst>
                  <a:ext uri="{FF2B5EF4-FFF2-40B4-BE49-F238E27FC236}">
                    <a16:creationId xmlns:a16="http://schemas.microsoft.com/office/drawing/2014/main" id="{922E1F6E-CCCF-46CF-9EED-2A6ABB48DE3E}"/>
                  </a:ext>
                </a:extLst>
              </p:cNvPr>
              <p:cNvSpPr txBox="1"/>
              <p:nvPr/>
            </p:nvSpPr>
            <p:spPr bwMode="auto">
              <a:xfrm>
                <a:off x="1992313" y="549275"/>
                <a:ext cx="5748337" cy="47021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充分性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</m:oMath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与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同态，</m:t>
                      </m:r>
                    </m:oMath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为满射，</m:t>
                      </m:r>
                    </m:oMath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′.</m:t>
                      </m:r>
                    </m:oMath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≅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定理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13.20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},</m:t>
                      </m:r>
                    </m:oMath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≅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′.</m:t>
                      </m:r>
                    </m:oMath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即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与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同构。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79202" name="Object 2">
                <a:extLst>
                  <a:ext uri="{FF2B5EF4-FFF2-40B4-BE49-F238E27FC236}">
                    <a16:creationId xmlns:a16="http://schemas.microsoft.com/office/drawing/2014/main" id="{922E1F6E-CCCF-46CF-9EED-2A6ABB48D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2313" y="549275"/>
                <a:ext cx="5748337" cy="47021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1388</Words>
  <Application>Microsoft Office PowerPoint</Application>
  <PresentationFormat>宽屏</PresentationFormat>
  <Paragraphs>142</Paragraphs>
  <Slides>25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Symbol</vt:lpstr>
      <vt:lpstr>Times New Roman</vt:lpstr>
      <vt:lpstr>Office 主题​​</vt:lpstr>
      <vt:lpstr>Equation</vt:lpstr>
      <vt:lpstr>Microsoft 公式 3.0</vt:lpstr>
      <vt:lpstr>第四次习题课</vt:lpstr>
      <vt:lpstr>13.37（1）𝜑为群[G, *]→[G’, ·]的同态映射，证明𝜑(G)是G‘子群.</vt:lpstr>
      <vt:lpstr>13.40</vt:lpstr>
      <vt:lpstr>PowerPoint 演示文稿</vt:lpstr>
      <vt:lpstr>(2)[Q+;·]与[Q;+]不同构，其中Q+={x∈ Q|x&gt;0}。</vt:lpstr>
      <vt:lpstr>PowerPoint 演示文稿</vt:lpstr>
      <vt:lpstr>(3)Z4不同构于K4(四元克莱茵群)。</vt:lpstr>
      <vt:lpstr>(4)G与G’同态,ф为其同态映射, G与G’同构，当且仅当K={e}。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13.42</vt:lpstr>
      <vt:lpstr>补充1  f为群[G;*]到群[G';·]的同态映射,则f为一对一当且仅当K={e_G} ，这里K为同态核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第四次习题课</dc:title>
  <dc:creator>Skyfall</dc:creator>
  <cp:lastModifiedBy>Skyfall</cp:lastModifiedBy>
  <cp:revision>2</cp:revision>
  <dcterms:created xsi:type="dcterms:W3CDTF">2022-03-27T18:08:58Z</dcterms:created>
  <dcterms:modified xsi:type="dcterms:W3CDTF">2022-03-28T05:51:06Z</dcterms:modified>
</cp:coreProperties>
</file>