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5" r:id="rId10"/>
    <p:sldId id="266" r:id="rId11"/>
    <p:sldId id="267" r:id="rId12"/>
    <p:sldId id="272" r:id="rId13"/>
    <p:sldId id="273" r:id="rId14"/>
    <p:sldId id="274" r:id="rId15"/>
    <p:sldId id="268" r:id="rId16"/>
    <p:sldId id="269" r:id="rId17"/>
    <p:sldId id="270" r:id="rId18"/>
    <p:sldId id="271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52822-583A-4045-8191-7D5A5BBA775D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93696-D8A2-4CB2-9DB9-F71156391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93696-D8A2-4CB2-9DB9-F71156391B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42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ECD0A-82BA-4953-BC33-711684213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82C24-671C-48C0-98F1-461AD60AD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E5EF6-E63F-45A7-823E-46BE9B2F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9A01-1DBB-4609-B018-A896EBEC6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59DF7-4815-4F9B-88AD-331449C7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3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95262-3B1C-4A2E-AE0D-DF7EF210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F740E2-AD94-441C-BFFA-DB70ED58E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692684-BE2C-47FB-A2F5-F77C08EC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F370D-6287-45C6-9740-8F834267D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548460-983B-4C47-8E8A-29FC7EF3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3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E876CC1-2F3C-48FD-AE9D-B1E104D5A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4C81E6-F7E4-4543-BA9F-4CD8A8356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143BC7-2064-411D-ADD8-212A6B4F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A2CAC3-5F09-4E54-B503-496605768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68D40D-14C2-461C-BCEB-5167B938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5493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643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57547-1C3C-44A9-99D5-5055C1375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F2709-64CE-49E8-877C-EC0095992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4DA92-1E8C-4A38-9F73-AE78D997E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832A6-DCC3-4320-99B1-CB1FD2C9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710865-74CA-41F0-BCB4-80972DB7A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35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CE65C9-F253-479B-97A7-B674711DC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DEE907-C08F-4FB3-81B5-2166606E4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9841C3-D685-4B25-88D7-F94BC32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D19C3-0B38-4682-94EA-67D5A655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FA9C82-6B14-485A-AD09-65AD37907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3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E9442-4CD7-4944-BD28-A91692AB5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6EE834-0265-4079-8B55-70790E536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272EAD-FE0C-4C6D-B816-F2AB5FB01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4D9070-EC2B-4230-8447-84457A141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2B94CB-7F19-4376-8414-713930E70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648ECE-4E49-4F5A-B860-0A338219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02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5DC8D-89DA-43C1-B29F-C2A8129A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329210-947E-4AB0-93A4-2455B734A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9683D3-02C6-4AC2-9847-0A2B3CE9C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D6FABF-344B-4D09-82DE-9E7990F83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9AB53D5-184B-4A17-B74C-D203F129C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523F53-5AEF-4844-A93E-10219821A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65FA96-D7EE-4E90-94B6-E0C751789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C5D768-4C5F-410F-A9D6-5A581E31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21F5E-64FD-421F-965E-9C095CFE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74ECF8-A40A-4453-844F-9A01E610F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BE9572-3C21-4CB4-ADB1-DE2AAF07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A9B41-4532-48F1-84EB-B645EF009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91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1EE16E-CACA-45E2-B342-01B63EC1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47502E-60A2-4E04-A8B7-C718F3C7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B5457B-EF24-4D59-AE3F-754DFB9C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6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4DCF-C53D-4DB8-AF12-16CE8E6C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AAD7E-791B-447E-983C-1774EE5F0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DD0033-BE72-47EB-AB3D-92B9CAD8B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12076-E76B-4138-A79B-E2011A20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EE731-0A07-4464-AB97-B8A86DD1A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A7309C-009B-4D98-ACF2-0C3A00954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9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364F7-E827-48A0-8D5B-007CF24DB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D51899-8B59-4DA1-868C-037301FA0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01F546-0667-49FF-B3FE-CDD3B72B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F9B8B2-2E12-4A8C-BE52-18B9945F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E7175F-BA0F-41DF-843C-AED85E46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FAE5AB-3DF5-4307-9303-D6D5DEDC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0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8A5A1C-76B0-43A0-9AB2-925B6977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2F3106-FCCC-4FE0-A49A-13C0AFA9C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6056F6-6779-43B8-B8D8-4B2879858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EFAED-196C-416B-A62C-2AB639EBDFDA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FC1036-5C0D-4355-BC69-83D78AB4B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B71771-BACF-4EE0-A955-F657E9E9C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209AE-A0E6-4AC2-9BD5-A7E1551511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80A7D-3621-4C86-9248-C7EDA9D771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0411</a:t>
            </a:r>
            <a:r>
              <a:rPr lang="zh-CN" altLang="en-US" dirty="0"/>
              <a:t>习题课</a:t>
            </a:r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17075A-609F-4279-9CBE-4DBC7000ED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2D3B45"/>
                </a:solidFill>
                <a:effectLst/>
                <a:latin typeface="Lato Extended"/>
              </a:rPr>
              <a:t>第十、十一讲作业</a:t>
            </a:r>
          </a:p>
        </p:txBody>
      </p:sp>
    </p:spTree>
    <p:extLst>
      <p:ext uri="{BB962C8B-B14F-4D97-AF65-F5344CB8AC3E}">
        <p14:creationId xmlns:p14="http://schemas.microsoft.com/office/powerpoint/2010/main" val="3600919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4" y="399009"/>
            <a:ext cx="8496422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(2)</a:t>
            </a:r>
            <a:r>
              <a:rPr spc="-60" dirty="0"/>
              <a:t> </a:t>
            </a:r>
            <a:r>
              <a:rPr dirty="0"/>
              <a:t>Z[x]/I</a:t>
            </a:r>
            <a:r>
              <a:rPr dirty="0">
                <a:latin typeface="Cambria Math"/>
                <a:cs typeface="Cambria Math"/>
              </a:rPr>
              <a:t>≌Z</a:t>
            </a:r>
            <a:r>
              <a:rPr sz="3150" baseline="-19841" dirty="0">
                <a:latin typeface="Cambria Math"/>
                <a:cs typeface="Cambria Math"/>
              </a:rPr>
              <a:t>3</a:t>
            </a:r>
            <a:r>
              <a:rPr sz="3200" dirty="0">
                <a:latin typeface="Cambria Math"/>
                <a:cs typeface="Cambria Math"/>
              </a:rPr>
              <a:t>[x]/(x</a:t>
            </a:r>
            <a:r>
              <a:rPr sz="3150" baseline="25132" dirty="0">
                <a:latin typeface="Cambria Math"/>
                <a:cs typeface="Cambria Math"/>
              </a:rPr>
              <a:t>3</a:t>
            </a:r>
            <a:r>
              <a:rPr sz="3200" dirty="0">
                <a:latin typeface="Cambria Math"/>
                <a:cs typeface="Cambria Math"/>
              </a:rPr>
              <a:t>-x</a:t>
            </a:r>
            <a:r>
              <a:rPr sz="3150" baseline="25132" dirty="0">
                <a:latin typeface="Cambria Math"/>
                <a:cs typeface="Cambria Math"/>
              </a:rPr>
              <a:t>2</a:t>
            </a:r>
            <a:r>
              <a:rPr sz="3200" dirty="0">
                <a:latin typeface="Cambria Math"/>
                <a:cs typeface="Cambria Math"/>
              </a:rPr>
              <a:t>+2x-1)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4" y="992364"/>
            <a:ext cx="6722376" cy="394915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spc="5" dirty="0">
                <a:latin typeface="宋体"/>
                <a:cs typeface="宋体"/>
              </a:rPr>
              <a:t>证明：环同态定理</a:t>
            </a:r>
            <a:endParaRPr sz="2400" dirty="0">
              <a:latin typeface="宋体"/>
              <a:cs typeface="宋体"/>
            </a:endParaRPr>
          </a:p>
          <a:p>
            <a:pPr marL="12700" marR="2528570">
              <a:lnSpc>
                <a:spcPct val="117600"/>
              </a:lnSpc>
              <a:spcBef>
                <a:spcPts val="70"/>
              </a:spcBef>
            </a:pPr>
            <a:r>
              <a:rPr sz="2400" spc="5" dirty="0">
                <a:latin typeface="宋体"/>
                <a:cs typeface="宋体"/>
              </a:rPr>
              <a:t>构</a:t>
            </a:r>
            <a:r>
              <a:rPr sz="2400" spc="10" dirty="0">
                <a:latin typeface="宋体"/>
                <a:cs typeface="宋体"/>
              </a:rPr>
              <a:t>造</a:t>
            </a:r>
            <a:r>
              <a:rPr sz="2400" spc="-5" dirty="0">
                <a:latin typeface="Cambria Math"/>
                <a:cs typeface="Cambria Math"/>
              </a:rPr>
              <a:t>φ:Z[x]→Z</a:t>
            </a:r>
            <a:r>
              <a:rPr sz="2325" spc="-7" baseline="-21505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[x]/(x</a:t>
            </a:r>
            <a:r>
              <a:rPr sz="2325" spc="-7" baseline="25089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-x</a:t>
            </a:r>
            <a:r>
              <a:rPr sz="2325" spc="-7" baseline="25089" dirty="0">
                <a:latin typeface="Cambria Math"/>
                <a:cs typeface="Cambria Math"/>
              </a:rPr>
              <a:t>2</a:t>
            </a:r>
            <a:r>
              <a:rPr sz="2400" spc="-5" dirty="0">
                <a:latin typeface="Cambria Math"/>
                <a:cs typeface="Cambria Math"/>
              </a:rPr>
              <a:t>+2x-1) </a:t>
            </a:r>
            <a:r>
              <a:rPr lang="en-US" sz="2400" spc="-5" dirty="0">
                <a:latin typeface="Cambria Math"/>
                <a:cs typeface="Cambria Math"/>
              </a:rPr>
              <a:t>f(x)= x</a:t>
            </a:r>
            <a:r>
              <a:rPr lang="en-US" sz="2325" spc="-7" baseline="25089" dirty="0">
                <a:latin typeface="Cambria Math"/>
                <a:cs typeface="Cambria Math"/>
              </a:rPr>
              <a:t>3</a:t>
            </a:r>
            <a:r>
              <a:rPr lang="en-US" sz="2400" spc="-5" dirty="0">
                <a:latin typeface="Cambria Math"/>
                <a:cs typeface="Cambria Math"/>
              </a:rPr>
              <a:t>-x</a:t>
            </a:r>
            <a:r>
              <a:rPr lang="en-US" sz="2325" spc="-7" baseline="25089" dirty="0">
                <a:latin typeface="Cambria Math"/>
                <a:cs typeface="Cambria Math"/>
              </a:rPr>
              <a:t>2</a:t>
            </a:r>
            <a:r>
              <a:rPr lang="en-US" sz="2400" spc="-5" dirty="0">
                <a:latin typeface="Cambria Math"/>
                <a:cs typeface="Cambria Math"/>
              </a:rPr>
              <a:t>+2x-1,</a:t>
            </a:r>
            <a:r>
              <a:rPr lang="zh-CN" altLang="en-US" sz="2400" spc="5" dirty="0">
                <a:latin typeface="宋体"/>
                <a:cs typeface="宋体"/>
              </a:rPr>
              <a:t> 对任</a:t>
            </a:r>
            <a:r>
              <a:rPr lang="zh-CN" altLang="en-US" sz="2400" spc="10" dirty="0">
                <a:latin typeface="宋体"/>
                <a:cs typeface="宋体"/>
              </a:rPr>
              <a:t>意</a:t>
            </a:r>
            <a:r>
              <a:rPr lang="en-US" altLang="zh-CN" sz="2400" spc="-5" dirty="0">
                <a:latin typeface="Calibri"/>
                <a:cs typeface="Calibri"/>
              </a:rPr>
              <a:t>p(x)</a:t>
            </a:r>
            <a:r>
              <a:rPr lang="zh-CN" altLang="en-US" sz="2400" spc="-5" dirty="0">
                <a:latin typeface="Cambria Math"/>
                <a:cs typeface="Cambria Math"/>
              </a:rPr>
              <a:t>∊</a:t>
            </a:r>
            <a:r>
              <a:rPr lang="en-US" altLang="zh-CN" sz="2400" spc="-5" dirty="0">
                <a:latin typeface="Cambria Math"/>
                <a:cs typeface="Cambria Math"/>
              </a:rPr>
              <a:t>Z[x],</a:t>
            </a:r>
            <a:r>
              <a:rPr lang="zh-CN" altLang="en-US" sz="2400" spc="-5" dirty="0">
                <a:latin typeface="Cambria Math"/>
                <a:cs typeface="Cambria Math"/>
              </a:rPr>
              <a:t> </a:t>
            </a:r>
            <a:r>
              <a:rPr sz="2400" spc="5" dirty="0" err="1">
                <a:latin typeface="宋体"/>
                <a:cs typeface="宋体"/>
              </a:rPr>
              <a:t>可以表示为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650"/>
              </a:spcBef>
            </a:pPr>
            <a:r>
              <a:rPr sz="2400" dirty="0">
                <a:latin typeface="Cambria Math"/>
                <a:cs typeface="Cambria Math"/>
              </a:rPr>
              <a:t>p(x)=h(x)∙f(x)+3q(x)+ax</a:t>
            </a:r>
            <a:r>
              <a:rPr sz="2325" baseline="25089" dirty="0"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+bx+c,</a:t>
            </a:r>
            <a:r>
              <a:rPr sz="2400" spc="-15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ax</a:t>
            </a:r>
            <a:r>
              <a:rPr sz="2325" spc="-7" baseline="25089" dirty="0">
                <a:latin typeface="Cambria Math"/>
                <a:cs typeface="Cambria Math"/>
              </a:rPr>
              <a:t>2</a:t>
            </a:r>
            <a:r>
              <a:rPr sz="2400" spc="-5" dirty="0">
                <a:latin typeface="Cambria Math"/>
                <a:cs typeface="Cambria Math"/>
              </a:rPr>
              <a:t>+bx+c∊Z</a:t>
            </a:r>
            <a:r>
              <a:rPr sz="2325" spc="-7" baseline="-21505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[x]</a:t>
            </a:r>
            <a:endParaRPr sz="2400" dirty="0">
              <a:latin typeface="Cambria Math"/>
              <a:cs typeface="Cambria Math"/>
            </a:endParaRPr>
          </a:p>
          <a:p>
            <a:pPr marL="12700" marR="1819910">
              <a:lnSpc>
                <a:spcPct val="120100"/>
              </a:lnSpc>
            </a:pPr>
            <a:r>
              <a:rPr sz="2400" spc="5" dirty="0">
                <a:latin typeface="宋体"/>
                <a:cs typeface="宋体"/>
              </a:rPr>
              <a:t>则</a:t>
            </a:r>
            <a:r>
              <a:rPr sz="2400" spc="20" dirty="0">
                <a:latin typeface="Cambria Math"/>
                <a:cs typeface="Cambria Math"/>
              </a:rPr>
              <a:t>φ</a:t>
            </a:r>
            <a:r>
              <a:rPr sz="2400" dirty="0">
                <a:latin typeface="Cambria Math"/>
                <a:cs typeface="Cambria Math"/>
              </a:rPr>
              <a:t>(p(</a:t>
            </a:r>
            <a:r>
              <a:rPr sz="2400" spc="-10" dirty="0">
                <a:latin typeface="Cambria Math"/>
                <a:cs typeface="Cambria Math"/>
              </a:rPr>
              <a:t>x</a:t>
            </a:r>
            <a:r>
              <a:rPr sz="2400" dirty="0">
                <a:latin typeface="Cambria Math"/>
                <a:cs typeface="Cambria Math"/>
              </a:rPr>
              <a:t>)</a:t>
            </a:r>
            <a:r>
              <a:rPr sz="2400" spc="10" dirty="0">
                <a:latin typeface="Cambria Math"/>
                <a:cs typeface="Cambria Math"/>
              </a:rPr>
              <a:t>)</a:t>
            </a:r>
            <a:r>
              <a:rPr sz="2400" dirty="0">
                <a:latin typeface="Cambria Math"/>
                <a:cs typeface="Cambria Math"/>
              </a:rPr>
              <a:t>=(</a:t>
            </a:r>
            <a:r>
              <a:rPr sz="2400" spc="-5" dirty="0">
                <a:latin typeface="Cambria Math"/>
                <a:cs typeface="Cambria Math"/>
              </a:rPr>
              <a:t>x</a:t>
            </a:r>
            <a:r>
              <a:rPr sz="2325" baseline="25089" dirty="0">
                <a:latin typeface="Cambria Math"/>
                <a:cs typeface="Cambria Math"/>
              </a:rPr>
              <a:t>3</a:t>
            </a:r>
            <a:r>
              <a:rPr sz="2400" spc="-10" dirty="0">
                <a:latin typeface="Cambria Math"/>
                <a:cs typeface="Cambria Math"/>
              </a:rPr>
              <a:t>-</a:t>
            </a:r>
            <a:r>
              <a:rPr sz="2400" spc="-15" dirty="0">
                <a:latin typeface="Cambria Math"/>
                <a:cs typeface="Cambria Math"/>
              </a:rPr>
              <a:t>x</a:t>
            </a:r>
            <a:r>
              <a:rPr sz="2325" baseline="25089" dirty="0">
                <a:latin typeface="Cambria Math"/>
                <a:cs typeface="Cambria Math"/>
              </a:rPr>
              <a:t>2</a:t>
            </a:r>
            <a:r>
              <a:rPr sz="2400" spc="5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2</a:t>
            </a:r>
            <a:r>
              <a:rPr sz="2400" spc="-10" dirty="0">
                <a:latin typeface="Cambria Math"/>
                <a:cs typeface="Cambria Math"/>
              </a:rPr>
              <a:t>x-</a:t>
            </a:r>
            <a:r>
              <a:rPr sz="2400" spc="5" dirty="0">
                <a:latin typeface="Cambria Math"/>
                <a:cs typeface="Cambria Math"/>
              </a:rPr>
              <a:t>1)+a</a:t>
            </a:r>
            <a:r>
              <a:rPr sz="2400" spc="-5" dirty="0">
                <a:latin typeface="Cambria Math"/>
                <a:cs typeface="Cambria Math"/>
              </a:rPr>
              <a:t>x</a:t>
            </a:r>
            <a:r>
              <a:rPr sz="2400" spc="5" dirty="0"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20" dirty="0">
                <a:latin typeface="Cambria Math"/>
                <a:cs typeface="Cambria Math"/>
              </a:rPr>
              <a:t>b</a:t>
            </a:r>
            <a:r>
              <a:rPr sz="2400" spc="-15" dirty="0">
                <a:latin typeface="Cambria Math"/>
                <a:cs typeface="Cambria Math"/>
              </a:rPr>
              <a:t>x</a:t>
            </a:r>
            <a:r>
              <a:rPr sz="2400" dirty="0">
                <a:latin typeface="Cambria Math"/>
                <a:cs typeface="Cambria Math"/>
              </a:rPr>
              <a:t>+c </a:t>
            </a:r>
            <a:r>
              <a:rPr sz="2400" spc="10" dirty="0">
                <a:latin typeface="宋体"/>
                <a:cs typeface="宋体"/>
              </a:rPr>
              <a:t>易证，</a:t>
            </a:r>
            <a:r>
              <a:rPr sz="2400" spc="-700" dirty="0">
                <a:latin typeface="宋体"/>
                <a:cs typeface="宋体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φ</a:t>
            </a:r>
            <a:r>
              <a:rPr sz="2400" spc="10" dirty="0">
                <a:latin typeface="宋体"/>
                <a:cs typeface="宋体"/>
              </a:rPr>
              <a:t>为同态映射</a:t>
            </a:r>
            <a:endParaRPr sz="2400" dirty="0">
              <a:latin typeface="宋体"/>
              <a:cs typeface="宋体"/>
            </a:endParaRPr>
          </a:p>
          <a:p>
            <a:pPr marL="12700" marR="3161030">
              <a:lnSpc>
                <a:spcPct val="117500"/>
              </a:lnSpc>
              <a:spcBef>
                <a:spcPts val="75"/>
              </a:spcBef>
            </a:pPr>
            <a:r>
              <a:rPr sz="2400" spc="10" dirty="0">
                <a:latin typeface="宋体"/>
                <a:cs typeface="宋体"/>
              </a:rPr>
              <a:t>而由</a:t>
            </a:r>
            <a:r>
              <a:rPr sz="2400" spc="10" dirty="0">
                <a:latin typeface="Cambria Math"/>
                <a:cs typeface="Cambria Math"/>
              </a:rPr>
              <a:t>I</a:t>
            </a:r>
            <a:r>
              <a:rPr sz="2400" spc="10" dirty="0">
                <a:latin typeface="宋体"/>
                <a:cs typeface="宋体"/>
              </a:rPr>
              <a:t>的定义易得</a:t>
            </a:r>
            <a:r>
              <a:rPr sz="2400" spc="15" dirty="0">
                <a:latin typeface="宋体"/>
                <a:cs typeface="宋体"/>
              </a:rPr>
              <a:t>，</a:t>
            </a:r>
            <a:r>
              <a:rPr sz="2400" spc="-40" dirty="0">
                <a:latin typeface="Cambria Math"/>
                <a:cs typeface="Cambria Math"/>
              </a:rPr>
              <a:t>k</a:t>
            </a:r>
            <a:r>
              <a:rPr sz="2400" spc="-20" dirty="0">
                <a:latin typeface="Cambria Math"/>
                <a:cs typeface="Cambria Math"/>
              </a:rPr>
              <a:t>e</a:t>
            </a:r>
            <a:r>
              <a:rPr sz="2400" spc="15" dirty="0">
                <a:latin typeface="Cambria Math"/>
                <a:cs typeface="Cambria Math"/>
              </a:rPr>
              <a:t>r</a:t>
            </a:r>
            <a:r>
              <a:rPr sz="2400" spc="-25" dirty="0">
                <a:latin typeface="Cambria Math"/>
                <a:cs typeface="Cambria Math"/>
              </a:rPr>
              <a:t>φ</a:t>
            </a:r>
            <a:r>
              <a:rPr sz="2400" dirty="0">
                <a:latin typeface="Cambria Math"/>
                <a:cs typeface="Cambria Math"/>
              </a:rPr>
              <a:t>=I </a:t>
            </a:r>
            <a:r>
              <a:rPr sz="2400" spc="10" dirty="0">
                <a:latin typeface="宋体"/>
                <a:cs typeface="宋体"/>
              </a:rPr>
              <a:t>得证。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403581"/>
            <a:ext cx="8239075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(3)</a:t>
            </a:r>
            <a:r>
              <a:rPr spc="-50" dirty="0"/>
              <a:t> </a:t>
            </a:r>
            <a:r>
              <a:rPr spc="-10" dirty="0"/>
              <a:t>Z[x]/I</a:t>
            </a:r>
            <a:r>
              <a:rPr spc="5" dirty="0">
                <a:latin typeface="宋体"/>
                <a:cs typeface="宋体"/>
              </a:rPr>
              <a:t>是否为整环。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4" y="983220"/>
            <a:ext cx="4745990" cy="22218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spc="5" dirty="0">
                <a:latin typeface="宋体"/>
                <a:cs typeface="宋体"/>
              </a:rPr>
              <a:t>解：是整环。</a:t>
            </a:r>
            <a:endParaRPr sz="2400" dirty="0">
              <a:latin typeface="宋体"/>
              <a:cs typeface="宋体"/>
            </a:endParaRPr>
          </a:p>
          <a:p>
            <a:pPr marL="12700" marR="5080">
              <a:lnSpc>
                <a:spcPts val="3529"/>
              </a:lnSpc>
              <a:spcBef>
                <a:spcPts val="155"/>
              </a:spcBef>
            </a:pPr>
            <a:r>
              <a:rPr sz="2400" spc="5" dirty="0">
                <a:latin typeface="宋体"/>
                <a:cs typeface="宋体"/>
              </a:rPr>
              <a:t>利</a:t>
            </a:r>
            <a:r>
              <a:rPr sz="2400" spc="10" dirty="0">
                <a:latin typeface="宋体"/>
                <a:cs typeface="宋体"/>
              </a:rPr>
              <a:t>用</a:t>
            </a:r>
            <a:r>
              <a:rPr sz="2400" spc="-5" dirty="0">
                <a:latin typeface="Calibri"/>
                <a:cs typeface="Calibri"/>
              </a:rPr>
              <a:t>(2),</a:t>
            </a:r>
            <a:r>
              <a:rPr sz="2400" spc="5" dirty="0">
                <a:latin typeface="宋体"/>
                <a:cs typeface="宋体"/>
              </a:rPr>
              <a:t>证</a:t>
            </a:r>
            <a:r>
              <a:rPr sz="2400" spc="10" dirty="0">
                <a:latin typeface="宋体"/>
                <a:cs typeface="宋体"/>
              </a:rPr>
              <a:t>明</a:t>
            </a:r>
            <a:r>
              <a:rPr sz="2400" spc="-5" dirty="0">
                <a:latin typeface="Cambria Math"/>
                <a:cs typeface="Cambria Math"/>
              </a:rPr>
              <a:t>Z</a:t>
            </a:r>
            <a:r>
              <a:rPr sz="2325" spc="-7" baseline="-21505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[x]/(x</a:t>
            </a:r>
            <a:r>
              <a:rPr sz="2325" spc="-7" baseline="25089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-x</a:t>
            </a:r>
            <a:r>
              <a:rPr sz="2325" spc="-7" baseline="25089" dirty="0">
                <a:latin typeface="Cambria Math"/>
                <a:cs typeface="Cambria Math"/>
              </a:rPr>
              <a:t>2</a:t>
            </a:r>
            <a:r>
              <a:rPr sz="2400" spc="-5" dirty="0">
                <a:latin typeface="Cambria Math"/>
                <a:cs typeface="Cambria Math"/>
              </a:rPr>
              <a:t>+2x-1)</a:t>
            </a:r>
            <a:r>
              <a:rPr sz="2400" spc="5" dirty="0">
                <a:latin typeface="宋体"/>
                <a:cs typeface="宋体"/>
              </a:rPr>
              <a:t>为域 由</a:t>
            </a:r>
            <a:r>
              <a:rPr sz="2400" spc="10" dirty="0">
                <a:latin typeface="宋体"/>
                <a:cs typeface="宋体"/>
              </a:rPr>
              <a:t>于</a:t>
            </a:r>
            <a:r>
              <a:rPr sz="2400" spc="-5" dirty="0">
                <a:latin typeface="Cambria Math"/>
                <a:cs typeface="Cambria Math"/>
              </a:rPr>
              <a:t>x</a:t>
            </a:r>
            <a:r>
              <a:rPr sz="2325" spc="-7" baseline="25089" dirty="0">
                <a:latin typeface="Cambria Math"/>
                <a:cs typeface="Cambria Math"/>
              </a:rPr>
              <a:t>3</a:t>
            </a:r>
            <a:r>
              <a:rPr sz="2400" spc="-5" dirty="0">
                <a:latin typeface="Cambria Math"/>
                <a:cs typeface="Cambria Math"/>
              </a:rPr>
              <a:t>-x</a:t>
            </a:r>
            <a:r>
              <a:rPr sz="2325" spc="-7" baseline="25089" dirty="0">
                <a:latin typeface="Cambria Math"/>
                <a:cs typeface="Cambria Math"/>
              </a:rPr>
              <a:t>2</a:t>
            </a:r>
            <a:r>
              <a:rPr sz="2400" spc="-5" dirty="0">
                <a:latin typeface="Cambria Math"/>
                <a:cs typeface="Cambria Math"/>
              </a:rPr>
              <a:t>+2x-1</a:t>
            </a:r>
            <a:r>
              <a:rPr sz="2400" spc="5" dirty="0">
                <a:latin typeface="宋体"/>
                <a:cs typeface="宋体"/>
              </a:rPr>
              <a:t>在</a:t>
            </a:r>
            <a:r>
              <a:rPr sz="2400" spc="-10" dirty="0">
                <a:latin typeface="Cambria Math"/>
                <a:cs typeface="Cambria Math"/>
              </a:rPr>
              <a:t>Z</a:t>
            </a:r>
            <a:r>
              <a:rPr sz="2325" spc="-15" baseline="-21505" dirty="0">
                <a:latin typeface="Cambria Math"/>
                <a:cs typeface="Cambria Math"/>
              </a:rPr>
              <a:t>3</a:t>
            </a:r>
            <a:r>
              <a:rPr sz="2400" spc="-10" dirty="0">
                <a:latin typeface="Cambria Math"/>
                <a:cs typeface="Cambria Math"/>
              </a:rPr>
              <a:t>[x]</a:t>
            </a:r>
            <a:r>
              <a:rPr sz="2400" spc="5" dirty="0">
                <a:latin typeface="宋体"/>
                <a:cs typeface="宋体"/>
              </a:rPr>
              <a:t>上不可约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350"/>
              </a:spcBef>
            </a:pPr>
            <a:r>
              <a:rPr sz="2400" spc="-5" dirty="0">
                <a:latin typeface="Cambria Math"/>
                <a:cs typeface="Cambria Math"/>
              </a:rPr>
              <a:t>([0],[1],[2]</a:t>
            </a:r>
            <a:r>
              <a:rPr sz="2400" spc="5" dirty="0">
                <a:latin typeface="宋体"/>
                <a:cs typeface="宋体"/>
              </a:rPr>
              <a:t>均不是</a:t>
            </a:r>
            <a:r>
              <a:rPr sz="2400" spc="10" dirty="0">
                <a:latin typeface="宋体"/>
                <a:cs typeface="宋体"/>
              </a:rPr>
              <a:t>根</a:t>
            </a:r>
            <a:r>
              <a:rPr sz="2400" spc="5" dirty="0"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  <a:p>
            <a:pPr marL="12700">
              <a:spcBef>
                <a:spcPts val="505"/>
              </a:spcBef>
            </a:pPr>
            <a:r>
              <a:rPr sz="2400" spc="5" dirty="0">
                <a:latin typeface="宋体"/>
                <a:cs typeface="宋体"/>
              </a:rPr>
              <a:t>所以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dirty="0">
                <a:latin typeface="Cambria Math"/>
                <a:cs typeface="Cambria Math"/>
              </a:rPr>
              <a:t>Z[x]/I</a:t>
            </a:r>
            <a:r>
              <a:rPr sz="2400" spc="5" dirty="0">
                <a:latin typeface="宋体"/>
                <a:cs typeface="宋体"/>
              </a:rPr>
              <a:t>为域，为整环</a:t>
            </a:r>
            <a:endParaRPr sz="240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8845" y="428955"/>
            <a:ext cx="7541259" cy="4517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3810"/>
              </a:lnSpc>
              <a:spcBef>
                <a:spcPts val="105"/>
              </a:spcBef>
            </a:pPr>
            <a:r>
              <a:rPr sz="3200" spc="5" dirty="0">
                <a:latin typeface="宋体"/>
                <a:cs typeface="宋体"/>
              </a:rPr>
              <a:t>补</a:t>
            </a:r>
            <a:r>
              <a:rPr sz="3200" dirty="0">
                <a:latin typeface="宋体"/>
                <a:cs typeface="宋体"/>
              </a:rPr>
              <a:t>充</a:t>
            </a:r>
            <a:r>
              <a:rPr sz="3200" spc="-5" dirty="0">
                <a:latin typeface="Cambria"/>
                <a:cs typeface="Cambria"/>
              </a:rPr>
              <a:t>1</a:t>
            </a:r>
            <a:r>
              <a:rPr sz="3200" spc="-5" dirty="0">
                <a:latin typeface="宋体"/>
                <a:cs typeface="宋体"/>
              </a:rPr>
              <a:t>：</a:t>
            </a:r>
            <a:r>
              <a:rPr sz="3200" dirty="0">
                <a:latin typeface="宋体"/>
                <a:cs typeface="宋体"/>
              </a:rPr>
              <a:t>在</a:t>
            </a:r>
            <a:r>
              <a:rPr sz="3200" dirty="0">
                <a:latin typeface="Cambria"/>
                <a:cs typeface="Cambria"/>
              </a:rPr>
              <a:t>Z</a:t>
            </a:r>
            <a:r>
              <a:rPr sz="3150" baseline="-19841" dirty="0">
                <a:latin typeface="Cambria"/>
                <a:cs typeface="Cambria"/>
              </a:rPr>
              <a:t>2</a:t>
            </a:r>
            <a:r>
              <a:rPr sz="3200" dirty="0">
                <a:latin typeface="Cambria"/>
                <a:cs typeface="Cambria"/>
              </a:rPr>
              <a:t>[x]</a:t>
            </a:r>
            <a:r>
              <a:rPr sz="3200" spc="5" dirty="0">
                <a:latin typeface="宋体"/>
                <a:cs typeface="宋体"/>
              </a:rPr>
              <a:t>上</a:t>
            </a:r>
            <a:r>
              <a:rPr sz="3200" dirty="0">
                <a:latin typeface="宋体"/>
                <a:cs typeface="宋体"/>
              </a:rPr>
              <a:t>求</a:t>
            </a:r>
            <a:r>
              <a:rPr sz="3200" spc="-5" dirty="0">
                <a:latin typeface="Cambria"/>
                <a:cs typeface="Cambria"/>
              </a:rPr>
              <a:t>x</a:t>
            </a:r>
            <a:r>
              <a:rPr sz="3150" spc="-7" baseline="25132" dirty="0">
                <a:latin typeface="Cambria"/>
                <a:cs typeface="Cambria"/>
              </a:rPr>
              <a:t>7</a:t>
            </a:r>
            <a:r>
              <a:rPr sz="3200" spc="-5" dirty="0">
                <a:latin typeface="Cambria"/>
                <a:cs typeface="Cambria"/>
              </a:rPr>
              <a:t>+x+1</a:t>
            </a:r>
            <a:r>
              <a:rPr sz="3200" spc="5" dirty="0">
                <a:latin typeface="宋体"/>
                <a:cs typeface="宋体"/>
              </a:rPr>
              <a:t>关于多项式</a:t>
            </a:r>
            <a:endParaRPr sz="3200">
              <a:latin typeface="宋体"/>
              <a:cs typeface="宋体"/>
            </a:endParaRPr>
          </a:p>
          <a:p>
            <a:pPr marL="12700">
              <a:lnSpc>
                <a:spcPts val="3810"/>
              </a:lnSpc>
            </a:pPr>
            <a:r>
              <a:rPr sz="3200" dirty="0">
                <a:latin typeface="Cambria"/>
                <a:cs typeface="Cambria"/>
              </a:rPr>
              <a:t>(x</a:t>
            </a:r>
            <a:r>
              <a:rPr sz="3150" baseline="25132" dirty="0">
                <a:latin typeface="Cambria"/>
                <a:cs typeface="Cambria"/>
              </a:rPr>
              <a:t>8</a:t>
            </a:r>
            <a:r>
              <a:rPr sz="3200" dirty="0">
                <a:latin typeface="Cambria"/>
                <a:cs typeface="Cambria"/>
              </a:rPr>
              <a:t>+x</a:t>
            </a:r>
            <a:r>
              <a:rPr sz="3150" baseline="25132" dirty="0">
                <a:latin typeface="Cambria"/>
                <a:cs typeface="Cambria"/>
              </a:rPr>
              <a:t>4</a:t>
            </a:r>
            <a:r>
              <a:rPr sz="3200" dirty="0">
                <a:latin typeface="Cambria"/>
                <a:cs typeface="Cambria"/>
              </a:rPr>
              <a:t>+x</a:t>
            </a:r>
            <a:r>
              <a:rPr sz="3150" baseline="25132" dirty="0">
                <a:latin typeface="Cambria"/>
                <a:cs typeface="Cambria"/>
              </a:rPr>
              <a:t>3</a:t>
            </a:r>
            <a:r>
              <a:rPr sz="3200" dirty="0">
                <a:latin typeface="Cambria"/>
                <a:cs typeface="Cambria"/>
              </a:rPr>
              <a:t>+x+1)</a:t>
            </a:r>
            <a:r>
              <a:rPr sz="3200" spc="5" dirty="0">
                <a:latin typeface="宋体"/>
                <a:cs typeface="宋体"/>
              </a:rPr>
              <a:t>的</a:t>
            </a:r>
            <a:r>
              <a:rPr sz="3200" dirty="0">
                <a:latin typeface="宋体"/>
                <a:cs typeface="宋体"/>
              </a:rPr>
              <a:t>逆</a:t>
            </a:r>
            <a:r>
              <a:rPr sz="3200" spc="5" dirty="0">
                <a:latin typeface="宋体"/>
                <a:cs typeface="宋体"/>
              </a:rPr>
              <a:t>。</a:t>
            </a:r>
            <a:endParaRPr sz="3200">
              <a:latin typeface="宋体"/>
              <a:cs typeface="宋体"/>
            </a:endParaRPr>
          </a:p>
          <a:p>
            <a:pPr marL="12700">
              <a:spcBef>
                <a:spcPts val="845"/>
              </a:spcBef>
            </a:pPr>
            <a:r>
              <a:rPr sz="3200" spc="5" dirty="0">
                <a:latin typeface="宋体"/>
                <a:cs typeface="宋体"/>
              </a:rPr>
              <a:t>解：求</a:t>
            </a:r>
            <a:r>
              <a:rPr sz="3200" dirty="0">
                <a:latin typeface="宋体"/>
                <a:cs typeface="宋体"/>
              </a:rPr>
              <a:t>解</a:t>
            </a:r>
            <a:r>
              <a:rPr sz="3200" spc="-5" dirty="0">
                <a:latin typeface="Cambria"/>
                <a:cs typeface="Cambria"/>
              </a:rPr>
              <a:t>1≡a(x</a:t>
            </a:r>
            <a:r>
              <a:rPr sz="3150" spc="-7" baseline="25132" dirty="0">
                <a:latin typeface="Cambria"/>
                <a:cs typeface="Cambria"/>
              </a:rPr>
              <a:t>7</a:t>
            </a:r>
            <a:r>
              <a:rPr sz="3200" spc="-5" dirty="0">
                <a:latin typeface="Cambria"/>
                <a:cs typeface="Cambria"/>
              </a:rPr>
              <a:t>+x+1)</a:t>
            </a:r>
            <a:r>
              <a:rPr sz="3200" spc="2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mod</a:t>
            </a:r>
            <a:r>
              <a:rPr sz="3200" spc="-30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(x</a:t>
            </a:r>
            <a:r>
              <a:rPr sz="3150" baseline="25132" dirty="0">
                <a:latin typeface="Cambria"/>
                <a:cs typeface="Cambria"/>
              </a:rPr>
              <a:t>8</a:t>
            </a:r>
            <a:r>
              <a:rPr sz="3200" dirty="0">
                <a:latin typeface="Cambria"/>
                <a:cs typeface="Cambria"/>
              </a:rPr>
              <a:t>+x</a:t>
            </a:r>
            <a:r>
              <a:rPr sz="3150" baseline="25132" dirty="0">
                <a:latin typeface="Cambria"/>
                <a:cs typeface="Cambria"/>
              </a:rPr>
              <a:t>4</a:t>
            </a:r>
            <a:r>
              <a:rPr sz="3200" dirty="0">
                <a:latin typeface="Cambria"/>
                <a:cs typeface="Cambria"/>
              </a:rPr>
              <a:t>+x</a:t>
            </a:r>
            <a:r>
              <a:rPr sz="3150" baseline="25132" dirty="0">
                <a:latin typeface="Cambria"/>
                <a:cs typeface="Cambria"/>
              </a:rPr>
              <a:t>3</a:t>
            </a:r>
            <a:r>
              <a:rPr sz="3200" dirty="0">
                <a:latin typeface="Cambria"/>
                <a:cs typeface="Cambria"/>
              </a:rPr>
              <a:t>+x+1)</a:t>
            </a:r>
            <a:endParaRPr sz="3200">
              <a:latin typeface="Cambria"/>
              <a:cs typeface="Cambria"/>
            </a:endParaRPr>
          </a:p>
          <a:p>
            <a:pPr marL="12700">
              <a:spcBef>
                <a:spcPts val="695"/>
              </a:spcBef>
            </a:pPr>
            <a:r>
              <a:rPr sz="3200" spc="5" dirty="0">
                <a:latin typeface="宋体"/>
                <a:cs typeface="宋体"/>
              </a:rPr>
              <a:t>即</a:t>
            </a:r>
            <a:r>
              <a:rPr sz="3200" dirty="0">
                <a:latin typeface="宋体"/>
                <a:cs typeface="宋体"/>
              </a:rPr>
              <a:t>求</a:t>
            </a:r>
            <a:r>
              <a:rPr sz="3200" dirty="0">
                <a:latin typeface="Calibri"/>
                <a:cs typeface="Calibri"/>
              </a:rPr>
              <a:t>1=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mbria"/>
                <a:cs typeface="Cambria"/>
              </a:rPr>
              <a:t>s(x</a:t>
            </a:r>
            <a:r>
              <a:rPr sz="3150" baseline="25132" dirty="0">
                <a:latin typeface="Cambria"/>
                <a:cs typeface="Cambria"/>
              </a:rPr>
              <a:t>8</a:t>
            </a:r>
            <a:r>
              <a:rPr sz="3200" dirty="0">
                <a:latin typeface="Cambria"/>
                <a:cs typeface="Cambria"/>
              </a:rPr>
              <a:t>+x</a:t>
            </a:r>
            <a:r>
              <a:rPr sz="3150" baseline="25132" dirty="0">
                <a:latin typeface="Cambria"/>
                <a:cs typeface="Cambria"/>
              </a:rPr>
              <a:t>4</a:t>
            </a:r>
            <a:r>
              <a:rPr sz="3200" dirty="0">
                <a:latin typeface="Cambria"/>
                <a:cs typeface="Cambria"/>
              </a:rPr>
              <a:t>+x</a:t>
            </a:r>
            <a:r>
              <a:rPr sz="3150" baseline="25132" dirty="0">
                <a:latin typeface="Cambria"/>
                <a:cs typeface="Cambria"/>
              </a:rPr>
              <a:t>3</a:t>
            </a:r>
            <a:r>
              <a:rPr sz="3200" dirty="0">
                <a:latin typeface="Cambria"/>
                <a:cs typeface="Cambria"/>
              </a:rPr>
              <a:t>+x+1)</a:t>
            </a:r>
            <a:r>
              <a:rPr sz="3200" spc="45" dirty="0">
                <a:latin typeface="Cambria"/>
                <a:cs typeface="Cambria"/>
              </a:rPr>
              <a:t> </a:t>
            </a:r>
            <a:r>
              <a:rPr sz="3200" dirty="0">
                <a:latin typeface="Cambria"/>
                <a:cs typeface="Cambria"/>
              </a:rPr>
              <a:t>+</a:t>
            </a:r>
            <a:r>
              <a:rPr sz="3200" spc="-5" dirty="0">
                <a:latin typeface="Cambria"/>
                <a:cs typeface="Cambria"/>
              </a:rPr>
              <a:t> t(x</a:t>
            </a:r>
            <a:r>
              <a:rPr sz="3150" spc="-7" baseline="25132" dirty="0">
                <a:latin typeface="Cambria"/>
                <a:cs typeface="Cambria"/>
              </a:rPr>
              <a:t>7</a:t>
            </a:r>
            <a:r>
              <a:rPr sz="3200" spc="-5" dirty="0">
                <a:latin typeface="Cambria"/>
                <a:cs typeface="Cambria"/>
              </a:rPr>
              <a:t>+x+1)</a:t>
            </a:r>
            <a:endParaRPr sz="3200">
              <a:latin typeface="Cambria"/>
              <a:cs typeface="Cambria"/>
            </a:endParaRPr>
          </a:p>
          <a:p>
            <a:pPr marL="12700">
              <a:spcBef>
                <a:spcPts val="775"/>
              </a:spcBef>
            </a:pPr>
            <a:r>
              <a:rPr sz="3200" spc="5" dirty="0">
                <a:latin typeface="宋体"/>
                <a:cs typeface="宋体"/>
              </a:rPr>
              <a:t>利</a:t>
            </a:r>
            <a:r>
              <a:rPr sz="3200" dirty="0">
                <a:latin typeface="宋体"/>
                <a:cs typeface="宋体"/>
              </a:rPr>
              <a:t>用</a:t>
            </a:r>
            <a:r>
              <a:rPr sz="3200" spc="-5" dirty="0">
                <a:latin typeface="Calibri"/>
                <a:cs typeface="Calibri"/>
              </a:rPr>
              <a:t>Extended-GCD</a:t>
            </a:r>
            <a:r>
              <a:rPr sz="3200" spc="5" dirty="0">
                <a:latin typeface="宋体"/>
                <a:cs typeface="宋体"/>
              </a:rPr>
              <a:t>算法</a:t>
            </a:r>
            <a:endParaRPr sz="3200">
              <a:latin typeface="宋体"/>
              <a:cs typeface="宋体"/>
            </a:endParaRPr>
          </a:p>
          <a:p>
            <a:pPr marL="12700" marR="5368290">
              <a:lnSpc>
                <a:spcPts val="4680"/>
              </a:lnSpc>
              <a:spcBef>
                <a:spcPts val="190"/>
              </a:spcBef>
            </a:pPr>
            <a:r>
              <a:rPr sz="3200" spc="5" dirty="0">
                <a:latin typeface="Calibri"/>
                <a:cs typeface="Calibri"/>
              </a:rPr>
              <a:t>s</a:t>
            </a:r>
            <a:r>
              <a:rPr sz="3200" spc="-15" dirty="0">
                <a:latin typeface="Calibri"/>
                <a:cs typeface="Calibri"/>
              </a:rPr>
              <a:t>=</a:t>
            </a:r>
            <a:r>
              <a:rPr sz="3200" spc="-5" dirty="0">
                <a:latin typeface="Cambria"/>
                <a:cs typeface="Cambria"/>
              </a:rPr>
              <a:t>x</a:t>
            </a:r>
            <a:r>
              <a:rPr sz="3150" spc="30" baseline="25132" dirty="0">
                <a:latin typeface="Cambria"/>
                <a:cs typeface="Cambria"/>
              </a:rPr>
              <a:t>6</a:t>
            </a:r>
            <a:r>
              <a:rPr sz="3200" spc="-10" dirty="0">
                <a:latin typeface="Cambria"/>
                <a:cs typeface="Cambria"/>
              </a:rPr>
              <a:t>+</a:t>
            </a:r>
            <a:r>
              <a:rPr sz="3200" spc="-5" dirty="0">
                <a:latin typeface="Cambria"/>
                <a:cs typeface="Cambria"/>
              </a:rPr>
              <a:t>x</a:t>
            </a:r>
            <a:r>
              <a:rPr sz="3150" spc="30" baseline="25132" dirty="0">
                <a:latin typeface="Cambria"/>
                <a:cs typeface="Cambria"/>
              </a:rPr>
              <a:t>2</a:t>
            </a:r>
            <a:r>
              <a:rPr sz="3200" spc="-10" dirty="0">
                <a:latin typeface="Cambria"/>
                <a:cs typeface="Cambria"/>
              </a:rPr>
              <a:t>+</a:t>
            </a:r>
            <a:r>
              <a:rPr sz="3200" spc="-5" dirty="0">
                <a:latin typeface="Cambria"/>
                <a:cs typeface="Cambria"/>
              </a:rPr>
              <a:t>x+1  t=x</a:t>
            </a:r>
            <a:r>
              <a:rPr sz="3150" spc="-7" baseline="25132" dirty="0">
                <a:latin typeface="Cambria"/>
                <a:cs typeface="Cambria"/>
              </a:rPr>
              <a:t>7</a:t>
            </a:r>
            <a:endParaRPr sz="3150" baseline="25132">
              <a:latin typeface="Cambria"/>
              <a:cs typeface="Cambria"/>
            </a:endParaRPr>
          </a:p>
          <a:p>
            <a:pPr marL="12700">
              <a:spcBef>
                <a:spcPts val="515"/>
              </a:spcBef>
            </a:pPr>
            <a:r>
              <a:rPr sz="3200" dirty="0">
                <a:latin typeface="宋体"/>
                <a:cs typeface="宋体"/>
              </a:rPr>
              <a:t>即所求逆为</a:t>
            </a:r>
            <a:r>
              <a:rPr sz="3200" spc="5" dirty="0">
                <a:latin typeface="Cambria"/>
                <a:cs typeface="Cambria"/>
              </a:rPr>
              <a:t>x</a:t>
            </a:r>
            <a:r>
              <a:rPr sz="3150" spc="7" baseline="25132" dirty="0">
                <a:latin typeface="Cambria"/>
                <a:cs typeface="Cambria"/>
              </a:rPr>
              <a:t>7</a:t>
            </a:r>
            <a:endParaRPr sz="3150" baseline="25132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09800" y="620649"/>
            <a:ext cx="7772400" cy="5475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619"/>
            <a:ext cx="10515600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(2)</a:t>
            </a:r>
            <a:r>
              <a:rPr spc="-30" dirty="0"/>
              <a:t> </a:t>
            </a:r>
            <a:r>
              <a:rPr spc="-10" dirty="0"/>
              <a:t>(R/B)/(A/B)</a:t>
            </a:r>
            <a:r>
              <a:rPr spc="-10" dirty="0">
                <a:latin typeface="Cambria Math"/>
                <a:cs typeface="Cambria Math"/>
              </a:rPr>
              <a:t>≌R/A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2200" y="1373193"/>
            <a:ext cx="7486015" cy="48996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spc="10" dirty="0">
                <a:latin typeface="宋体"/>
                <a:cs typeface="宋体"/>
              </a:rPr>
              <a:t>证明：环同态定理</a:t>
            </a:r>
            <a:endParaRPr sz="2400" dirty="0">
              <a:latin typeface="宋体"/>
              <a:cs typeface="宋体"/>
            </a:endParaRPr>
          </a:p>
          <a:p>
            <a:pPr marL="12700" marR="960119">
              <a:lnSpc>
                <a:spcPct val="120100"/>
              </a:lnSpc>
            </a:pPr>
            <a:r>
              <a:rPr sz="2400" spc="10" dirty="0">
                <a:latin typeface="宋体"/>
                <a:cs typeface="宋体"/>
              </a:rPr>
              <a:t>构</a:t>
            </a:r>
            <a:r>
              <a:rPr sz="2400" spc="5" dirty="0">
                <a:latin typeface="宋体"/>
                <a:cs typeface="宋体"/>
              </a:rPr>
              <a:t>造</a:t>
            </a:r>
            <a:r>
              <a:rPr sz="2400" spc="5" dirty="0">
                <a:latin typeface="Cambria Math"/>
                <a:cs typeface="Cambria Math"/>
              </a:rPr>
              <a:t>φ:R/B→R/A</a:t>
            </a:r>
            <a:r>
              <a:rPr sz="2400" spc="-30" dirty="0">
                <a:latin typeface="宋体"/>
                <a:cs typeface="宋体"/>
              </a:rPr>
              <a:t>满</a:t>
            </a:r>
            <a:r>
              <a:rPr sz="2400" spc="5" dirty="0">
                <a:latin typeface="宋体"/>
                <a:cs typeface="宋体"/>
              </a:rPr>
              <a:t>足</a:t>
            </a:r>
            <a:r>
              <a:rPr sz="2400" spc="-25" dirty="0">
                <a:latin typeface="Cambria Math"/>
                <a:cs typeface="Cambria Math"/>
              </a:rPr>
              <a:t>φ(B+r)=A+r,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r∊R;</a:t>
            </a:r>
            <a:r>
              <a:rPr sz="2400" spc="10" dirty="0">
                <a:latin typeface="宋体"/>
                <a:cs typeface="宋体"/>
              </a:rPr>
              <a:t>则显然有 </a:t>
            </a:r>
            <a:r>
              <a:rPr sz="2400" spc="5" dirty="0">
                <a:latin typeface="Cambria Math"/>
                <a:cs typeface="Cambria Math"/>
              </a:rPr>
              <a:t>φ((B+r</a:t>
            </a:r>
            <a:r>
              <a:rPr sz="2325" spc="7" baseline="-21505" dirty="0">
                <a:latin typeface="Cambria Math"/>
                <a:cs typeface="Cambria Math"/>
              </a:rPr>
              <a:t>1</a:t>
            </a:r>
            <a:r>
              <a:rPr sz="2400" spc="5" dirty="0">
                <a:latin typeface="Cambria Math"/>
                <a:cs typeface="Cambria Math"/>
              </a:rPr>
              <a:t>)⊕(B+r</a:t>
            </a:r>
            <a:r>
              <a:rPr sz="2325" spc="7" baseline="-21505" dirty="0">
                <a:latin typeface="Cambria Math"/>
                <a:cs typeface="Cambria Math"/>
              </a:rPr>
              <a:t>2</a:t>
            </a:r>
            <a:r>
              <a:rPr sz="2400" spc="5" dirty="0">
                <a:latin typeface="Cambria Math"/>
                <a:cs typeface="Cambria Math"/>
              </a:rPr>
              <a:t>))=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(A+r</a:t>
            </a:r>
            <a:r>
              <a:rPr sz="2325" spc="7" baseline="-21505" dirty="0">
                <a:latin typeface="Cambria Math"/>
                <a:cs typeface="Cambria Math"/>
              </a:rPr>
              <a:t>1</a:t>
            </a:r>
            <a:r>
              <a:rPr sz="2400" spc="5" dirty="0">
                <a:latin typeface="Cambria Math"/>
                <a:cs typeface="Cambria Math"/>
              </a:rPr>
              <a:t>)⊕(A+r</a:t>
            </a:r>
            <a:r>
              <a:rPr sz="2325" spc="7" baseline="-21505" dirty="0">
                <a:latin typeface="Cambria Math"/>
                <a:cs typeface="Cambria Math"/>
              </a:rPr>
              <a:t>2</a:t>
            </a:r>
            <a:r>
              <a:rPr sz="2400" spc="5" dirty="0"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  <a:p>
            <a:pPr marL="12700">
              <a:spcBef>
                <a:spcPts val="575"/>
              </a:spcBef>
            </a:pPr>
            <a:r>
              <a:rPr sz="2400" spc="5" dirty="0">
                <a:latin typeface="Cambria Math"/>
                <a:cs typeface="Cambria Math"/>
              </a:rPr>
              <a:t>φ((B+r</a:t>
            </a:r>
            <a:r>
              <a:rPr sz="2325" spc="7" baseline="-21505" dirty="0">
                <a:latin typeface="Cambria Math"/>
                <a:cs typeface="Cambria Math"/>
              </a:rPr>
              <a:t>1</a:t>
            </a:r>
            <a:r>
              <a:rPr sz="2400" spc="5" dirty="0">
                <a:latin typeface="Cambria Math"/>
                <a:cs typeface="Cambria Math"/>
              </a:rPr>
              <a:t>)⊗(B+r</a:t>
            </a:r>
            <a:r>
              <a:rPr sz="2325" spc="7" baseline="-21505" dirty="0">
                <a:latin typeface="Cambria Math"/>
                <a:cs typeface="Cambria Math"/>
              </a:rPr>
              <a:t>2</a:t>
            </a:r>
            <a:r>
              <a:rPr sz="2400" spc="5" dirty="0">
                <a:latin typeface="Cambria Math"/>
                <a:cs typeface="Cambria Math"/>
              </a:rPr>
              <a:t>))=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(A+r</a:t>
            </a:r>
            <a:r>
              <a:rPr sz="2325" spc="7" baseline="-21505" dirty="0">
                <a:latin typeface="Cambria Math"/>
                <a:cs typeface="Cambria Math"/>
              </a:rPr>
              <a:t>1</a:t>
            </a:r>
            <a:r>
              <a:rPr sz="2400" spc="5" dirty="0">
                <a:latin typeface="Cambria Math"/>
                <a:cs typeface="Cambria Math"/>
              </a:rPr>
              <a:t>)⊗(A+r</a:t>
            </a:r>
            <a:r>
              <a:rPr sz="2325" spc="7" baseline="-21505" dirty="0">
                <a:latin typeface="Cambria Math"/>
                <a:cs typeface="Cambria Math"/>
              </a:rPr>
              <a:t>2</a:t>
            </a:r>
            <a:r>
              <a:rPr sz="2400" spc="5" dirty="0"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∴φ</a:t>
            </a:r>
            <a:r>
              <a:rPr sz="2400" spc="10" dirty="0">
                <a:latin typeface="宋体"/>
                <a:cs typeface="宋体"/>
              </a:rPr>
              <a:t>为同态映射。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580"/>
              </a:spcBef>
            </a:pPr>
            <a:r>
              <a:rPr sz="2400" spc="15" dirty="0">
                <a:latin typeface="Cambria Math"/>
                <a:cs typeface="Cambria Math"/>
              </a:rPr>
              <a:t>R/A</a:t>
            </a:r>
            <a:r>
              <a:rPr sz="2400" spc="10" dirty="0">
                <a:latin typeface="宋体"/>
                <a:cs typeface="宋体"/>
              </a:rPr>
              <a:t>的单位元</a:t>
            </a:r>
            <a:r>
              <a:rPr sz="2400" spc="5" dirty="0">
                <a:latin typeface="宋体"/>
                <a:cs typeface="宋体"/>
              </a:rPr>
              <a:t>为</a:t>
            </a:r>
            <a:r>
              <a:rPr sz="2400" spc="-5" dirty="0">
                <a:latin typeface="Cambria Math"/>
                <a:cs typeface="Cambria Math"/>
              </a:rPr>
              <a:t>A+0=A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5" dirty="0">
                <a:latin typeface="宋体"/>
                <a:cs typeface="宋体"/>
              </a:rPr>
              <a:t>即</a:t>
            </a:r>
            <a:r>
              <a:rPr sz="2400" spc="-5" dirty="0">
                <a:latin typeface="Cambria Math"/>
                <a:cs typeface="Cambria Math"/>
              </a:rPr>
              <a:t>kerφ={B+r|φ(B+r)=A,</a:t>
            </a:r>
            <a:r>
              <a:rPr sz="2400" spc="-160" dirty="0">
                <a:latin typeface="Cambria Math"/>
                <a:cs typeface="Cambria Math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r∊R}</a:t>
            </a:r>
            <a:endParaRPr sz="2400" dirty="0">
              <a:latin typeface="Cambria Math"/>
              <a:cs typeface="Cambria Math"/>
            </a:endParaRPr>
          </a:p>
          <a:p>
            <a:pPr marL="12700">
              <a:spcBef>
                <a:spcPts val="575"/>
              </a:spcBef>
            </a:pPr>
            <a:r>
              <a:rPr sz="2400" spc="-10" dirty="0">
                <a:latin typeface="Cambria Math"/>
                <a:cs typeface="Cambria Math"/>
              </a:rPr>
              <a:t>∵</a:t>
            </a:r>
            <a:r>
              <a:rPr sz="2400" spc="5" dirty="0">
                <a:latin typeface="宋体"/>
                <a:cs typeface="宋体"/>
              </a:rPr>
              <a:t>对</a:t>
            </a:r>
            <a:r>
              <a:rPr sz="2400" spc="10" dirty="0">
                <a:latin typeface="Cambria Math"/>
                <a:cs typeface="Cambria Math"/>
              </a:rPr>
              <a:t>r∊A,</a:t>
            </a:r>
            <a:r>
              <a:rPr sz="2400" spc="5" dirty="0">
                <a:latin typeface="宋体"/>
                <a:cs typeface="宋体"/>
              </a:rPr>
              <a:t>有</a:t>
            </a:r>
            <a:r>
              <a:rPr sz="2400" dirty="0">
                <a:latin typeface="Cambria Math"/>
                <a:cs typeface="Cambria Math"/>
              </a:rPr>
              <a:t>φ(B+r)=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A+r=A</a:t>
            </a:r>
            <a:endParaRPr sz="2400" dirty="0">
              <a:latin typeface="Cambria Math"/>
              <a:cs typeface="Cambria Math"/>
            </a:endParaRPr>
          </a:p>
          <a:p>
            <a:pPr marL="12700">
              <a:spcBef>
                <a:spcPts val="509"/>
              </a:spcBef>
            </a:pPr>
            <a:r>
              <a:rPr sz="2400" spc="5" dirty="0">
                <a:latin typeface="Cambria Math"/>
                <a:cs typeface="Cambria Math"/>
              </a:rPr>
              <a:t>∴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A/B</a:t>
            </a:r>
            <a:r>
              <a:rPr sz="2400" dirty="0">
                <a:latin typeface="Cambria Math"/>
                <a:cs typeface="Cambria Math"/>
              </a:rPr>
              <a:t>⊆kerφ</a:t>
            </a:r>
          </a:p>
          <a:p>
            <a:pPr marL="12700">
              <a:spcBef>
                <a:spcPts val="650"/>
              </a:spcBef>
            </a:pPr>
            <a:r>
              <a:rPr sz="2400" spc="10" dirty="0">
                <a:latin typeface="宋体"/>
                <a:cs typeface="宋体"/>
              </a:rPr>
              <a:t>又</a:t>
            </a:r>
            <a:r>
              <a:rPr sz="2400" spc="-15" dirty="0">
                <a:latin typeface="Cambria Math"/>
                <a:cs typeface="Cambria Math"/>
              </a:rPr>
              <a:t>∵</a:t>
            </a:r>
            <a:r>
              <a:rPr sz="2400" spc="10" dirty="0">
                <a:latin typeface="宋体"/>
                <a:cs typeface="宋体"/>
              </a:rPr>
              <a:t>对任</a:t>
            </a:r>
            <a:r>
              <a:rPr sz="2400" spc="5" dirty="0">
                <a:latin typeface="宋体"/>
                <a:cs typeface="宋体"/>
              </a:rPr>
              <a:t>意</a:t>
            </a:r>
            <a:r>
              <a:rPr sz="2400" dirty="0">
                <a:latin typeface="Cambria Math"/>
                <a:cs typeface="Cambria Math"/>
              </a:rPr>
              <a:t>A+r=A,</a:t>
            </a:r>
            <a:r>
              <a:rPr sz="2400" spc="10" dirty="0">
                <a:latin typeface="宋体"/>
                <a:cs typeface="宋体"/>
              </a:rPr>
              <a:t>由</a:t>
            </a:r>
            <a:r>
              <a:rPr sz="2400" spc="5" dirty="0">
                <a:latin typeface="宋体"/>
                <a:cs typeface="宋体"/>
              </a:rPr>
              <a:t>于</a:t>
            </a:r>
            <a:r>
              <a:rPr sz="2400" spc="-5" dirty="0">
                <a:latin typeface="Cambria Math"/>
                <a:cs typeface="Cambria Math"/>
              </a:rPr>
              <a:t>0∊A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Cambria Math"/>
                <a:cs typeface="Cambria Math"/>
              </a:rPr>
              <a:t>∴r∊A</a:t>
            </a:r>
            <a:endParaRPr sz="2400" dirty="0">
              <a:latin typeface="Cambria Math"/>
              <a:cs typeface="Cambria Math"/>
            </a:endParaRPr>
          </a:p>
          <a:p>
            <a:pPr marL="12700">
              <a:spcBef>
                <a:spcPts val="505"/>
              </a:spcBef>
            </a:pPr>
            <a:r>
              <a:rPr sz="2400" dirty="0">
                <a:latin typeface="Cambria Math"/>
                <a:cs typeface="Cambria Math"/>
              </a:rPr>
              <a:t>∴kerφ⊆</a:t>
            </a:r>
            <a:r>
              <a:rPr sz="2400" dirty="0">
                <a:latin typeface="Calibri"/>
                <a:cs typeface="Calibri"/>
              </a:rPr>
              <a:t>A/B </a:t>
            </a:r>
            <a:r>
              <a:rPr sz="2400" spc="10" dirty="0">
                <a:latin typeface="Cambria Math"/>
                <a:cs typeface="Cambria Math"/>
              </a:rPr>
              <a:t>⇒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kerφ=</a:t>
            </a:r>
            <a:r>
              <a:rPr sz="2400" dirty="0">
                <a:latin typeface="Calibri"/>
                <a:cs typeface="Calibri"/>
              </a:rPr>
              <a:t>A/B</a:t>
            </a:r>
          </a:p>
          <a:p>
            <a:pPr marL="12700">
              <a:spcBef>
                <a:spcPts val="580"/>
              </a:spcBef>
            </a:pPr>
            <a:r>
              <a:rPr sz="2400" spc="10" dirty="0">
                <a:latin typeface="宋体"/>
                <a:cs typeface="宋体"/>
              </a:rPr>
              <a:t>综上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dirty="0">
                <a:latin typeface="Calibri"/>
                <a:cs typeface="Calibri"/>
              </a:rPr>
              <a:t>(R/B)/(A/B)</a:t>
            </a:r>
            <a:r>
              <a:rPr sz="2400" dirty="0">
                <a:latin typeface="Cambria Math"/>
                <a:cs typeface="Cambria Math"/>
              </a:rPr>
              <a:t>≌R/A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#</a:t>
            </a:r>
            <a:endParaRPr sz="24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61076" y="3389833"/>
            <a:ext cx="3171825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400" spc="5" dirty="0">
                <a:latin typeface="宋体"/>
                <a:cs typeface="宋体"/>
              </a:rPr>
              <a:t>这与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宋体"/>
                <a:cs typeface="宋体"/>
              </a:rPr>
              <a:t>为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spc="5" dirty="0">
                <a:latin typeface="宋体"/>
                <a:cs typeface="宋体"/>
              </a:rPr>
              <a:t>的真子域矛盾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2144" y="3939286"/>
            <a:ext cx="7959090" cy="758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98500">
              <a:spcBef>
                <a:spcPts val="110"/>
              </a:spcBef>
            </a:pPr>
            <a:r>
              <a:rPr sz="2400" spc="10" dirty="0">
                <a:latin typeface="宋体"/>
                <a:cs typeface="宋体"/>
              </a:rPr>
              <a:t>因此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dirty="0">
                <a:latin typeface="Times New Roman"/>
                <a:cs typeface="Times New Roman"/>
              </a:rPr>
              <a:t>Q</a:t>
            </a:r>
            <a:r>
              <a:rPr sz="2400" spc="10" dirty="0">
                <a:latin typeface="宋体"/>
                <a:cs typeface="宋体"/>
              </a:rPr>
              <a:t>不存在真子域，又</a:t>
            </a:r>
            <a:r>
              <a:rPr sz="2400" spc="-30" dirty="0">
                <a:latin typeface="宋体"/>
                <a:cs typeface="宋体"/>
              </a:rPr>
              <a:t>因</a:t>
            </a:r>
            <a:r>
              <a:rPr sz="2400" spc="10" dirty="0">
                <a:latin typeface="宋体"/>
                <a:cs typeface="宋体"/>
              </a:rPr>
              <a:t>为任</a:t>
            </a:r>
            <a:r>
              <a:rPr sz="2400" spc="-30" dirty="0">
                <a:latin typeface="宋体"/>
                <a:cs typeface="宋体"/>
              </a:rPr>
              <a:t>何</a:t>
            </a:r>
            <a:r>
              <a:rPr sz="2400" spc="10" dirty="0">
                <a:latin typeface="宋体"/>
                <a:cs typeface="宋体"/>
              </a:rPr>
              <a:t>域都</a:t>
            </a:r>
            <a:r>
              <a:rPr sz="2400" spc="-30" dirty="0">
                <a:latin typeface="宋体"/>
                <a:cs typeface="宋体"/>
              </a:rPr>
              <a:t>有</a:t>
            </a:r>
            <a:r>
              <a:rPr sz="2400" spc="10" dirty="0">
                <a:latin typeface="宋体"/>
                <a:cs typeface="宋体"/>
              </a:rPr>
              <a:t>素子</a:t>
            </a:r>
            <a:r>
              <a:rPr sz="2400" spc="-30" dirty="0">
                <a:latin typeface="宋体"/>
                <a:cs typeface="宋体"/>
              </a:rPr>
              <a:t>域</a:t>
            </a:r>
            <a:r>
              <a:rPr sz="2400" spc="10" dirty="0">
                <a:latin typeface="宋体"/>
                <a:cs typeface="宋体"/>
              </a:rPr>
              <a:t>，故</a:t>
            </a:r>
            <a:endParaRPr sz="2400">
              <a:latin typeface="宋体"/>
              <a:cs typeface="宋体"/>
            </a:endParaRPr>
          </a:p>
          <a:p>
            <a:pPr marL="12700"/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spc="10" dirty="0">
                <a:latin typeface="宋体"/>
                <a:cs typeface="宋体"/>
              </a:rPr>
              <a:t>本身就是素域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22145" y="463347"/>
            <a:ext cx="5925185" cy="277939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spcBef>
                <a:spcPts val="1540"/>
              </a:spcBef>
            </a:pPr>
            <a:r>
              <a:rPr sz="2400" spc="10" dirty="0">
                <a:latin typeface="Times New Roman"/>
                <a:cs typeface="Times New Roman"/>
              </a:rPr>
              <a:t>15.2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宋体"/>
                <a:cs typeface="宋体"/>
              </a:rPr>
              <a:t>证明有理</a:t>
            </a:r>
            <a:r>
              <a:rPr sz="2400" spc="15" dirty="0">
                <a:latin typeface="宋体"/>
                <a:cs typeface="宋体"/>
              </a:rPr>
              <a:t>数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spc="10" dirty="0">
                <a:latin typeface="宋体"/>
                <a:cs typeface="宋体"/>
              </a:rPr>
              <a:t>是素域。</a:t>
            </a:r>
            <a:endParaRPr sz="2400" dirty="0">
              <a:latin typeface="宋体"/>
              <a:cs typeface="宋体"/>
            </a:endParaRPr>
          </a:p>
          <a:p>
            <a:pPr marL="698500" marR="543560">
              <a:lnSpc>
                <a:spcPct val="150100"/>
              </a:lnSpc>
              <a:spcBef>
                <a:spcPts val="5"/>
              </a:spcBef>
            </a:pPr>
            <a:r>
              <a:rPr sz="2400" spc="10" dirty="0">
                <a:latin typeface="宋体"/>
                <a:cs typeface="宋体"/>
              </a:rPr>
              <a:t>采用反证法，假</a:t>
            </a:r>
            <a:r>
              <a:rPr sz="2400" spc="15" dirty="0">
                <a:latin typeface="宋体"/>
                <a:cs typeface="宋体"/>
              </a:rPr>
              <a:t>设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spc="10" dirty="0">
                <a:latin typeface="宋体"/>
                <a:cs typeface="宋体"/>
              </a:rPr>
              <a:t>存在真</a:t>
            </a:r>
            <a:r>
              <a:rPr sz="2400" spc="-30" dirty="0">
                <a:latin typeface="宋体"/>
                <a:cs typeface="宋体"/>
              </a:rPr>
              <a:t>子</a:t>
            </a:r>
            <a:r>
              <a:rPr sz="2400" spc="15" dirty="0">
                <a:latin typeface="宋体"/>
                <a:cs typeface="宋体"/>
              </a:rPr>
              <a:t>域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5" dirty="0">
                <a:latin typeface="宋体"/>
                <a:cs typeface="宋体"/>
              </a:rPr>
              <a:t>， </a:t>
            </a:r>
            <a:r>
              <a:rPr sz="2400" spc="10" dirty="0">
                <a:latin typeface="宋体"/>
                <a:cs typeface="宋体"/>
              </a:rPr>
              <a:t>因为</a:t>
            </a:r>
            <a:r>
              <a:rPr sz="2400" spc="-5" dirty="0">
                <a:latin typeface="Times New Roman"/>
                <a:cs typeface="Times New Roman"/>
              </a:rPr>
              <a:t>P</a:t>
            </a:r>
            <a:r>
              <a:rPr sz="2400" spc="10" dirty="0">
                <a:latin typeface="宋体"/>
                <a:cs typeface="宋体"/>
              </a:rPr>
              <a:t>中单位</a:t>
            </a:r>
            <a:r>
              <a:rPr sz="2400" spc="15" dirty="0">
                <a:latin typeface="宋体"/>
                <a:cs typeface="宋体"/>
              </a:rPr>
              <a:t>元</a:t>
            </a:r>
            <a:r>
              <a:rPr sz="2400" spc="20" dirty="0">
                <a:latin typeface="Times New Roman"/>
                <a:cs typeface="Times New Roman"/>
              </a:rPr>
              <a:t>1</a:t>
            </a:r>
            <a:r>
              <a:rPr lang="zh-CN" altLang="en-US" sz="2400" spc="10" dirty="0">
                <a:latin typeface="宋体"/>
                <a:cs typeface="Times New Roman"/>
              </a:rPr>
              <a:t>也</a:t>
            </a:r>
            <a:r>
              <a:rPr sz="2400" spc="10" dirty="0" err="1">
                <a:latin typeface="宋体"/>
                <a:cs typeface="宋体"/>
              </a:rPr>
              <a:t>是</a:t>
            </a:r>
            <a:r>
              <a:rPr sz="2400" spc="-10" dirty="0" err="1">
                <a:latin typeface="Times New Roman"/>
                <a:cs typeface="Times New Roman"/>
              </a:rPr>
              <a:t>Q</a:t>
            </a:r>
            <a:r>
              <a:rPr sz="2400" spc="10" dirty="0" err="1">
                <a:latin typeface="宋体"/>
                <a:cs typeface="宋体"/>
              </a:rPr>
              <a:t>中</a:t>
            </a:r>
            <a:r>
              <a:rPr sz="2400" spc="-30" dirty="0" err="1">
                <a:latin typeface="宋体"/>
                <a:cs typeface="宋体"/>
              </a:rPr>
              <a:t>单</a:t>
            </a:r>
            <a:r>
              <a:rPr sz="2400" spc="10" dirty="0" err="1">
                <a:latin typeface="宋体"/>
                <a:cs typeface="宋体"/>
              </a:rPr>
              <a:t>位元</a:t>
            </a:r>
            <a:r>
              <a:rPr sz="2400" spc="10" dirty="0">
                <a:latin typeface="宋体"/>
                <a:cs typeface="宋体"/>
              </a:rPr>
              <a:t>，</a:t>
            </a:r>
            <a:endParaRPr sz="2400" dirty="0">
              <a:latin typeface="宋体"/>
              <a:cs typeface="宋体"/>
            </a:endParaRPr>
          </a:p>
          <a:p>
            <a:pPr marL="698500">
              <a:spcBef>
                <a:spcPts val="1640"/>
              </a:spcBef>
            </a:pPr>
            <a:r>
              <a:rPr sz="3600" spc="7" baseline="6944" dirty="0">
                <a:latin typeface="宋体"/>
                <a:cs typeface="宋体"/>
              </a:rPr>
              <a:t>所以</a:t>
            </a:r>
            <a:r>
              <a:rPr sz="2500" dirty="0">
                <a:latin typeface="Symbol"/>
                <a:cs typeface="Symbol"/>
              </a:rPr>
              <a:t></a:t>
            </a:r>
            <a:r>
              <a:rPr sz="2500" i="1" dirty="0">
                <a:latin typeface="Times New Roman"/>
                <a:cs typeface="Times New Roman"/>
              </a:rPr>
              <a:t>m</a:t>
            </a:r>
            <a:r>
              <a:rPr sz="2500" dirty="0">
                <a:latin typeface="Times New Roman"/>
                <a:cs typeface="Times New Roman"/>
              </a:rPr>
              <a:t>,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i="1" spc="65" dirty="0">
                <a:latin typeface="Times New Roman"/>
                <a:cs typeface="Times New Roman"/>
              </a:rPr>
              <a:t>n</a:t>
            </a:r>
            <a:r>
              <a:rPr sz="2500" i="1" spc="-380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</a:t>
            </a:r>
            <a:r>
              <a:rPr sz="2500" spc="-350" dirty="0">
                <a:latin typeface="Times New Roman"/>
                <a:cs typeface="Times New Roman"/>
              </a:rPr>
              <a:t> </a:t>
            </a:r>
            <a:r>
              <a:rPr sz="2500" i="1" spc="220" dirty="0">
                <a:latin typeface="Times New Roman"/>
                <a:cs typeface="Times New Roman"/>
              </a:rPr>
              <a:t>Z</a:t>
            </a:r>
            <a:r>
              <a:rPr sz="2500" spc="220" dirty="0">
                <a:latin typeface="Times New Roman"/>
                <a:cs typeface="Times New Roman"/>
              </a:rPr>
              <a:t>,</a:t>
            </a:r>
            <a:r>
              <a:rPr sz="2500" spc="5" dirty="0">
                <a:latin typeface="宋体"/>
                <a:cs typeface="宋体"/>
              </a:rPr>
              <a:t>都</a:t>
            </a:r>
            <a:r>
              <a:rPr sz="2500" dirty="0">
                <a:latin typeface="宋体"/>
                <a:cs typeface="宋体"/>
              </a:rPr>
              <a:t>有</a:t>
            </a:r>
            <a:r>
              <a:rPr sz="2500" i="1" spc="10" dirty="0">
                <a:latin typeface="Times New Roman"/>
                <a:cs typeface="Times New Roman"/>
              </a:rPr>
              <a:t>m</a:t>
            </a:r>
            <a:r>
              <a:rPr sz="2500" spc="10" dirty="0">
                <a:latin typeface="Times New Roman"/>
                <a:cs typeface="Times New Roman"/>
              </a:rPr>
              <a:t>,</a:t>
            </a:r>
            <a:r>
              <a:rPr sz="2500" spc="-345" dirty="0">
                <a:latin typeface="Times New Roman"/>
                <a:cs typeface="Times New Roman"/>
              </a:rPr>
              <a:t> </a:t>
            </a:r>
            <a:r>
              <a:rPr sz="2500" i="1" spc="65" dirty="0">
                <a:latin typeface="Times New Roman"/>
                <a:cs typeface="Times New Roman"/>
              </a:rPr>
              <a:t>n</a:t>
            </a:r>
            <a:r>
              <a:rPr sz="2500" i="1" spc="-37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Symbol"/>
                <a:cs typeface="Symbol"/>
              </a:rPr>
              <a:t></a:t>
            </a:r>
            <a:r>
              <a:rPr sz="2500" spc="-320" dirty="0">
                <a:latin typeface="Times New Roman"/>
                <a:cs typeface="Times New Roman"/>
              </a:rPr>
              <a:t> </a:t>
            </a:r>
            <a:r>
              <a:rPr sz="2500" i="1" spc="80" dirty="0">
                <a:latin typeface="Times New Roman"/>
                <a:cs typeface="Times New Roman"/>
              </a:rPr>
              <a:t>P</a:t>
            </a:r>
            <a:endParaRPr sz="2500" dirty="0">
              <a:latin typeface="Times New Roman"/>
              <a:cs typeface="Times New Roman"/>
            </a:endParaRPr>
          </a:p>
          <a:p>
            <a:pPr marL="698500">
              <a:spcBef>
                <a:spcPts val="775"/>
              </a:spcBef>
            </a:pPr>
            <a:r>
              <a:rPr sz="2400" spc="5" dirty="0">
                <a:latin typeface="宋体"/>
                <a:cs typeface="宋体"/>
              </a:rPr>
              <a:t>于</a:t>
            </a:r>
            <a:r>
              <a:rPr sz="2400" spc="165" dirty="0">
                <a:latin typeface="宋体"/>
                <a:cs typeface="宋体"/>
              </a:rPr>
              <a:t>是</a:t>
            </a:r>
            <a:r>
              <a:rPr sz="3600" spc="37" baseline="1157" dirty="0">
                <a:latin typeface="Symbol"/>
                <a:cs typeface="Symbol"/>
              </a:rPr>
              <a:t></a:t>
            </a:r>
            <a:r>
              <a:rPr sz="3600" i="1" spc="37" baseline="1157" dirty="0">
                <a:latin typeface="Times New Roman"/>
                <a:cs typeface="Times New Roman"/>
              </a:rPr>
              <a:t>mn</a:t>
            </a:r>
            <a:r>
              <a:rPr sz="2100" spc="37" baseline="43650" dirty="0">
                <a:latin typeface="Symbol"/>
                <a:cs typeface="Symbol"/>
              </a:rPr>
              <a:t></a:t>
            </a:r>
            <a:r>
              <a:rPr sz="2100" spc="37" baseline="43650" dirty="0">
                <a:latin typeface="Times New Roman"/>
                <a:cs typeface="Times New Roman"/>
              </a:rPr>
              <a:t>1</a:t>
            </a:r>
            <a:r>
              <a:rPr sz="2100" spc="60" baseline="43650" dirty="0">
                <a:latin typeface="Times New Roman"/>
                <a:cs typeface="Times New Roman"/>
              </a:rPr>
              <a:t> </a:t>
            </a:r>
            <a:r>
              <a:rPr sz="3600" spc="247" baseline="1157" dirty="0">
                <a:latin typeface="Symbol"/>
                <a:cs typeface="Symbol"/>
              </a:rPr>
              <a:t></a:t>
            </a:r>
            <a:r>
              <a:rPr sz="3600" i="1" spc="247" baseline="1157" dirty="0">
                <a:latin typeface="Times New Roman"/>
                <a:cs typeface="Times New Roman"/>
              </a:rPr>
              <a:t>Q</a:t>
            </a:r>
            <a:r>
              <a:rPr sz="3600" spc="247" baseline="1157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宋体"/>
                <a:cs typeface="宋体"/>
              </a:rPr>
              <a:t>我们可以证</a:t>
            </a:r>
            <a:r>
              <a:rPr sz="2400" spc="10" dirty="0">
                <a:latin typeface="宋体"/>
                <a:cs typeface="宋体"/>
              </a:rPr>
              <a:t>明</a:t>
            </a:r>
            <a:r>
              <a:rPr sz="2400" spc="-655" dirty="0">
                <a:latin typeface="宋体"/>
                <a:cs typeface="宋体"/>
              </a:rPr>
              <a:t> </a:t>
            </a:r>
            <a:r>
              <a:rPr sz="2750" i="1" spc="40" dirty="0">
                <a:latin typeface="Times New Roman"/>
                <a:cs typeface="Times New Roman"/>
              </a:rPr>
              <a:t>mn</a:t>
            </a:r>
            <a:r>
              <a:rPr sz="2400" spc="60" baseline="43402" dirty="0">
                <a:latin typeface="Symbol"/>
                <a:cs typeface="Symbol"/>
              </a:rPr>
              <a:t></a:t>
            </a:r>
            <a:r>
              <a:rPr sz="2400" spc="60" baseline="43402" dirty="0">
                <a:latin typeface="Times New Roman"/>
                <a:cs typeface="Times New Roman"/>
              </a:rPr>
              <a:t>1 </a:t>
            </a:r>
            <a:r>
              <a:rPr sz="2750" spc="80" dirty="0">
                <a:latin typeface="Symbol"/>
                <a:cs typeface="Symbol"/>
              </a:rPr>
              <a:t></a:t>
            </a:r>
            <a:r>
              <a:rPr sz="2750" spc="-330" dirty="0">
                <a:latin typeface="Times New Roman"/>
                <a:cs typeface="Times New Roman"/>
              </a:rPr>
              <a:t> </a:t>
            </a:r>
            <a:r>
              <a:rPr sz="2750" i="1" spc="65" dirty="0">
                <a:latin typeface="Times New Roman"/>
                <a:cs typeface="Times New Roman"/>
              </a:rPr>
              <a:t>P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08249" y="3373551"/>
            <a:ext cx="3067050" cy="4133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400" spc="5" dirty="0">
                <a:latin typeface="宋体"/>
                <a:cs typeface="宋体"/>
              </a:rPr>
              <a:t>这样，就证明</a:t>
            </a:r>
            <a:r>
              <a:rPr sz="2400" spc="10" dirty="0">
                <a:latin typeface="宋体"/>
                <a:cs typeface="宋体"/>
              </a:rPr>
              <a:t>了</a:t>
            </a:r>
            <a:r>
              <a:rPr sz="2400" spc="-695" dirty="0">
                <a:latin typeface="宋体"/>
                <a:cs typeface="宋体"/>
              </a:rPr>
              <a:t> </a:t>
            </a:r>
            <a:r>
              <a:rPr sz="3825" i="1" spc="82" baseline="-3267" dirty="0">
                <a:latin typeface="Times New Roman"/>
                <a:cs typeface="Times New Roman"/>
              </a:rPr>
              <a:t>Q</a:t>
            </a:r>
            <a:r>
              <a:rPr sz="3825" i="1" spc="-202" baseline="-3267" dirty="0">
                <a:latin typeface="Times New Roman"/>
                <a:cs typeface="Times New Roman"/>
              </a:rPr>
              <a:t> </a:t>
            </a:r>
            <a:r>
              <a:rPr sz="3825" spc="82" baseline="-3267" dirty="0">
                <a:latin typeface="Symbol"/>
                <a:cs typeface="Symbol"/>
              </a:rPr>
              <a:t></a:t>
            </a:r>
            <a:r>
              <a:rPr sz="3825" spc="-44" baseline="-3267" dirty="0">
                <a:latin typeface="Times New Roman"/>
                <a:cs typeface="Times New Roman"/>
              </a:rPr>
              <a:t> </a:t>
            </a:r>
            <a:r>
              <a:rPr sz="3825" i="1" spc="67" baseline="-3267" dirty="0">
                <a:latin typeface="Times New Roman"/>
                <a:cs typeface="Times New Roman"/>
              </a:rPr>
              <a:t>P</a:t>
            </a:r>
            <a:endParaRPr sz="3825" baseline="-3267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0245" y="429397"/>
            <a:ext cx="8368665" cy="791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sz="2400" spc="5" dirty="0">
                <a:latin typeface="Times New Roman"/>
                <a:cs typeface="Times New Roman"/>
              </a:rPr>
              <a:t>15.3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0" dirty="0">
                <a:latin typeface="Times New Roman"/>
                <a:cs typeface="Times New Roman"/>
              </a:rPr>
              <a:t>F</a:t>
            </a:r>
            <a:r>
              <a:rPr sz="2400" spc="10" dirty="0">
                <a:latin typeface="宋体"/>
                <a:cs typeface="宋体"/>
              </a:rPr>
              <a:t>及</a:t>
            </a:r>
            <a:r>
              <a:rPr sz="2400" spc="-10" dirty="0">
                <a:latin typeface="Times New Roman"/>
                <a:cs typeface="Times New Roman"/>
              </a:rPr>
              <a:t>F’</a:t>
            </a:r>
            <a:r>
              <a:rPr sz="2400" spc="10" dirty="0">
                <a:latin typeface="宋体"/>
                <a:cs typeface="宋体"/>
              </a:rPr>
              <a:t>为域，证明</a:t>
            </a:r>
            <a:r>
              <a:rPr sz="2400" spc="-25" dirty="0">
                <a:latin typeface="宋体"/>
                <a:cs typeface="宋体"/>
              </a:rPr>
              <a:t>：</a:t>
            </a:r>
            <a:r>
              <a:rPr sz="2400" spc="10" dirty="0">
                <a:latin typeface="宋体"/>
                <a:cs typeface="宋体"/>
              </a:rPr>
              <a:t>如</a:t>
            </a:r>
            <a:r>
              <a:rPr sz="2400" spc="-10" dirty="0">
                <a:latin typeface="Times New Roman"/>
                <a:cs typeface="Times New Roman"/>
              </a:rPr>
              <a:t>F</a:t>
            </a:r>
            <a:r>
              <a:rPr sz="2400" spc="-10" dirty="0">
                <a:latin typeface="宋体"/>
                <a:cs typeface="宋体"/>
              </a:rPr>
              <a:t>≌</a:t>
            </a:r>
            <a:r>
              <a:rPr sz="2400" spc="-10" dirty="0">
                <a:latin typeface="Times New Roman"/>
                <a:cs typeface="Times New Roman"/>
              </a:rPr>
              <a:t>F’</a:t>
            </a:r>
            <a:r>
              <a:rPr sz="2400" spc="-10" dirty="0">
                <a:latin typeface="宋体"/>
                <a:cs typeface="宋体"/>
              </a:rPr>
              <a:t>，</a:t>
            </a:r>
            <a:r>
              <a:rPr sz="2400" spc="10" dirty="0">
                <a:latin typeface="宋体"/>
                <a:cs typeface="宋体"/>
              </a:rPr>
              <a:t>则</a:t>
            </a:r>
            <a:r>
              <a:rPr sz="2400" spc="-10" dirty="0">
                <a:latin typeface="Times New Roman"/>
                <a:cs typeface="Times New Roman"/>
              </a:rPr>
              <a:t>charF=charF’</a:t>
            </a:r>
            <a:r>
              <a:rPr sz="2400" spc="10" dirty="0">
                <a:latin typeface="宋体"/>
                <a:cs typeface="宋体"/>
              </a:rPr>
              <a:t>。反</a:t>
            </a:r>
            <a:r>
              <a:rPr sz="2400" spc="15" dirty="0">
                <a:latin typeface="宋体"/>
                <a:cs typeface="宋体"/>
              </a:rPr>
              <a:t>之</a:t>
            </a:r>
            <a:r>
              <a:rPr sz="2400" spc="10" dirty="0">
                <a:latin typeface="宋体"/>
                <a:cs typeface="宋体"/>
              </a:rPr>
              <a:t>如何？  </a:t>
            </a:r>
            <a:r>
              <a:rPr sz="2400" spc="5" dirty="0">
                <a:latin typeface="宋体"/>
                <a:cs typeface="宋体"/>
              </a:rPr>
              <a:t>证明：注意</a:t>
            </a:r>
            <a:r>
              <a:rPr sz="2400" spc="15" dirty="0">
                <a:latin typeface="宋体"/>
                <a:cs typeface="宋体"/>
              </a:rPr>
              <a:t>分</a:t>
            </a:r>
            <a:r>
              <a:rPr sz="2400" spc="-10" dirty="0">
                <a:latin typeface="Times New Roman"/>
                <a:cs typeface="Times New Roman"/>
              </a:rPr>
              <a:t>charF</a:t>
            </a:r>
            <a:r>
              <a:rPr sz="2400" spc="5" dirty="0">
                <a:latin typeface="宋体"/>
                <a:cs typeface="宋体"/>
              </a:rPr>
              <a:t>为</a:t>
            </a:r>
            <a:r>
              <a:rPr sz="2400" spc="20" dirty="0">
                <a:latin typeface="Times New Roman"/>
                <a:cs typeface="Times New Roman"/>
              </a:rPr>
              <a:t>0</a:t>
            </a:r>
            <a:r>
              <a:rPr sz="2400" spc="5" dirty="0">
                <a:latin typeface="宋体"/>
                <a:cs typeface="宋体"/>
              </a:rPr>
              <a:t>和素</a:t>
            </a:r>
            <a:r>
              <a:rPr sz="2400" spc="10" dirty="0">
                <a:latin typeface="宋体"/>
                <a:cs typeface="宋体"/>
              </a:rPr>
              <a:t>数</a:t>
            </a:r>
            <a:r>
              <a:rPr sz="2400" spc="-15" dirty="0">
                <a:latin typeface="Times New Roman"/>
                <a:cs typeface="Times New Roman"/>
              </a:rPr>
              <a:t>p</a:t>
            </a:r>
            <a:r>
              <a:rPr sz="2400" spc="10" dirty="0">
                <a:latin typeface="宋体"/>
                <a:cs typeface="宋体"/>
              </a:rPr>
              <a:t>两</a:t>
            </a:r>
            <a:r>
              <a:rPr sz="2400" spc="-35" dirty="0">
                <a:latin typeface="宋体"/>
                <a:cs typeface="宋体"/>
              </a:rPr>
              <a:t>种</a:t>
            </a:r>
            <a:r>
              <a:rPr sz="2400" spc="10" dirty="0">
                <a:latin typeface="宋体"/>
                <a:cs typeface="宋体"/>
              </a:rPr>
              <a:t>情况</a:t>
            </a:r>
            <a:r>
              <a:rPr sz="2400" spc="-35" dirty="0">
                <a:latin typeface="宋体"/>
                <a:cs typeface="宋体"/>
              </a:rPr>
              <a:t>讨</a:t>
            </a:r>
            <a:r>
              <a:rPr sz="2400" spc="10" dirty="0">
                <a:latin typeface="宋体"/>
                <a:cs typeface="宋体"/>
              </a:rPr>
              <a:t>论。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244" y="1229714"/>
            <a:ext cx="160655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7" baseline="-3472" dirty="0">
                <a:latin typeface="宋体"/>
                <a:cs typeface="宋体"/>
              </a:rPr>
              <a:t>因</a:t>
            </a:r>
            <a:r>
              <a:rPr sz="3600" spc="15" baseline="-3472" dirty="0">
                <a:latin typeface="宋体"/>
                <a:cs typeface="宋体"/>
              </a:rPr>
              <a:t>为</a:t>
            </a:r>
            <a:r>
              <a:rPr sz="3600" spc="-847" baseline="-3472" dirty="0">
                <a:latin typeface="宋体"/>
                <a:cs typeface="宋体"/>
              </a:rPr>
              <a:t> </a:t>
            </a:r>
            <a:r>
              <a:rPr sz="2550" i="1" spc="75" dirty="0">
                <a:latin typeface="Times New Roman"/>
                <a:cs typeface="Times New Roman"/>
              </a:rPr>
              <a:t>F</a:t>
            </a:r>
            <a:r>
              <a:rPr sz="2550" i="1" spc="90" dirty="0">
                <a:latin typeface="Times New Roman"/>
                <a:cs typeface="Times New Roman"/>
              </a:rPr>
              <a:t> </a:t>
            </a:r>
            <a:r>
              <a:rPr sz="2550" spc="65" dirty="0">
                <a:latin typeface="Symbol"/>
                <a:cs typeface="Symbol"/>
              </a:rPr>
              <a:t></a:t>
            </a:r>
            <a:r>
              <a:rPr sz="2550" spc="-20" dirty="0">
                <a:latin typeface="Times New Roman"/>
                <a:cs typeface="Times New Roman"/>
              </a:rPr>
              <a:t> </a:t>
            </a:r>
            <a:r>
              <a:rPr sz="2550" i="1" spc="130" dirty="0">
                <a:latin typeface="Times New Roman"/>
                <a:cs typeface="Times New Roman"/>
              </a:rPr>
              <a:t>F</a:t>
            </a:r>
            <a:r>
              <a:rPr sz="3825" spc="195" baseline="3267" dirty="0">
                <a:latin typeface="Symbol"/>
                <a:cs typeface="Symbol"/>
              </a:rPr>
              <a:t></a:t>
            </a:r>
            <a:endParaRPr sz="3825" baseline="3267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90010" y="1279420"/>
            <a:ext cx="554609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3600" spc="7" baseline="2314" dirty="0">
                <a:latin typeface="宋体"/>
                <a:cs typeface="宋体"/>
              </a:rPr>
              <a:t>，可设其同构映</a:t>
            </a:r>
            <a:r>
              <a:rPr sz="3600" spc="15" baseline="2314" dirty="0">
                <a:latin typeface="宋体"/>
                <a:cs typeface="宋体"/>
              </a:rPr>
              <a:t>射</a:t>
            </a:r>
            <a:r>
              <a:rPr sz="3600" spc="7" baseline="2314" dirty="0">
                <a:latin typeface="宋体"/>
                <a:cs typeface="宋体"/>
              </a:rPr>
              <a:t>为</a:t>
            </a:r>
            <a:r>
              <a:rPr sz="3600" spc="-7" baseline="2314" dirty="0">
                <a:latin typeface="Times New Roman"/>
                <a:cs typeface="Times New Roman"/>
              </a:rPr>
              <a:t>φ,</a:t>
            </a:r>
            <a:r>
              <a:rPr sz="3600" spc="15" baseline="2314" dirty="0">
                <a:latin typeface="宋体"/>
                <a:cs typeface="宋体"/>
              </a:rPr>
              <a:t>有</a:t>
            </a:r>
            <a:r>
              <a:rPr sz="3600" spc="-390" baseline="2314" dirty="0">
                <a:latin typeface="宋体"/>
                <a:cs typeface="宋体"/>
              </a:rPr>
              <a:t> </a:t>
            </a:r>
            <a:r>
              <a:rPr sz="2350" i="1" spc="55" dirty="0">
                <a:latin typeface="Symbol"/>
                <a:cs typeface="Symbol"/>
              </a:rPr>
              <a:t></a:t>
            </a:r>
            <a:r>
              <a:rPr sz="2200" spc="55" dirty="0">
                <a:latin typeface="Times New Roman"/>
                <a:cs typeface="Times New Roman"/>
              </a:rPr>
              <a:t>(</a:t>
            </a:r>
            <a:r>
              <a:rPr sz="2200" i="1" spc="55" dirty="0">
                <a:latin typeface="Times New Roman"/>
                <a:cs typeface="Times New Roman"/>
              </a:rPr>
              <a:t>e</a:t>
            </a:r>
            <a:r>
              <a:rPr sz="2200" spc="55" dirty="0">
                <a:latin typeface="Times New Roman"/>
                <a:cs typeface="Times New Roman"/>
              </a:rPr>
              <a:t>)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Symbol"/>
                <a:cs typeface="Symbol"/>
              </a:rPr>
              <a:t>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i="1" spc="35" dirty="0">
                <a:latin typeface="Times New Roman"/>
                <a:cs typeface="Times New Roman"/>
              </a:rPr>
              <a:t>e</a:t>
            </a:r>
            <a:r>
              <a:rPr sz="3300" spc="52" baseline="3787" dirty="0">
                <a:latin typeface="Symbol"/>
                <a:cs typeface="Symbol"/>
              </a:rPr>
              <a:t></a:t>
            </a:r>
            <a:r>
              <a:rPr sz="2200" spc="35" dirty="0">
                <a:latin typeface="Times New Roman"/>
                <a:cs typeface="Times New Roman"/>
              </a:rPr>
              <a:t>,</a:t>
            </a:r>
            <a:r>
              <a:rPr sz="2350" i="1" spc="35" dirty="0">
                <a:latin typeface="Symbol"/>
                <a:cs typeface="Symbol"/>
              </a:rPr>
              <a:t></a:t>
            </a:r>
            <a:r>
              <a:rPr sz="2200" spc="35" dirty="0">
                <a:latin typeface="Times New Roman"/>
                <a:cs typeface="Times New Roman"/>
              </a:rPr>
              <a:t>(0)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Symbol"/>
                <a:cs typeface="Symbol"/>
              </a:rPr>
              <a:t></a:t>
            </a:r>
            <a:r>
              <a:rPr sz="2200" spc="-1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0</a:t>
            </a:r>
            <a:r>
              <a:rPr sz="3300" baseline="3787" dirty="0">
                <a:latin typeface="Symbol"/>
                <a:cs typeface="Symbol"/>
              </a:rPr>
              <a:t></a:t>
            </a:r>
            <a:endParaRPr sz="3300" baseline="3787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245" y="1635077"/>
            <a:ext cx="7691755" cy="41056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290"/>
              </a:lnSpc>
              <a:spcBef>
                <a:spcPts val="95"/>
              </a:spcBef>
            </a:pPr>
            <a:r>
              <a:rPr sz="3600" baseline="1157" dirty="0">
                <a:latin typeface="Times New Roman"/>
                <a:cs typeface="Times New Roman"/>
              </a:rPr>
              <a:t>(1)</a:t>
            </a:r>
            <a:r>
              <a:rPr sz="3600" spc="877" baseline="1157" dirty="0">
                <a:latin typeface="宋体"/>
                <a:cs typeface="宋体"/>
              </a:rPr>
              <a:t>若</a:t>
            </a:r>
            <a:r>
              <a:rPr sz="3600" baseline="1157" dirty="0">
                <a:latin typeface="Times New Roman"/>
                <a:cs typeface="Times New Roman"/>
              </a:rPr>
              <a:t>charF=p,</a:t>
            </a:r>
            <a:r>
              <a:rPr sz="3600" spc="-75" baseline="1157" dirty="0">
                <a:latin typeface="Times New Roman"/>
                <a:cs typeface="Times New Roman"/>
              </a:rPr>
              <a:t> </a:t>
            </a:r>
            <a:r>
              <a:rPr sz="3600" spc="-517" baseline="1157" dirty="0">
                <a:latin typeface="宋体"/>
                <a:cs typeface="宋体"/>
              </a:rPr>
              <a:t>则</a:t>
            </a:r>
            <a:r>
              <a:rPr sz="2550" i="1" spc="15" dirty="0">
                <a:latin typeface="Times New Roman"/>
                <a:cs typeface="Times New Roman"/>
              </a:rPr>
              <a:t>pe</a:t>
            </a:r>
            <a:r>
              <a:rPr sz="3825" spc="22" baseline="3267" dirty="0">
                <a:latin typeface="Symbol"/>
                <a:cs typeface="Symbol"/>
              </a:rPr>
              <a:t></a:t>
            </a:r>
            <a:r>
              <a:rPr sz="3825" spc="-217" baseline="3267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204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p</a:t>
            </a:r>
            <a:r>
              <a:rPr sz="2750" i="1" spc="60" dirty="0">
                <a:latin typeface="Symbol"/>
                <a:cs typeface="Symbol"/>
              </a:rPr>
              <a:t></a:t>
            </a:r>
            <a:r>
              <a:rPr sz="2550" spc="60" dirty="0">
                <a:latin typeface="Times New Roman"/>
                <a:cs typeface="Times New Roman"/>
              </a:rPr>
              <a:t>(</a:t>
            </a:r>
            <a:r>
              <a:rPr sz="2550" i="1" spc="60" dirty="0">
                <a:latin typeface="Times New Roman"/>
                <a:cs typeface="Times New Roman"/>
              </a:rPr>
              <a:t>e</a:t>
            </a:r>
            <a:r>
              <a:rPr sz="2550" spc="60" dirty="0">
                <a:latin typeface="Times New Roman"/>
                <a:cs typeface="Times New Roman"/>
              </a:rPr>
              <a:t>)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325" dirty="0">
                <a:latin typeface="Times New Roman"/>
                <a:cs typeface="Times New Roman"/>
              </a:rPr>
              <a:t> </a:t>
            </a:r>
            <a:r>
              <a:rPr sz="2750" i="1" spc="105" dirty="0">
                <a:latin typeface="Symbol"/>
                <a:cs typeface="Symbol"/>
              </a:rPr>
              <a:t></a:t>
            </a:r>
            <a:r>
              <a:rPr sz="2550" spc="105" dirty="0">
                <a:latin typeface="Times New Roman"/>
                <a:cs typeface="Times New Roman"/>
              </a:rPr>
              <a:t>(</a:t>
            </a:r>
            <a:r>
              <a:rPr sz="2550" spc="-300" dirty="0">
                <a:latin typeface="Times New Roman"/>
                <a:cs typeface="Times New Roman"/>
              </a:rPr>
              <a:t> </a:t>
            </a:r>
            <a:r>
              <a:rPr sz="2550" i="1" spc="35" dirty="0">
                <a:latin typeface="Times New Roman"/>
                <a:cs typeface="Times New Roman"/>
              </a:rPr>
              <a:t>pe</a:t>
            </a:r>
            <a:r>
              <a:rPr sz="2550" spc="35" dirty="0">
                <a:latin typeface="Times New Roman"/>
                <a:cs typeface="Times New Roman"/>
              </a:rPr>
              <a:t>)</a:t>
            </a:r>
            <a:r>
              <a:rPr sz="2550" spc="-95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325" dirty="0">
                <a:latin typeface="Times New Roman"/>
                <a:cs typeface="Times New Roman"/>
              </a:rPr>
              <a:t> </a:t>
            </a:r>
            <a:r>
              <a:rPr sz="2750" i="1" spc="65" dirty="0">
                <a:latin typeface="Symbol"/>
                <a:cs typeface="Symbol"/>
              </a:rPr>
              <a:t></a:t>
            </a:r>
            <a:r>
              <a:rPr sz="2550" spc="65" dirty="0">
                <a:latin typeface="Times New Roman"/>
                <a:cs typeface="Times New Roman"/>
              </a:rPr>
              <a:t>(0)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55" dirty="0">
                <a:latin typeface="Times New Roman"/>
                <a:cs typeface="Times New Roman"/>
              </a:rPr>
              <a:t> </a:t>
            </a:r>
            <a:r>
              <a:rPr sz="2550" spc="5" dirty="0">
                <a:latin typeface="Times New Roman"/>
                <a:cs typeface="Times New Roman"/>
              </a:rPr>
              <a:t>0</a:t>
            </a:r>
            <a:r>
              <a:rPr sz="3825" spc="7" baseline="3267" dirty="0">
                <a:latin typeface="Symbol"/>
                <a:cs typeface="Symbol"/>
              </a:rPr>
              <a:t></a:t>
            </a:r>
            <a:endParaRPr sz="3825" baseline="3267">
              <a:latin typeface="Symbol"/>
              <a:cs typeface="Symbol"/>
            </a:endParaRPr>
          </a:p>
          <a:p>
            <a:pPr marL="12700">
              <a:lnSpc>
                <a:spcPts val="3060"/>
              </a:lnSpc>
              <a:tabLst>
                <a:tab pos="2756535" algn="l"/>
              </a:tabLst>
            </a:pPr>
            <a:r>
              <a:rPr sz="2400" spc="5" dirty="0">
                <a:latin typeface="宋体"/>
                <a:cs typeface="宋体"/>
              </a:rPr>
              <a:t>不妨</a:t>
            </a:r>
            <a:r>
              <a:rPr sz="2400" spc="10" dirty="0">
                <a:latin typeface="宋体"/>
                <a:cs typeface="宋体"/>
              </a:rPr>
              <a:t>设</a:t>
            </a:r>
            <a:r>
              <a:rPr sz="2400" spc="-755" dirty="0">
                <a:latin typeface="宋体"/>
                <a:cs typeface="宋体"/>
              </a:rPr>
              <a:t> </a:t>
            </a:r>
            <a:r>
              <a:rPr sz="3900" i="1" spc="254" baseline="4273" dirty="0">
                <a:latin typeface="Times New Roman"/>
                <a:cs typeface="Times New Roman"/>
              </a:rPr>
              <a:t>charF</a:t>
            </a:r>
            <a:r>
              <a:rPr sz="3900" spc="254" baseline="7478" dirty="0">
                <a:latin typeface="Symbol"/>
                <a:cs typeface="Symbol"/>
              </a:rPr>
              <a:t></a:t>
            </a:r>
            <a:r>
              <a:rPr sz="3900" spc="-127" baseline="7478" dirty="0">
                <a:latin typeface="Times New Roman"/>
                <a:cs typeface="Times New Roman"/>
              </a:rPr>
              <a:t> </a:t>
            </a:r>
            <a:r>
              <a:rPr sz="3900" spc="337" baseline="4273" dirty="0">
                <a:latin typeface="Symbol"/>
                <a:cs typeface="Symbol"/>
              </a:rPr>
              <a:t></a:t>
            </a:r>
            <a:r>
              <a:rPr sz="3900" spc="-82" baseline="4273" dirty="0">
                <a:latin typeface="Times New Roman"/>
                <a:cs typeface="Times New Roman"/>
              </a:rPr>
              <a:t> </a:t>
            </a:r>
            <a:r>
              <a:rPr sz="3900" i="1" spc="307" baseline="4273" dirty="0">
                <a:latin typeface="Times New Roman"/>
                <a:cs typeface="Times New Roman"/>
              </a:rPr>
              <a:t>q	</a:t>
            </a:r>
            <a:r>
              <a:rPr sz="2400" spc="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宋体"/>
                <a:cs typeface="宋体"/>
              </a:rPr>
              <a:t>于</a:t>
            </a:r>
            <a:r>
              <a:rPr sz="2400" spc="10" dirty="0">
                <a:latin typeface="宋体"/>
                <a:cs typeface="宋体"/>
              </a:rPr>
              <a:t>是</a:t>
            </a:r>
            <a:r>
              <a:rPr sz="2400" spc="-625" dirty="0">
                <a:latin typeface="宋体"/>
                <a:cs typeface="宋体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q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p,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3250"/>
              </a:lnSpc>
            </a:pPr>
            <a:r>
              <a:rPr sz="2400" spc="10" dirty="0">
                <a:latin typeface="宋体"/>
                <a:cs typeface="宋体"/>
              </a:rPr>
              <a:t>又</a:t>
            </a:r>
            <a:r>
              <a:rPr sz="2400" spc="-670" dirty="0">
                <a:latin typeface="宋体"/>
                <a:cs typeface="宋体"/>
              </a:rPr>
              <a:t> </a:t>
            </a:r>
            <a:r>
              <a:rPr sz="2750" i="1" spc="70" dirty="0">
                <a:latin typeface="Symbol"/>
                <a:cs typeface="Symbol"/>
              </a:rPr>
              <a:t></a:t>
            </a:r>
            <a:r>
              <a:rPr sz="2550" spc="70" dirty="0">
                <a:latin typeface="Times New Roman"/>
                <a:cs typeface="Times New Roman"/>
              </a:rPr>
              <a:t>(</a:t>
            </a:r>
            <a:r>
              <a:rPr sz="2550" i="1" spc="70" dirty="0">
                <a:latin typeface="Times New Roman"/>
                <a:cs typeface="Times New Roman"/>
              </a:rPr>
              <a:t>qe</a:t>
            </a:r>
            <a:r>
              <a:rPr sz="2550" spc="70" dirty="0">
                <a:latin typeface="Times New Roman"/>
                <a:cs typeface="Times New Roman"/>
              </a:rPr>
              <a:t>)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2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q</a:t>
            </a:r>
            <a:r>
              <a:rPr sz="2750" i="1" spc="60" dirty="0">
                <a:latin typeface="Symbol"/>
                <a:cs typeface="Symbol"/>
              </a:rPr>
              <a:t></a:t>
            </a:r>
            <a:r>
              <a:rPr sz="2550" spc="60" dirty="0">
                <a:latin typeface="Times New Roman"/>
                <a:cs typeface="Times New Roman"/>
              </a:rPr>
              <a:t>(</a:t>
            </a:r>
            <a:r>
              <a:rPr sz="2550" i="1" spc="60" dirty="0">
                <a:latin typeface="Times New Roman"/>
                <a:cs typeface="Times New Roman"/>
              </a:rPr>
              <a:t>e</a:t>
            </a:r>
            <a:r>
              <a:rPr sz="2550" spc="60" dirty="0">
                <a:latin typeface="Times New Roman"/>
                <a:cs typeface="Times New Roman"/>
              </a:rPr>
              <a:t>)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qe</a:t>
            </a:r>
            <a:r>
              <a:rPr sz="3825" spc="22" baseline="3267" dirty="0">
                <a:latin typeface="Symbol"/>
                <a:cs typeface="Symbol"/>
              </a:rPr>
              <a:t></a:t>
            </a:r>
            <a:r>
              <a:rPr sz="3825" spc="-217" baseline="3267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0</a:t>
            </a:r>
            <a:r>
              <a:rPr sz="3825" spc="15" baseline="3267" dirty="0">
                <a:latin typeface="Symbol"/>
                <a:cs typeface="Symbol"/>
              </a:rPr>
              <a:t></a:t>
            </a:r>
            <a:r>
              <a:rPr sz="3825" spc="-217" baseline="3267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325" dirty="0">
                <a:latin typeface="Times New Roman"/>
                <a:cs typeface="Times New Roman"/>
              </a:rPr>
              <a:t> </a:t>
            </a:r>
            <a:r>
              <a:rPr sz="2750" i="1" spc="65" dirty="0">
                <a:latin typeface="Symbol"/>
                <a:cs typeface="Symbol"/>
              </a:rPr>
              <a:t></a:t>
            </a:r>
            <a:r>
              <a:rPr sz="2550" spc="65" dirty="0">
                <a:latin typeface="Times New Roman"/>
                <a:cs typeface="Times New Roman"/>
              </a:rPr>
              <a:t>(0)</a:t>
            </a:r>
            <a:r>
              <a:rPr sz="2550" spc="-180" dirty="0">
                <a:latin typeface="Times New Roman"/>
                <a:cs typeface="Times New Roman"/>
              </a:rPr>
              <a:t> </a:t>
            </a:r>
            <a:r>
              <a:rPr sz="2550" spc="185" dirty="0">
                <a:latin typeface="Symbol"/>
                <a:cs typeface="Symbol"/>
              </a:rPr>
              <a:t></a:t>
            </a:r>
            <a:r>
              <a:rPr sz="2550" spc="-195" dirty="0">
                <a:latin typeface="Times New Roman"/>
                <a:cs typeface="Times New Roman"/>
              </a:rPr>
              <a:t> </a:t>
            </a:r>
            <a:r>
              <a:rPr sz="2550" i="1" spc="45" dirty="0">
                <a:latin typeface="Times New Roman"/>
                <a:cs typeface="Times New Roman"/>
              </a:rPr>
              <a:t>qe</a:t>
            </a:r>
            <a:r>
              <a:rPr sz="2550" i="1" spc="-114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9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12700">
              <a:spcBef>
                <a:spcPts val="215"/>
              </a:spcBef>
            </a:pPr>
            <a:r>
              <a:rPr sz="2400" spc="10" dirty="0">
                <a:latin typeface="宋体"/>
                <a:cs typeface="宋体"/>
              </a:rPr>
              <a:t>所</a:t>
            </a:r>
            <a:r>
              <a:rPr sz="2400" spc="585" dirty="0">
                <a:latin typeface="宋体"/>
                <a:cs typeface="宋体"/>
              </a:rPr>
              <a:t>以</a:t>
            </a:r>
            <a:r>
              <a:rPr sz="2400" spc="5" dirty="0">
                <a:latin typeface="Times New Roman"/>
                <a:cs typeface="Times New Roman"/>
              </a:rPr>
              <a:t>p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|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q,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宋体"/>
                <a:cs typeface="宋体"/>
              </a:rPr>
              <a:t>因此</a:t>
            </a:r>
            <a:r>
              <a:rPr sz="2400" spc="10" dirty="0">
                <a:latin typeface="Times New Roman"/>
                <a:cs typeface="Times New Roman"/>
              </a:rPr>
              <a:t>p=q.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  <a:spcBef>
                <a:spcPts val="90"/>
              </a:spcBef>
            </a:pPr>
            <a:r>
              <a:rPr sz="2400" spc="-5" dirty="0">
                <a:latin typeface="Times New Roman"/>
                <a:cs typeface="Times New Roman"/>
              </a:rPr>
              <a:t>(2)</a:t>
            </a:r>
            <a:r>
              <a:rPr sz="2400" spc="585" dirty="0">
                <a:latin typeface="宋体"/>
                <a:cs typeface="宋体"/>
              </a:rPr>
              <a:t>若</a:t>
            </a:r>
            <a:r>
              <a:rPr sz="2400" dirty="0">
                <a:latin typeface="Times New Roman"/>
                <a:cs typeface="Times New Roman"/>
              </a:rPr>
              <a:t>charF=0,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宋体"/>
                <a:cs typeface="宋体"/>
              </a:rPr>
              <a:t>且</a:t>
            </a:r>
            <a:r>
              <a:rPr sz="2400" spc="-675" dirty="0">
                <a:latin typeface="宋体"/>
                <a:cs typeface="宋体"/>
              </a:rPr>
              <a:t> </a:t>
            </a:r>
            <a:r>
              <a:rPr sz="3900" i="1" spc="254" baseline="2136" dirty="0">
                <a:latin typeface="Times New Roman"/>
                <a:cs typeface="Times New Roman"/>
              </a:rPr>
              <a:t>charF</a:t>
            </a:r>
            <a:r>
              <a:rPr sz="3900" spc="254" baseline="5341" dirty="0">
                <a:latin typeface="Symbol"/>
                <a:cs typeface="Symbol"/>
              </a:rPr>
              <a:t></a:t>
            </a:r>
            <a:r>
              <a:rPr sz="3900" spc="-142" baseline="5341" dirty="0">
                <a:latin typeface="Times New Roman"/>
                <a:cs typeface="Times New Roman"/>
              </a:rPr>
              <a:t> </a:t>
            </a:r>
            <a:r>
              <a:rPr sz="3900" spc="345" baseline="2136" dirty="0">
                <a:latin typeface="Symbol"/>
                <a:cs typeface="Symbol"/>
              </a:rPr>
              <a:t></a:t>
            </a:r>
            <a:r>
              <a:rPr sz="3900" spc="-89" baseline="2136" dirty="0">
                <a:latin typeface="Times New Roman"/>
                <a:cs typeface="Times New Roman"/>
              </a:rPr>
              <a:t> </a:t>
            </a:r>
            <a:r>
              <a:rPr sz="3900" i="1" spc="315" baseline="2136" dirty="0">
                <a:latin typeface="Times New Roman"/>
                <a:cs typeface="Times New Roman"/>
              </a:rPr>
              <a:t>q</a:t>
            </a:r>
            <a:r>
              <a:rPr sz="3900" i="1" spc="-7" baseline="2136" dirty="0">
                <a:latin typeface="Times New Roman"/>
                <a:cs typeface="Times New Roman"/>
              </a:rPr>
              <a:t> </a:t>
            </a:r>
            <a:r>
              <a:rPr sz="3900" spc="345" baseline="2136" dirty="0">
                <a:latin typeface="Symbol"/>
                <a:cs typeface="Symbol"/>
              </a:rPr>
              <a:t></a:t>
            </a:r>
            <a:r>
              <a:rPr sz="3900" spc="-97" baseline="2136" dirty="0">
                <a:latin typeface="Times New Roman"/>
                <a:cs typeface="Times New Roman"/>
              </a:rPr>
              <a:t> </a:t>
            </a:r>
            <a:r>
              <a:rPr sz="3900" spc="315" baseline="2136" dirty="0">
                <a:latin typeface="Times New Roman"/>
                <a:cs typeface="Times New Roman"/>
              </a:rPr>
              <a:t>0</a:t>
            </a:r>
            <a:endParaRPr sz="3900" baseline="2136">
              <a:latin typeface="Times New Roman"/>
              <a:cs typeface="Times New Roman"/>
            </a:endParaRPr>
          </a:p>
          <a:p>
            <a:pPr marL="12700">
              <a:lnSpc>
                <a:spcPts val="3025"/>
              </a:lnSpc>
            </a:pPr>
            <a:r>
              <a:rPr sz="3600" spc="15" baseline="-10416" dirty="0">
                <a:latin typeface="宋体"/>
                <a:cs typeface="宋体"/>
              </a:rPr>
              <a:t>由</a:t>
            </a:r>
            <a:r>
              <a:rPr sz="3600" spc="-1012" baseline="-10416" dirty="0">
                <a:latin typeface="宋体"/>
                <a:cs typeface="宋体"/>
              </a:rPr>
              <a:t> </a:t>
            </a:r>
            <a:r>
              <a:rPr sz="2750" i="1" spc="70" dirty="0">
                <a:latin typeface="Symbol"/>
                <a:cs typeface="Symbol"/>
              </a:rPr>
              <a:t></a:t>
            </a:r>
            <a:r>
              <a:rPr sz="2550" spc="70" dirty="0">
                <a:latin typeface="Times New Roman"/>
                <a:cs typeface="Times New Roman"/>
              </a:rPr>
              <a:t>(</a:t>
            </a:r>
            <a:r>
              <a:rPr sz="2550" i="1" spc="70" dirty="0">
                <a:latin typeface="Times New Roman"/>
                <a:cs typeface="Times New Roman"/>
              </a:rPr>
              <a:t>qe</a:t>
            </a:r>
            <a:r>
              <a:rPr sz="2550" spc="70" dirty="0">
                <a:latin typeface="Times New Roman"/>
                <a:cs typeface="Times New Roman"/>
              </a:rPr>
              <a:t>)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25" dirty="0">
                <a:latin typeface="Times New Roman"/>
                <a:cs typeface="Times New Roman"/>
              </a:rPr>
              <a:t> </a:t>
            </a:r>
            <a:r>
              <a:rPr sz="2550" i="1" spc="60" dirty="0">
                <a:latin typeface="Times New Roman"/>
                <a:cs typeface="Times New Roman"/>
              </a:rPr>
              <a:t>q</a:t>
            </a:r>
            <a:r>
              <a:rPr sz="2750" i="1" spc="60" dirty="0">
                <a:latin typeface="Symbol"/>
                <a:cs typeface="Symbol"/>
              </a:rPr>
              <a:t></a:t>
            </a:r>
            <a:r>
              <a:rPr sz="2550" spc="60" dirty="0">
                <a:latin typeface="Times New Roman"/>
                <a:cs typeface="Times New Roman"/>
              </a:rPr>
              <a:t>(</a:t>
            </a:r>
            <a:r>
              <a:rPr sz="2550" i="1" spc="60" dirty="0">
                <a:latin typeface="Times New Roman"/>
                <a:cs typeface="Times New Roman"/>
              </a:rPr>
              <a:t>e</a:t>
            </a:r>
            <a:r>
              <a:rPr sz="2550" spc="60" dirty="0">
                <a:latin typeface="Times New Roman"/>
                <a:cs typeface="Times New Roman"/>
              </a:rPr>
              <a:t>)</a:t>
            </a:r>
            <a:r>
              <a:rPr sz="2550" spc="-100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20" dirty="0">
                <a:latin typeface="Times New Roman"/>
                <a:cs typeface="Times New Roman"/>
              </a:rPr>
              <a:t> </a:t>
            </a:r>
            <a:r>
              <a:rPr sz="2550" i="1" spc="15" dirty="0">
                <a:latin typeface="Times New Roman"/>
                <a:cs typeface="Times New Roman"/>
              </a:rPr>
              <a:t>qe</a:t>
            </a:r>
            <a:r>
              <a:rPr sz="3825" spc="22" baseline="3267" dirty="0">
                <a:latin typeface="Symbol"/>
                <a:cs typeface="Symbol"/>
              </a:rPr>
              <a:t></a:t>
            </a:r>
            <a:r>
              <a:rPr sz="3825" spc="-217" baseline="3267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60" dirty="0">
                <a:latin typeface="Times New Roman"/>
                <a:cs typeface="Times New Roman"/>
              </a:rPr>
              <a:t> </a:t>
            </a:r>
            <a:r>
              <a:rPr sz="2550" spc="10" dirty="0">
                <a:latin typeface="Times New Roman"/>
                <a:cs typeface="Times New Roman"/>
              </a:rPr>
              <a:t>0</a:t>
            </a:r>
            <a:r>
              <a:rPr sz="3825" spc="15" baseline="3267" dirty="0">
                <a:latin typeface="Symbol"/>
                <a:cs typeface="Symbol"/>
              </a:rPr>
              <a:t></a:t>
            </a:r>
            <a:r>
              <a:rPr sz="3825" spc="-217" baseline="3267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325" dirty="0">
                <a:latin typeface="Times New Roman"/>
                <a:cs typeface="Times New Roman"/>
              </a:rPr>
              <a:t> </a:t>
            </a:r>
            <a:r>
              <a:rPr sz="2750" i="1" spc="65" dirty="0">
                <a:latin typeface="Symbol"/>
                <a:cs typeface="Symbol"/>
              </a:rPr>
              <a:t></a:t>
            </a:r>
            <a:r>
              <a:rPr sz="2550" spc="65" dirty="0">
                <a:latin typeface="Times New Roman"/>
                <a:cs typeface="Times New Roman"/>
              </a:rPr>
              <a:t>(0)</a:t>
            </a:r>
            <a:r>
              <a:rPr sz="2550" spc="-175" dirty="0">
                <a:latin typeface="Times New Roman"/>
                <a:cs typeface="Times New Roman"/>
              </a:rPr>
              <a:t> </a:t>
            </a:r>
            <a:r>
              <a:rPr sz="2550" spc="185" dirty="0">
                <a:latin typeface="Symbol"/>
                <a:cs typeface="Symbol"/>
              </a:rPr>
              <a:t>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i="1" spc="45" dirty="0">
                <a:latin typeface="Times New Roman"/>
                <a:cs typeface="Times New Roman"/>
              </a:rPr>
              <a:t>qe</a:t>
            </a:r>
            <a:r>
              <a:rPr sz="2550" i="1" spc="-114" dirty="0">
                <a:latin typeface="Times New Roman"/>
                <a:cs typeface="Times New Roman"/>
              </a:rPr>
              <a:t> </a:t>
            </a:r>
            <a:r>
              <a:rPr sz="2550" spc="100" dirty="0">
                <a:latin typeface="Symbol"/>
                <a:cs typeface="Symbol"/>
              </a:rPr>
              <a:t></a:t>
            </a:r>
            <a:r>
              <a:rPr sz="2550" spc="-165" dirty="0">
                <a:latin typeface="Times New Roman"/>
                <a:cs typeface="Times New Roman"/>
              </a:rPr>
              <a:t> </a:t>
            </a:r>
            <a:r>
              <a:rPr sz="2550" spc="90" dirty="0">
                <a:latin typeface="Times New Roman"/>
                <a:cs typeface="Times New Roman"/>
              </a:rPr>
              <a:t>0</a:t>
            </a:r>
            <a:endParaRPr sz="2550">
              <a:latin typeface="Times New Roman"/>
              <a:cs typeface="Times New Roman"/>
            </a:endParaRPr>
          </a:p>
          <a:p>
            <a:pPr marL="12700">
              <a:spcBef>
                <a:spcPts val="555"/>
              </a:spcBef>
            </a:pPr>
            <a:r>
              <a:rPr sz="3600" spc="7" baseline="-2314" dirty="0">
                <a:latin typeface="宋体"/>
                <a:cs typeface="宋体"/>
              </a:rPr>
              <a:t>可</a:t>
            </a:r>
            <a:r>
              <a:rPr sz="3600" spc="15" baseline="-2314" dirty="0">
                <a:latin typeface="宋体"/>
                <a:cs typeface="宋体"/>
              </a:rPr>
              <a:t>得</a:t>
            </a:r>
            <a:r>
              <a:rPr sz="3600" spc="-1087" baseline="-2314" dirty="0">
                <a:latin typeface="宋体"/>
                <a:cs typeface="宋体"/>
              </a:rPr>
              <a:t> </a:t>
            </a:r>
            <a:r>
              <a:rPr sz="2050" i="1" spc="20" dirty="0">
                <a:latin typeface="Times New Roman"/>
                <a:cs typeface="Times New Roman"/>
              </a:rPr>
              <a:t>charF</a:t>
            </a:r>
            <a:r>
              <a:rPr sz="2050" i="1" spc="90" dirty="0">
                <a:latin typeface="Times New Roman"/>
                <a:cs typeface="Times New Roman"/>
              </a:rPr>
              <a:t> </a:t>
            </a:r>
            <a:r>
              <a:rPr sz="2050" spc="65" dirty="0">
                <a:latin typeface="Symbol"/>
                <a:cs typeface="Symbol"/>
              </a:rPr>
              <a:t></a:t>
            </a:r>
            <a:r>
              <a:rPr sz="2050" spc="-80" dirty="0">
                <a:latin typeface="Times New Roman"/>
                <a:cs typeface="Times New Roman"/>
              </a:rPr>
              <a:t> </a:t>
            </a:r>
            <a:r>
              <a:rPr sz="2050" spc="95" dirty="0">
                <a:latin typeface="Times New Roman"/>
                <a:cs typeface="Times New Roman"/>
              </a:rPr>
              <a:t>0,</a:t>
            </a:r>
            <a:r>
              <a:rPr sz="3600" spc="7" baseline="-2314" dirty="0">
                <a:latin typeface="宋体"/>
                <a:cs typeface="宋体"/>
              </a:rPr>
              <a:t>矛盾</a:t>
            </a:r>
            <a:endParaRPr sz="3600" baseline="-2314">
              <a:latin typeface="宋体"/>
              <a:cs typeface="宋体"/>
            </a:endParaRPr>
          </a:p>
          <a:p>
            <a:pPr marL="12700">
              <a:spcBef>
                <a:spcPts val="405"/>
              </a:spcBef>
            </a:pPr>
            <a:r>
              <a:rPr sz="2400" spc="5" dirty="0">
                <a:latin typeface="宋体"/>
                <a:cs typeface="宋体"/>
              </a:rPr>
              <a:t>综</a:t>
            </a:r>
            <a:r>
              <a:rPr sz="2400" spc="10" dirty="0">
                <a:latin typeface="宋体"/>
                <a:cs typeface="宋体"/>
              </a:rPr>
              <a:t>合</a:t>
            </a:r>
            <a:r>
              <a:rPr sz="2400" dirty="0">
                <a:latin typeface="Times New Roman"/>
                <a:cs typeface="Times New Roman"/>
              </a:rPr>
              <a:t>(1)(2)</a:t>
            </a:r>
            <a:r>
              <a:rPr sz="2400" spc="5" dirty="0">
                <a:latin typeface="宋体"/>
                <a:cs typeface="宋体"/>
              </a:rPr>
              <a:t>可</a:t>
            </a:r>
            <a:r>
              <a:rPr sz="2400" spc="10" dirty="0">
                <a:latin typeface="宋体"/>
                <a:cs typeface="宋体"/>
              </a:rPr>
              <a:t>知</a:t>
            </a:r>
            <a:r>
              <a:rPr sz="2400" spc="5" dirty="0">
                <a:latin typeface="宋体"/>
                <a:cs typeface="宋体"/>
              </a:rPr>
              <a:t>命题成立。</a:t>
            </a:r>
            <a:endParaRPr sz="2400">
              <a:latin typeface="宋体"/>
              <a:cs typeface="宋体"/>
            </a:endParaRPr>
          </a:p>
          <a:p>
            <a:pPr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12700">
              <a:spcBef>
                <a:spcPts val="5"/>
              </a:spcBef>
            </a:pPr>
            <a:r>
              <a:rPr sz="2400" spc="5" dirty="0">
                <a:latin typeface="宋体"/>
                <a:cs typeface="宋体"/>
              </a:rPr>
              <a:t>反</a:t>
            </a:r>
            <a:r>
              <a:rPr sz="2400" spc="10" dirty="0">
                <a:latin typeface="宋体"/>
                <a:cs typeface="宋体"/>
              </a:rPr>
              <a:t>之</a:t>
            </a:r>
            <a:r>
              <a:rPr sz="2400" spc="5" dirty="0">
                <a:latin typeface="宋体"/>
                <a:cs typeface="宋体"/>
              </a:rPr>
              <a:t>不一定成立。反例</a:t>
            </a:r>
            <a:r>
              <a:rPr sz="2400" spc="-5" dirty="0">
                <a:latin typeface="宋体"/>
                <a:cs typeface="宋体"/>
              </a:rPr>
              <a:t>，</a:t>
            </a:r>
            <a:r>
              <a:rPr sz="2400" spc="-5" dirty="0">
                <a:latin typeface="Times New Roman"/>
                <a:cs typeface="Times New Roman"/>
              </a:rPr>
              <a:t>charQ=charR=0,</a:t>
            </a:r>
            <a:r>
              <a:rPr sz="2400" spc="5" dirty="0">
                <a:latin typeface="宋体"/>
                <a:cs typeface="宋体"/>
              </a:rPr>
              <a:t>但</a:t>
            </a:r>
            <a:r>
              <a:rPr sz="2400" spc="-10" dirty="0">
                <a:latin typeface="Times New Roman"/>
                <a:cs typeface="Times New Roman"/>
              </a:rPr>
              <a:t>Q</a:t>
            </a:r>
            <a:r>
              <a:rPr sz="2400" spc="5" dirty="0">
                <a:latin typeface="宋体"/>
                <a:cs typeface="宋体"/>
              </a:rPr>
              <a:t>与</a:t>
            </a:r>
            <a:r>
              <a:rPr sz="2400" spc="-25" dirty="0">
                <a:latin typeface="Times New Roman"/>
                <a:cs typeface="Times New Roman"/>
              </a:rPr>
              <a:t>R</a:t>
            </a:r>
            <a:r>
              <a:rPr sz="2400" spc="10" dirty="0">
                <a:latin typeface="宋体"/>
                <a:cs typeface="宋体"/>
              </a:rPr>
              <a:t>不同</a:t>
            </a:r>
            <a:r>
              <a:rPr sz="2400" spc="-35" dirty="0">
                <a:latin typeface="宋体"/>
                <a:cs typeface="宋体"/>
              </a:rPr>
              <a:t>构</a:t>
            </a:r>
            <a:r>
              <a:rPr sz="2400" spc="10" dirty="0">
                <a:latin typeface="宋体"/>
                <a:cs typeface="宋体"/>
              </a:rPr>
              <a:t>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20789" y="590931"/>
            <a:ext cx="482600" cy="391795"/>
          </a:xfrm>
          <a:custGeom>
            <a:avLst/>
            <a:gdLst/>
            <a:ahLst/>
            <a:cxnLst/>
            <a:rect l="l" t="t" r="r" b="b"/>
            <a:pathLst>
              <a:path w="482600" h="391794">
                <a:moveTo>
                  <a:pt x="78721" y="215011"/>
                </a:moveTo>
                <a:lnTo>
                  <a:pt x="39750" y="215011"/>
                </a:lnTo>
                <a:lnTo>
                  <a:pt x="121920" y="391795"/>
                </a:lnTo>
                <a:lnTo>
                  <a:pt x="141224" y="391795"/>
                </a:lnTo>
                <a:lnTo>
                  <a:pt x="156585" y="339344"/>
                </a:lnTo>
                <a:lnTo>
                  <a:pt x="135255" y="339344"/>
                </a:lnTo>
                <a:lnTo>
                  <a:pt x="78721" y="215011"/>
                </a:lnTo>
                <a:close/>
              </a:path>
              <a:path w="482600" h="391794">
                <a:moveTo>
                  <a:pt x="482219" y="0"/>
                </a:moveTo>
                <a:lnTo>
                  <a:pt x="258190" y="0"/>
                </a:lnTo>
                <a:lnTo>
                  <a:pt x="258190" y="254"/>
                </a:lnTo>
                <a:lnTo>
                  <a:pt x="233425" y="254"/>
                </a:lnTo>
                <a:lnTo>
                  <a:pt x="135255" y="339344"/>
                </a:lnTo>
                <a:lnTo>
                  <a:pt x="156585" y="339344"/>
                </a:lnTo>
                <a:lnTo>
                  <a:pt x="248158" y="26670"/>
                </a:lnTo>
                <a:lnTo>
                  <a:pt x="482219" y="26670"/>
                </a:lnTo>
                <a:lnTo>
                  <a:pt x="482219" y="0"/>
                </a:lnTo>
                <a:close/>
              </a:path>
              <a:path w="482600" h="391794">
                <a:moveTo>
                  <a:pt x="65150" y="185166"/>
                </a:moveTo>
                <a:lnTo>
                  <a:pt x="0" y="215011"/>
                </a:lnTo>
                <a:lnTo>
                  <a:pt x="6096" y="229870"/>
                </a:lnTo>
                <a:lnTo>
                  <a:pt x="39750" y="215011"/>
                </a:lnTo>
                <a:lnTo>
                  <a:pt x="78721" y="215011"/>
                </a:lnTo>
                <a:lnTo>
                  <a:pt x="65150" y="185166"/>
                </a:lnTo>
                <a:close/>
              </a:path>
              <a:path w="482600" h="391794">
                <a:moveTo>
                  <a:pt x="482219" y="26670"/>
                </a:moveTo>
                <a:lnTo>
                  <a:pt x="258190" y="26670"/>
                </a:lnTo>
                <a:lnTo>
                  <a:pt x="258190" y="27432"/>
                </a:lnTo>
                <a:lnTo>
                  <a:pt x="482219" y="27432"/>
                </a:lnTo>
                <a:lnTo>
                  <a:pt x="482219" y="26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69073" y="532841"/>
            <a:ext cx="27025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spc="10" dirty="0">
                <a:cs typeface="Cambria Math"/>
              </a:rPr>
              <a:t>2</a:t>
            </a:r>
            <a:r>
              <a:rPr sz="3200" spc="10" dirty="0">
                <a:cs typeface="Calibri"/>
              </a:rPr>
              <a:t>):Q]</a:t>
            </a:r>
            <a:r>
              <a:rPr sz="3200" spc="10" dirty="0">
                <a:cs typeface="宋体"/>
              </a:rPr>
              <a:t>，</a:t>
            </a:r>
            <a:r>
              <a:rPr sz="3200" spc="5" dirty="0">
                <a:cs typeface="宋体"/>
              </a:rPr>
              <a:t>写</a:t>
            </a:r>
            <a:r>
              <a:rPr sz="3200" dirty="0">
                <a:cs typeface="宋体"/>
              </a:rPr>
              <a:t>出</a:t>
            </a:r>
            <a:r>
              <a:rPr sz="3200" spc="-5" dirty="0">
                <a:cs typeface="Calibri"/>
              </a:rPr>
              <a:t>Q(i,</a:t>
            </a:r>
            <a:endParaRPr sz="3200" dirty="0"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5182" y="1087741"/>
            <a:ext cx="482600" cy="391795"/>
          </a:xfrm>
          <a:custGeom>
            <a:avLst/>
            <a:gdLst/>
            <a:ahLst/>
            <a:cxnLst/>
            <a:rect l="l" t="t" r="r" b="b"/>
            <a:pathLst>
              <a:path w="482600" h="391794">
                <a:moveTo>
                  <a:pt x="78738" y="215011"/>
                </a:moveTo>
                <a:lnTo>
                  <a:pt x="39725" y="215011"/>
                </a:lnTo>
                <a:lnTo>
                  <a:pt x="121983" y="391795"/>
                </a:lnTo>
                <a:lnTo>
                  <a:pt x="141262" y="391795"/>
                </a:lnTo>
                <a:lnTo>
                  <a:pt x="156617" y="339344"/>
                </a:lnTo>
                <a:lnTo>
                  <a:pt x="135293" y="339344"/>
                </a:lnTo>
                <a:lnTo>
                  <a:pt x="78738" y="215011"/>
                </a:lnTo>
                <a:close/>
              </a:path>
              <a:path w="482600" h="391794">
                <a:moveTo>
                  <a:pt x="482244" y="0"/>
                </a:moveTo>
                <a:lnTo>
                  <a:pt x="258216" y="0"/>
                </a:lnTo>
                <a:lnTo>
                  <a:pt x="258216" y="254"/>
                </a:lnTo>
                <a:lnTo>
                  <a:pt x="233451" y="254"/>
                </a:lnTo>
                <a:lnTo>
                  <a:pt x="135293" y="339344"/>
                </a:lnTo>
                <a:lnTo>
                  <a:pt x="156617" y="339344"/>
                </a:lnTo>
                <a:lnTo>
                  <a:pt x="248158" y="26670"/>
                </a:lnTo>
                <a:lnTo>
                  <a:pt x="482244" y="26670"/>
                </a:lnTo>
                <a:lnTo>
                  <a:pt x="482244" y="0"/>
                </a:lnTo>
                <a:close/>
              </a:path>
              <a:path w="482600" h="391794">
                <a:moveTo>
                  <a:pt x="65163" y="185166"/>
                </a:moveTo>
                <a:lnTo>
                  <a:pt x="0" y="215011"/>
                </a:lnTo>
                <a:lnTo>
                  <a:pt x="6159" y="229870"/>
                </a:lnTo>
                <a:lnTo>
                  <a:pt x="39725" y="215011"/>
                </a:lnTo>
                <a:lnTo>
                  <a:pt x="78738" y="215011"/>
                </a:lnTo>
                <a:lnTo>
                  <a:pt x="65163" y="185166"/>
                </a:lnTo>
                <a:close/>
              </a:path>
              <a:path w="482600" h="391794">
                <a:moveTo>
                  <a:pt x="482244" y="26670"/>
                </a:moveTo>
                <a:lnTo>
                  <a:pt x="258216" y="26670"/>
                </a:lnTo>
                <a:lnTo>
                  <a:pt x="258216" y="27432"/>
                </a:lnTo>
                <a:lnTo>
                  <a:pt x="482244" y="27432"/>
                </a:lnTo>
                <a:lnTo>
                  <a:pt x="482244" y="266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3087" y="464483"/>
            <a:ext cx="6864859" cy="1096454"/>
          </a:xfrm>
          <a:prstGeom prst="rect">
            <a:avLst/>
          </a:prstGeom>
        </p:spPr>
        <p:txBody>
          <a:bodyPr vert="horz" wrap="square" lIns="0" tIns="5969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3200" spc="-10" dirty="0">
                <a:latin typeface="+mn-lt"/>
              </a:rPr>
              <a:t>15.5</a:t>
            </a:r>
            <a:r>
              <a:rPr sz="3200" spc="-40" dirty="0">
                <a:latin typeface="+mn-lt"/>
              </a:rPr>
              <a:t> </a:t>
            </a:r>
            <a:r>
              <a:rPr sz="3200" spc="10" dirty="0">
                <a:latin typeface="+mn-lt"/>
              </a:rPr>
              <a:t>Q</a:t>
            </a:r>
            <a:r>
              <a:rPr sz="3200" spc="5" dirty="0">
                <a:latin typeface="+mn-lt"/>
                <a:cs typeface="宋体"/>
              </a:rPr>
              <a:t>为有理数域，</a:t>
            </a:r>
            <a:r>
              <a:rPr sz="3200" spc="-5" dirty="0">
                <a:latin typeface="+mn-lt"/>
                <a:cs typeface="宋体"/>
              </a:rPr>
              <a:t>求</a:t>
            </a:r>
            <a:r>
              <a:rPr sz="3200" spc="-5" dirty="0">
                <a:latin typeface="+mn-lt"/>
              </a:rPr>
              <a:t>[Q(i,</a:t>
            </a:r>
          </a:p>
          <a:p>
            <a:pPr marL="277495">
              <a:lnSpc>
                <a:spcPct val="100000"/>
              </a:lnSpc>
              <a:spcBef>
                <a:spcPts val="375"/>
              </a:spcBef>
            </a:pPr>
            <a:r>
              <a:rPr sz="3200" spc="10" dirty="0">
                <a:latin typeface="+mn-lt"/>
                <a:cs typeface="Cambria Math"/>
              </a:rPr>
              <a:t>2</a:t>
            </a:r>
            <a:r>
              <a:rPr sz="3200" spc="10" dirty="0">
                <a:latin typeface="+mn-lt"/>
              </a:rPr>
              <a:t>)</a:t>
            </a:r>
            <a:r>
              <a:rPr sz="3200" spc="5" dirty="0">
                <a:latin typeface="+mn-lt"/>
                <a:cs typeface="宋体"/>
              </a:rPr>
              <a:t>之元素表达式。</a:t>
            </a:r>
          </a:p>
        </p:txBody>
      </p:sp>
      <p:sp>
        <p:nvSpPr>
          <p:cNvPr id="6" name="object 6"/>
          <p:cNvSpPr/>
          <p:nvPr/>
        </p:nvSpPr>
        <p:spPr>
          <a:xfrm>
            <a:off x="3324857" y="1943561"/>
            <a:ext cx="36830" cy="20955"/>
          </a:xfrm>
          <a:custGeom>
            <a:avLst/>
            <a:gdLst/>
            <a:ahLst/>
            <a:cxnLst/>
            <a:rect l="l" t="t" r="r" b="b"/>
            <a:pathLst>
              <a:path w="36830" h="20955">
                <a:moveTo>
                  <a:pt x="0" y="20819"/>
                </a:moveTo>
                <a:lnTo>
                  <a:pt x="36576" y="0"/>
                </a:lnTo>
              </a:path>
            </a:pathLst>
          </a:custGeom>
          <a:ln w="11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61435" y="1949587"/>
            <a:ext cx="52705" cy="95250"/>
          </a:xfrm>
          <a:custGeom>
            <a:avLst/>
            <a:gdLst/>
            <a:ahLst/>
            <a:cxnLst/>
            <a:rect l="l" t="t" r="r" b="b"/>
            <a:pathLst>
              <a:path w="52705" h="95250">
                <a:moveTo>
                  <a:pt x="0" y="0"/>
                </a:moveTo>
                <a:lnTo>
                  <a:pt x="52556" y="94783"/>
                </a:lnTo>
              </a:path>
            </a:pathLst>
          </a:custGeom>
          <a:ln w="23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419708" y="1761664"/>
            <a:ext cx="69850" cy="283210"/>
          </a:xfrm>
          <a:custGeom>
            <a:avLst/>
            <a:gdLst/>
            <a:ahLst/>
            <a:cxnLst/>
            <a:rect l="l" t="t" r="r" b="b"/>
            <a:pathLst>
              <a:path w="69850" h="283210">
                <a:moveTo>
                  <a:pt x="0" y="282706"/>
                </a:moveTo>
                <a:lnTo>
                  <a:pt x="69732" y="0"/>
                </a:lnTo>
              </a:path>
            </a:pathLst>
          </a:custGeom>
          <a:ln w="11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89441" y="1761664"/>
            <a:ext cx="170815" cy="0"/>
          </a:xfrm>
          <a:custGeom>
            <a:avLst/>
            <a:gdLst/>
            <a:ahLst/>
            <a:cxnLst/>
            <a:rect l="l" t="t" r="r" b="b"/>
            <a:pathLst>
              <a:path w="170814">
                <a:moveTo>
                  <a:pt x="0" y="0"/>
                </a:moveTo>
                <a:lnTo>
                  <a:pt x="170300" y="0"/>
                </a:lnTo>
              </a:path>
            </a:pathLst>
          </a:custGeom>
          <a:ln w="1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46159" y="1943561"/>
            <a:ext cx="36830" cy="20955"/>
          </a:xfrm>
          <a:custGeom>
            <a:avLst/>
            <a:gdLst/>
            <a:ahLst/>
            <a:cxnLst/>
            <a:rect l="l" t="t" r="r" b="b"/>
            <a:pathLst>
              <a:path w="36830" h="20955">
                <a:moveTo>
                  <a:pt x="0" y="20819"/>
                </a:moveTo>
                <a:lnTo>
                  <a:pt x="36576" y="0"/>
                </a:lnTo>
              </a:path>
            </a:pathLst>
          </a:custGeom>
          <a:ln w="11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682737" y="1949587"/>
            <a:ext cx="52705" cy="95250"/>
          </a:xfrm>
          <a:custGeom>
            <a:avLst/>
            <a:gdLst/>
            <a:ahLst/>
            <a:cxnLst/>
            <a:rect l="l" t="t" r="r" b="b"/>
            <a:pathLst>
              <a:path w="52705" h="95250">
                <a:moveTo>
                  <a:pt x="0" y="0"/>
                </a:moveTo>
                <a:lnTo>
                  <a:pt x="52580" y="94783"/>
                </a:lnTo>
              </a:path>
            </a:pathLst>
          </a:custGeom>
          <a:ln w="23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41034" y="1761664"/>
            <a:ext cx="69850" cy="283210"/>
          </a:xfrm>
          <a:custGeom>
            <a:avLst/>
            <a:gdLst/>
            <a:ahLst/>
            <a:cxnLst/>
            <a:rect l="l" t="t" r="r" b="b"/>
            <a:pathLst>
              <a:path w="69850" h="283210">
                <a:moveTo>
                  <a:pt x="0" y="282706"/>
                </a:moveTo>
                <a:lnTo>
                  <a:pt x="69708" y="0"/>
                </a:lnTo>
              </a:path>
            </a:pathLst>
          </a:custGeom>
          <a:ln w="1197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10742" y="1761664"/>
            <a:ext cx="170180" cy="0"/>
          </a:xfrm>
          <a:custGeom>
            <a:avLst/>
            <a:gdLst/>
            <a:ahLst/>
            <a:cxnLst/>
            <a:rect l="l" t="t" r="r" b="b"/>
            <a:pathLst>
              <a:path w="170179">
                <a:moveTo>
                  <a:pt x="0" y="0"/>
                </a:moveTo>
                <a:lnTo>
                  <a:pt x="169737" y="0"/>
                </a:lnTo>
              </a:path>
            </a:pathLst>
          </a:custGeom>
          <a:ln w="114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60245" y="1612403"/>
            <a:ext cx="123507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4800" spc="7" baseline="-6076" dirty="0">
                <a:latin typeface="宋体"/>
                <a:cs typeface="宋体"/>
              </a:rPr>
              <a:t>解</a:t>
            </a:r>
            <a:r>
              <a:rPr sz="4800" spc="-817" baseline="-6076" dirty="0">
                <a:latin typeface="宋体"/>
                <a:cs typeface="宋体"/>
              </a:rPr>
              <a:t>：</a:t>
            </a:r>
            <a:r>
              <a:rPr sz="2200" i="1" spc="80" dirty="0">
                <a:latin typeface="Times New Roman"/>
                <a:cs typeface="Times New Roman"/>
              </a:rPr>
              <a:t>Q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50" dirty="0">
                <a:latin typeface="Times New Roman"/>
                <a:cs typeface="Times New Roman"/>
              </a:rPr>
              <a:t>i</a:t>
            </a:r>
            <a:r>
              <a:rPr sz="2200" spc="30" dirty="0">
                <a:latin typeface="Times New Roman"/>
                <a:cs typeface="Times New Roman"/>
              </a:rPr>
              <a:t>,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4454" y="1735706"/>
            <a:ext cx="161163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1333500" algn="l"/>
              </a:tabLst>
            </a:pPr>
            <a:r>
              <a:rPr sz="2200" spc="200" dirty="0">
                <a:latin typeface="Times New Roman"/>
                <a:cs typeface="Times New Roman"/>
              </a:rPr>
              <a:t>2</a:t>
            </a:r>
            <a:r>
              <a:rPr sz="2200" spc="45" dirty="0">
                <a:latin typeface="Times New Roman"/>
                <a:cs typeface="Times New Roman"/>
              </a:rPr>
              <a:t>)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Symbol"/>
                <a:cs typeface="Symbol"/>
              </a:rPr>
              <a:t></a:t>
            </a:r>
            <a:r>
              <a:rPr sz="2200" spc="-155" dirty="0">
                <a:latin typeface="Times New Roman"/>
                <a:cs typeface="Times New Roman"/>
              </a:rPr>
              <a:t> </a:t>
            </a:r>
            <a:r>
              <a:rPr sz="2200" i="1" spc="85" dirty="0">
                <a:latin typeface="Times New Roman"/>
                <a:cs typeface="Times New Roman"/>
              </a:rPr>
              <a:t>Q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spc="80" dirty="0">
                <a:latin typeface="Times New Roman"/>
                <a:cs typeface="Times New Roman"/>
              </a:rPr>
              <a:t>i</a:t>
            </a:r>
            <a:r>
              <a:rPr sz="2200" spc="10" dirty="0">
                <a:latin typeface="Times New Roman"/>
                <a:cs typeface="Times New Roman"/>
              </a:rPr>
              <a:t>)</a:t>
            </a:r>
            <a:r>
              <a:rPr sz="2200" spc="45" dirty="0">
                <a:latin typeface="Times New Roman"/>
                <a:cs typeface="Times New Roman"/>
              </a:rPr>
              <a:t>(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200" dirty="0">
                <a:latin typeface="Times New Roman"/>
                <a:cs typeface="Times New Roman"/>
              </a:rPr>
              <a:t>2</a:t>
            </a:r>
            <a:r>
              <a:rPr sz="2200" spc="45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34680" y="3325233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69" h="22860">
                <a:moveTo>
                  <a:pt x="0" y="22364"/>
                </a:moveTo>
                <a:lnTo>
                  <a:pt x="38899" y="0"/>
                </a:lnTo>
              </a:path>
            </a:pathLst>
          </a:custGeom>
          <a:ln w="124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73580" y="3331707"/>
            <a:ext cx="57150" cy="102235"/>
          </a:xfrm>
          <a:custGeom>
            <a:avLst/>
            <a:gdLst/>
            <a:ahLst/>
            <a:cxnLst/>
            <a:rect l="l" t="t" r="r" b="b"/>
            <a:pathLst>
              <a:path w="57150" h="102235">
                <a:moveTo>
                  <a:pt x="0" y="0"/>
                </a:moveTo>
                <a:lnTo>
                  <a:pt x="56793" y="101817"/>
                </a:lnTo>
              </a:path>
            </a:pathLst>
          </a:custGeom>
          <a:ln w="25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36548" y="3129839"/>
            <a:ext cx="74930" cy="304165"/>
          </a:xfrm>
          <a:custGeom>
            <a:avLst/>
            <a:gdLst/>
            <a:ahLst/>
            <a:cxnLst/>
            <a:rect l="l" t="t" r="r" b="b"/>
            <a:pathLst>
              <a:path w="74930" h="304164">
                <a:moveTo>
                  <a:pt x="0" y="303685"/>
                </a:moveTo>
                <a:lnTo>
                  <a:pt x="74686" y="0"/>
                </a:lnTo>
              </a:path>
            </a:pathLst>
          </a:custGeom>
          <a:ln w="12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11235" y="312983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80">
                <a:moveTo>
                  <a:pt x="0" y="0"/>
                </a:moveTo>
                <a:lnTo>
                  <a:pt x="182731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38349" y="3325233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60">
                <a:moveTo>
                  <a:pt x="0" y="22364"/>
                </a:moveTo>
                <a:lnTo>
                  <a:pt x="38975" y="0"/>
                </a:lnTo>
              </a:path>
            </a:pathLst>
          </a:custGeom>
          <a:ln w="1249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77325" y="3331707"/>
            <a:ext cx="57150" cy="102235"/>
          </a:xfrm>
          <a:custGeom>
            <a:avLst/>
            <a:gdLst/>
            <a:ahLst/>
            <a:cxnLst/>
            <a:rect l="l" t="t" r="r" b="b"/>
            <a:pathLst>
              <a:path w="57150" h="102235">
                <a:moveTo>
                  <a:pt x="0" y="0"/>
                </a:moveTo>
                <a:lnTo>
                  <a:pt x="56692" y="101817"/>
                </a:lnTo>
              </a:path>
            </a:pathLst>
          </a:custGeom>
          <a:ln w="250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240344" y="3129839"/>
            <a:ext cx="74930" cy="304165"/>
          </a:xfrm>
          <a:custGeom>
            <a:avLst/>
            <a:gdLst/>
            <a:ahLst/>
            <a:cxnLst/>
            <a:rect l="l" t="t" r="r" b="b"/>
            <a:pathLst>
              <a:path w="74929" h="304164">
                <a:moveTo>
                  <a:pt x="0" y="303685"/>
                </a:moveTo>
                <a:lnTo>
                  <a:pt x="74661" y="0"/>
                </a:lnTo>
              </a:path>
            </a:pathLst>
          </a:custGeom>
          <a:ln w="12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315006" y="312983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731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26385" y="4011033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60">
                <a:moveTo>
                  <a:pt x="0" y="22364"/>
                </a:moveTo>
                <a:lnTo>
                  <a:pt x="38832" y="0"/>
                </a:lnTo>
              </a:path>
            </a:pathLst>
          </a:custGeom>
          <a:ln w="12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65217" y="4017507"/>
            <a:ext cx="57150" cy="102235"/>
          </a:xfrm>
          <a:custGeom>
            <a:avLst/>
            <a:gdLst/>
            <a:ahLst/>
            <a:cxnLst/>
            <a:rect l="l" t="t" r="r" b="b"/>
            <a:pathLst>
              <a:path w="57150" h="102235">
                <a:moveTo>
                  <a:pt x="0" y="0"/>
                </a:moveTo>
                <a:lnTo>
                  <a:pt x="56670" y="101817"/>
                </a:lnTo>
              </a:path>
            </a:pathLst>
          </a:custGeom>
          <a:ln w="249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528052" y="3815639"/>
            <a:ext cx="74930" cy="304165"/>
          </a:xfrm>
          <a:custGeom>
            <a:avLst/>
            <a:gdLst/>
            <a:ahLst/>
            <a:cxnLst/>
            <a:rect l="l" t="t" r="r" b="b"/>
            <a:pathLst>
              <a:path w="74929" h="304164">
                <a:moveTo>
                  <a:pt x="0" y="303685"/>
                </a:moveTo>
                <a:lnTo>
                  <a:pt x="74583" y="0"/>
                </a:lnTo>
              </a:path>
            </a:pathLst>
          </a:custGeom>
          <a:ln w="12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602636" y="381563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390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334699" y="4011033"/>
            <a:ext cx="39370" cy="22860"/>
          </a:xfrm>
          <a:custGeom>
            <a:avLst/>
            <a:gdLst/>
            <a:ahLst/>
            <a:cxnLst/>
            <a:rect l="l" t="t" r="r" b="b"/>
            <a:pathLst>
              <a:path w="39370" h="22860">
                <a:moveTo>
                  <a:pt x="0" y="22364"/>
                </a:moveTo>
                <a:lnTo>
                  <a:pt x="38832" y="0"/>
                </a:lnTo>
              </a:path>
            </a:pathLst>
          </a:custGeom>
          <a:ln w="124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373533" y="4017507"/>
            <a:ext cx="56515" cy="102235"/>
          </a:xfrm>
          <a:custGeom>
            <a:avLst/>
            <a:gdLst/>
            <a:ahLst/>
            <a:cxnLst/>
            <a:rect l="l" t="t" r="r" b="b"/>
            <a:pathLst>
              <a:path w="56514" h="102235">
                <a:moveTo>
                  <a:pt x="0" y="0"/>
                </a:moveTo>
                <a:lnTo>
                  <a:pt x="56063" y="101817"/>
                </a:lnTo>
              </a:path>
            </a:pathLst>
          </a:custGeom>
          <a:ln w="249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36392" y="3815639"/>
            <a:ext cx="74930" cy="304165"/>
          </a:xfrm>
          <a:custGeom>
            <a:avLst/>
            <a:gdLst/>
            <a:ahLst/>
            <a:cxnLst/>
            <a:rect l="l" t="t" r="r" b="b"/>
            <a:pathLst>
              <a:path w="74929" h="304164">
                <a:moveTo>
                  <a:pt x="0" y="303685"/>
                </a:moveTo>
                <a:lnTo>
                  <a:pt x="74633" y="0"/>
                </a:lnTo>
              </a:path>
            </a:pathLst>
          </a:custGeom>
          <a:ln w="129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511026" y="3815638"/>
            <a:ext cx="182880" cy="0"/>
          </a:xfrm>
          <a:custGeom>
            <a:avLst/>
            <a:gdLst/>
            <a:ahLst/>
            <a:cxnLst/>
            <a:rect l="l" t="t" r="r" b="b"/>
            <a:pathLst>
              <a:path w="182879">
                <a:moveTo>
                  <a:pt x="0" y="0"/>
                </a:moveTo>
                <a:lnTo>
                  <a:pt x="182415" y="0"/>
                </a:lnTo>
              </a:path>
            </a:pathLst>
          </a:custGeom>
          <a:ln w="123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387549" y="4826935"/>
            <a:ext cx="36195" cy="20955"/>
          </a:xfrm>
          <a:custGeom>
            <a:avLst/>
            <a:gdLst/>
            <a:ahLst/>
            <a:cxnLst/>
            <a:rect l="l" t="t" r="r" b="b"/>
            <a:pathLst>
              <a:path w="36194" h="20954">
                <a:moveTo>
                  <a:pt x="0" y="20451"/>
                </a:moveTo>
                <a:lnTo>
                  <a:pt x="35800" y="0"/>
                </a:lnTo>
              </a:path>
            </a:pathLst>
          </a:custGeom>
          <a:ln w="113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423349" y="4832855"/>
            <a:ext cx="52069" cy="93345"/>
          </a:xfrm>
          <a:custGeom>
            <a:avLst/>
            <a:gdLst/>
            <a:ahLst/>
            <a:cxnLst/>
            <a:rect l="l" t="t" r="r" b="b"/>
            <a:pathLst>
              <a:path w="52069" h="93345">
                <a:moveTo>
                  <a:pt x="0" y="0"/>
                </a:moveTo>
                <a:lnTo>
                  <a:pt x="51464" y="93108"/>
                </a:lnTo>
              </a:path>
            </a:pathLst>
          </a:custGeom>
          <a:ln w="22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480409" y="4648251"/>
            <a:ext cx="68580" cy="278130"/>
          </a:xfrm>
          <a:custGeom>
            <a:avLst/>
            <a:gdLst/>
            <a:ahLst/>
            <a:cxnLst/>
            <a:rect l="l" t="t" r="r" b="b"/>
            <a:pathLst>
              <a:path w="68580" h="278129">
                <a:moveTo>
                  <a:pt x="0" y="277711"/>
                </a:moveTo>
                <a:lnTo>
                  <a:pt x="68229" y="0"/>
                </a:lnTo>
              </a:path>
            </a:pathLst>
          </a:custGeom>
          <a:ln w="117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48639" y="4648251"/>
            <a:ext cx="167005" cy="0"/>
          </a:xfrm>
          <a:custGeom>
            <a:avLst/>
            <a:gdLst/>
            <a:ahLst/>
            <a:cxnLst/>
            <a:rect l="l" t="t" r="r" b="b"/>
            <a:pathLst>
              <a:path w="167005">
                <a:moveTo>
                  <a:pt x="0" y="0"/>
                </a:moveTo>
                <a:lnTo>
                  <a:pt x="166709" y="0"/>
                </a:lnTo>
              </a:path>
            </a:pathLst>
          </a:custGeom>
          <a:ln w="1128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777536" y="2353786"/>
            <a:ext cx="7042784" cy="26725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60">
              <a:spcBef>
                <a:spcPts val="100"/>
              </a:spcBef>
            </a:pPr>
            <a:r>
              <a:rPr sz="2400" i="1" spc="40" dirty="0">
                <a:latin typeface="Times New Roman"/>
                <a:cs typeface="Times New Roman"/>
              </a:rPr>
              <a:t>Q</a:t>
            </a:r>
            <a:r>
              <a:rPr sz="2400" spc="40" dirty="0">
                <a:latin typeface="Times New Roman"/>
                <a:cs typeface="Times New Roman"/>
              </a:rPr>
              <a:t>(</a:t>
            </a:r>
            <a:r>
              <a:rPr sz="2400" i="1" spc="40" dirty="0">
                <a:latin typeface="Times New Roman"/>
                <a:cs typeface="Times New Roman"/>
              </a:rPr>
              <a:t>i</a:t>
            </a:r>
            <a:r>
              <a:rPr sz="2400" spc="40" dirty="0">
                <a:latin typeface="Times New Roman"/>
                <a:cs typeface="Times New Roman"/>
              </a:rPr>
              <a:t>)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Symbol"/>
                <a:cs typeface="Symbol"/>
              </a:rPr>
              <a:t>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{</a:t>
            </a:r>
            <a:r>
              <a:rPr sz="2400" i="1" spc="-55" dirty="0">
                <a:latin typeface="Times New Roman"/>
                <a:cs typeface="Times New Roman"/>
              </a:rPr>
              <a:t>a</a:t>
            </a:r>
            <a:r>
              <a:rPr sz="2100" spc="-82" baseline="-23809" dirty="0">
                <a:latin typeface="Times New Roman"/>
                <a:cs typeface="Times New Roman"/>
              </a:rPr>
              <a:t>1</a:t>
            </a:r>
            <a:r>
              <a:rPr sz="2100" spc="225" baseline="-23809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Symbol"/>
                <a:cs typeface="Symbol"/>
              </a:rPr>
              <a:t>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-90" dirty="0">
                <a:latin typeface="Times New Roman"/>
                <a:cs typeface="Times New Roman"/>
              </a:rPr>
              <a:t>b</a:t>
            </a:r>
            <a:r>
              <a:rPr sz="2100" spc="-135" baseline="-23809" dirty="0">
                <a:latin typeface="Times New Roman"/>
                <a:cs typeface="Times New Roman"/>
              </a:rPr>
              <a:t>1</a:t>
            </a:r>
            <a:r>
              <a:rPr sz="2400" i="1" spc="-90" dirty="0">
                <a:latin typeface="Times New Roman"/>
                <a:cs typeface="Times New Roman"/>
              </a:rPr>
              <a:t>i</a:t>
            </a:r>
            <a:r>
              <a:rPr sz="2400" i="1" spc="-18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|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Symbol"/>
                <a:cs typeface="Symbol"/>
              </a:rPr>
              <a:t>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100" spc="-7" baseline="-23809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i="1" spc="-5" dirty="0">
                <a:latin typeface="Times New Roman"/>
                <a:cs typeface="Times New Roman"/>
              </a:rPr>
              <a:t>b</a:t>
            </a:r>
            <a:r>
              <a:rPr sz="2100" spc="-7" baseline="-23809" dirty="0">
                <a:latin typeface="Times New Roman"/>
                <a:cs typeface="Times New Roman"/>
              </a:rPr>
              <a:t>1</a:t>
            </a:r>
            <a:r>
              <a:rPr sz="2100" spc="52" baseline="-23809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</a:t>
            </a:r>
            <a:r>
              <a:rPr sz="2400" i="1" spc="65" dirty="0">
                <a:latin typeface="Times New Roman"/>
                <a:cs typeface="Times New Roman"/>
              </a:rPr>
              <a:t>Q</a:t>
            </a:r>
            <a:r>
              <a:rPr sz="2400" spc="65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  <a:p>
            <a:pPr>
              <a:spcBef>
                <a:spcPts val="30"/>
              </a:spcBef>
            </a:pPr>
            <a:endParaRPr sz="2600" dirty="0">
              <a:latin typeface="Times New Roman"/>
              <a:cs typeface="Times New Roman"/>
            </a:endParaRPr>
          </a:p>
          <a:p>
            <a:pPr marL="12700">
              <a:tabLst>
                <a:tab pos="852169" algn="l"/>
                <a:tab pos="4556125" algn="l"/>
              </a:tabLst>
            </a:pPr>
            <a:r>
              <a:rPr sz="2400" i="1" spc="35" dirty="0">
                <a:latin typeface="Times New Roman"/>
                <a:cs typeface="Times New Roman"/>
              </a:rPr>
              <a:t>Q</a:t>
            </a:r>
            <a:r>
              <a:rPr sz="2400" spc="35" dirty="0">
                <a:latin typeface="Times New Roman"/>
                <a:cs typeface="Times New Roman"/>
              </a:rPr>
              <a:t>(</a:t>
            </a:r>
            <a:r>
              <a:rPr sz="2400" i="1" spc="35" dirty="0">
                <a:latin typeface="Times New Roman"/>
                <a:cs typeface="Times New Roman"/>
              </a:rPr>
              <a:t>i</a:t>
            </a:r>
            <a:r>
              <a:rPr sz="2400" spc="35" dirty="0">
                <a:latin typeface="Times New Roman"/>
                <a:cs typeface="Times New Roman"/>
              </a:rPr>
              <a:t>)(	</a:t>
            </a:r>
            <a:r>
              <a:rPr sz="2400" spc="114" dirty="0">
                <a:latin typeface="Times New Roman"/>
                <a:cs typeface="Times New Roman"/>
              </a:rPr>
              <a:t>2)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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{</a:t>
            </a:r>
            <a:r>
              <a:rPr sz="2400" i="1" spc="-25" dirty="0">
                <a:latin typeface="Times New Roman"/>
                <a:cs typeface="Times New Roman"/>
              </a:rPr>
              <a:t>c</a:t>
            </a:r>
            <a:r>
              <a:rPr sz="2100" spc="-37" baseline="-23809" dirty="0">
                <a:latin typeface="Times New Roman"/>
                <a:cs typeface="Times New Roman"/>
              </a:rPr>
              <a:t>1</a:t>
            </a:r>
            <a:r>
              <a:rPr sz="2400" spc="-25" dirty="0">
                <a:latin typeface="Times New Roman"/>
                <a:cs typeface="Times New Roman"/>
              </a:rPr>
              <a:t>(</a:t>
            </a:r>
            <a:r>
              <a:rPr sz="2400" i="1" spc="-25" dirty="0">
                <a:latin typeface="Times New Roman"/>
                <a:cs typeface="Times New Roman"/>
              </a:rPr>
              <a:t>a</a:t>
            </a:r>
            <a:r>
              <a:rPr sz="2100" spc="-37" baseline="-23809" dirty="0">
                <a:latin typeface="Times New Roman"/>
                <a:cs typeface="Times New Roman"/>
              </a:rPr>
              <a:t>1</a:t>
            </a:r>
            <a:r>
              <a:rPr sz="2100" spc="232" baseline="-23809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i="1" spc="-45" dirty="0">
                <a:latin typeface="Times New Roman"/>
                <a:cs typeface="Times New Roman"/>
              </a:rPr>
              <a:t>b</a:t>
            </a:r>
            <a:r>
              <a:rPr sz="2100" spc="-67" baseline="-23809" dirty="0">
                <a:latin typeface="Times New Roman"/>
                <a:cs typeface="Times New Roman"/>
              </a:rPr>
              <a:t>1</a:t>
            </a:r>
            <a:r>
              <a:rPr sz="2400" i="1" spc="-45" dirty="0">
                <a:latin typeface="Times New Roman"/>
                <a:cs typeface="Times New Roman"/>
              </a:rPr>
              <a:t>i</a:t>
            </a:r>
            <a:r>
              <a:rPr sz="2400" spc="-45" dirty="0">
                <a:latin typeface="Times New Roman"/>
                <a:cs typeface="Times New Roman"/>
              </a:rPr>
              <a:t>)</a:t>
            </a:r>
            <a:r>
              <a:rPr sz="2400" spc="-24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20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d</a:t>
            </a:r>
            <a:r>
              <a:rPr sz="2100" spc="30" baseline="-23809" dirty="0">
                <a:latin typeface="Times New Roman"/>
                <a:cs typeface="Times New Roman"/>
              </a:rPr>
              <a:t>1</a:t>
            </a:r>
            <a:r>
              <a:rPr sz="2400" spc="20" dirty="0">
                <a:latin typeface="Times New Roman"/>
                <a:cs typeface="Times New Roman"/>
              </a:rPr>
              <a:t>(</a:t>
            </a:r>
            <a:r>
              <a:rPr sz="2400" i="1" spc="20" dirty="0">
                <a:latin typeface="Times New Roman"/>
                <a:cs typeface="Times New Roman"/>
              </a:rPr>
              <a:t>a</a:t>
            </a:r>
            <a:r>
              <a:rPr sz="2100" spc="30" baseline="-23809" dirty="0">
                <a:latin typeface="Times New Roman"/>
                <a:cs typeface="Times New Roman"/>
              </a:rPr>
              <a:t>1</a:t>
            </a:r>
            <a:r>
              <a:rPr sz="2100" spc="232" baseline="-23809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i="1" spc="-45" dirty="0">
                <a:latin typeface="Times New Roman"/>
                <a:cs typeface="Times New Roman"/>
              </a:rPr>
              <a:t>b</a:t>
            </a:r>
            <a:r>
              <a:rPr sz="2100" spc="-67" baseline="-23809" dirty="0">
                <a:latin typeface="Times New Roman"/>
                <a:cs typeface="Times New Roman"/>
              </a:rPr>
              <a:t>1</a:t>
            </a:r>
            <a:r>
              <a:rPr sz="2400" i="1" spc="-45" dirty="0">
                <a:latin typeface="Times New Roman"/>
                <a:cs typeface="Times New Roman"/>
              </a:rPr>
              <a:t>i</a:t>
            </a:r>
            <a:r>
              <a:rPr sz="2400" spc="-45" dirty="0">
                <a:latin typeface="Times New Roman"/>
                <a:cs typeface="Times New Roman"/>
              </a:rPr>
              <a:t>)	</a:t>
            </a:r>
            <a:r>
              <a:rPr sz="2400" spc="60" dirty="0">
                <a:latin typeface="Times New Roman"/>
                <a:cs typeface="Times New Roman"/>
              </a:rPr>
              <a:t>2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|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Symbol"/>
                <a:cs typeface="Symbol"/>
              </a:rPr>
              <a:t></a:t>
            </a:r>
            <a:r>
              <a:rPr sz="2400" i="1" spc="15" dirty="0">
                <a:latin typeface="Times New Roman"/>
                <a:cs typeface="Times New Roman"/>
              </a:rPr>
              <a:t>a</a:t>
            </a:r>
            <a:r>
              <a:rPr sz="2100" spc="22" baseline="-23809" dirty="0">
                <a:latin typeface="Times New Roman"/>
                <a:cs typeface="Times New Roman"/>
              </a:rPr>
              <a:t>1</a:t>
            </a:r>
            <a:r>
              <a:rPr sz="2400" spc="15" dirty="0">
                <a:latin typeface="Times New Roman"/>
                <a:cs typeface="Times New Roman"/>
              </a:rPr>
              <a:t>,</a:t>
            </a:r>
            <a:r>
              <a:rPr sz="2400" i="1" spc="15" dirty="0">
                <a:latin typeface="Times New Roman"/>
                <a:cs typeface="Times New Roman"/>
              </a:rPr>
              <a:t>b</a:t>
            </a:r>
            <a:r>
              <a:rPr sz="2100" spc="22" baseline="-23809" dirty="0">
                <a:latin typeface="Times New Roman"/>
                <a:cs typeface="Times New Roman"/>
              </a:rPr>
              <a:t>1</a:t>
            </a:r>
            <a:r>
              <a:rPr sz="2400" spc="15" dirty="0">
                <a:latin typeface="Times New Roman"/>
                <a:cs typeface="Times New Roman"/>
              </a:rPr>
              <a:t>,</a:t>
            </a:r>
            <a:r>
              <a:rPr sz="2400" spc="-38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c</a:t>
            </a:r>
            <a:r>
              <a:rPr sz="2100" baseline="-23809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40" dirty="0">
                <a:latin typeface="Times New Roman"/>
                <a:cs typeface="Times New Roman"/>
              </a:rPr>
              <a:t> </a:t>
            </a:r>
            <a:r>
              <a:rPr sz="2400" i="1" spc="5" dirty="0">
                <a:latin typeface="Times New Roman"/>
                <a:cs typeface="Times New Roman"/>
              </a:rPr>
              <a:t>d</a:t>
            </a:r>
            <a:r>
              <a:rPr sz="2100" spc="7" baseline="-23809" dirty="0">
                <a:latin typeface="Times New Roman"/>
                <a:cs typeface="Times New Roman"/>
              </a:rPr>
              <a:t>1</a:t>
            </a:r>
            <a:r>
              <a:rPr sz="2100" spc="37" baseline="-23809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</a:t>
            </a:r>
            <a:r>
              <a:rPr sz="2400" i="1" spc="65" dirty="0">
                <a:latin typeface="Times New Roman"/>
                <a:cs typeface="Times New Roman"/>
              </a:rPr>
              <a:t>Q</a:t>
            </a:r>
            <a:r>
              <a:rPr sz="2400" spc="65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  <a:p>
            <a:pPr marL="69215" algn="ctr">
              <a:spcBef>
                <a:spcPts val="2520"/>
              </a:spcBef>
              <a:tabLst>
                <a:tab pos="1708785" algn="l"/>
                <a:tab pos="2617470" algn="l"/>
              </a:tabLst>
            </a:pPr>
            <a:r>
              <a:rPr sz="2400" spc="65" dirty="0">
                <a:latin typeface="Symbol"/>
                <a:cs typeface="Symbol"/>
              </a:rPr>
              <a:t></a:t>
            </a:r>
            <a:r>
              <a:rPr sz="2400" spc="-3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{</a:t>
            </a:r>
            <a:r>
              <a:rPr sz="2400" i="1" spc="-5" dirty="0">
                <a:latin typeface="Times New Roman"/>
                <a:cs typeface="Times New Roman"/>
              </a:rPr>
              <a:t>a</a:t>
            </a:r>
            <a:r>
              <a:rPr sz="2400" i="1" spc="-2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95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bi</a:t>
            </a:r>
            <a:r>
              <a:rPr sz="2400" i="1" spc="-1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c	</a:t>
            </a:r>
            <a:r>
              <a:rPr sz="2400" spc="55" dirty="0">
                <a:latin typeface="Times New Roman"/>
                <a:cs typeface="Times New Roman"/>
              </a:rPr>
              <a:t>2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Symbol"/>
                <a:cs typeface="Symbol"/>
              </a:rPr>
              <a:t></a:t>
            </a:r>
            <a:r>
              <a:rPr sz="2400" spc="-225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di	</a:t>
            </a:r>
            <a:r>
              <a:rPr sz="2400" spc="55" dirty="0">
                <a:latin typeface="Times New Roman"/>
                <a:cs typeface="Times New Roman"/>
              </a:rPr>
              <a:t>2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|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Symbol"/>
                <a:cs typeface="Symbol"/>
              </a:rPr>
              <a:t></a:t>
            </a:r>
            <a:r>
              <a:rPr sz="2400" i="1" spc="50" dirty="0">
                <a:latin typeface="Times New Roman"/>
                <a:cs typeface="Times New Roman"/>
              </a:rPr>
              <a:t>a</a:t>
            </a:r>
            <a:r>
              <a:rPr sz="2400" spc="50" dirty="0">
                <a:latin typeface="Times New Roman"/>
                <a:cs typeface="Times New Roman"/>
              </a:rPr>
              <a:t>,</a:t>
            </a:r>
            <a:r>
              <a:rPr sz="2400" i="1" spc="50" dirty="0">
                <a:latin typeface="Times New Roman"/>
                <a:cs typeface="Times New Roman"/>
              </a:rPr>
              <a:t>b</a:t>
            </a:r>
            <a:r>
              <a:rPr sz="2400" spc="50" dirty="0">
                <a:latin typeface="Times New Roman"/>
                <a:cs typeface="Times New Roman"/>
              </a:rPr>
              <a:t>,</a:t>
            </a:r>
            <a:r>
              <a:rPr sz="2400" spc="-365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c</a:t>
            </a:r>
            <a:r>
              <a:rPr sz="2400" spc="20" dirty="0">
                <a:latin typeface="Times New Roman"/>
                <a:cs typeface="Times New Roman"/>
              </a:rPr>
              <a:t>,</a:t>
            </a:r>
            <a:r>
              <a:rPr sz="2400" spc="-330" dirty="0">
                <a:latin typeface="Times New Roman"/>
                <a:cs typeface="Times New Roman"/>
              </a:rPr>
              <a:t> </a:t>
            </a:r>
            <a:r>
              <a:rPr sz="2400" i="1" spc="55" dirty="0">
                <a:latin typeface="Times New Roman"/>
                <a:cs typeface="Times New Roman"/>
              </a:rPr>
              <a:t>d</a:t>
            </a:r>
            <a:r>
              <a:rPr sz="2400" i="1" spc="-1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Symbol"/>
                <a:cs typeface="Symbol"/>
              </a:rPr>
              <a:t></a:t>
            </a:r>
            <a:r>
              <a:rPr sz="2400" i="1" spc="70" dirty="0">
                <a:latin typeface="Times New Roman"/>
                <a:cs typeface="Times New Roman"/>
              </a:rPr>
              <a:t>Q</a:t>
            </a:r>
            <a:r>
              <a:rPr sz="2400" spc="70" dirty="0">
                <a:latin typeface="Times New Roman"/>
                <a:cs typeface="Times New Roman"/>
              </a:rPr>
              <a:t>}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/>
              <a:cs typeface="Times New Roman"/>
            </a:endParaRPr>
          </a:p>
          <a:p>
            <a:pPr marL="20955">
              <a:tabLst>
                <a:tab pos="788035" algn="l"/>
              </a:tabLst>
            </a:pPr>
            <a:r>
              <a:rPr sz="2200" spc="15" dirty="0">
                <a:latin typeface="Times New Roman"/>
                <a:cs typeface="Times New Roman"/>
              </a:rPr>
              <a:t>[</a:t>
            </a:r>
            <a:r>
              <a:rPr sz="2200" i="1" spc="15" dirty="0">
                <a:latin typeface="Times New Roman"/>
                <a:cs typeface="Times New Roman"/>
              </a:rPr>
              <a:t>Q</a:t>
            </a:r>
            <a:r>
              <a:rPr sz="2200" spc="15" dirty="0">
                <a:latin typeface="Times New Roman"/>
                <a:cs typeface="Times New Roman"/>
              </a:rPr>
              <a:t>(</a:t>
            </a:r>
            <a:r>
              <a:rPr sz="2200" i="1" spc="15" dirty="0">
                <a:latin typeface="Times New Roman"/>
                <a:cs typeface="Times New Roman"/>
              </a:rPr>
              <a:t>i</a:t>
            </a:r>
            <a:r>
              <a:rPr sz="2200" spc="15" dirty="0">
                <a:latin typeface="Times New Roman"/>
                <a:cs typeface="Times New Roman"/>
              </a:rPr>
              <a:t>,	</a:t>
            </a:r>
            <a:r>
              <a:rPr sz="2200" spc="100" dirty="0">
                <a:latin typeface="Times New Roman"/>
                <a:cs typeface="Times New Roman"/>
              </a:rPr>
              <a:t>2)</a:t>
            </a:r>
            <a:r>
              <a:rPr sz="2200" spc="-254" dirty="0">
                <a:latin typeface="Times New Roman"/>
                <a:cs typeface="Times New Roman"/>
              </a:rPr>
              <a:t> </a:t>
            </a:r>
            <a:r>
              <a:rPr sz="2200" spc="20" dirty="0">
                <a:latin typeface="Times New Roman"/>
                <a:cs typeface="Times New Roman"/>
              </a:rPr>
              <a:t>:</a:t>
            </a:r>
            <a:r>
              <a:rPr sz="2200" spc="-300" dirty="0">
                <a:latin typeface="Times New Roman"/>
                <a:cs typeface="Times New Roman"/>
              </a:rPr>
              <a:t> </a:t>
            </a:r>
            <a:r>
              <a:rPr sz="2200" i="1" spc="40" dirty="0">
                <a:latin typeface="Times New Roman"/>
                <a:cs typeface="Times New Roman"/>
              </a:rPr>
              <a:t>Q</a:t>
            </a:r>
            <a:r>
              <a:rPr sz="2200" spc="40" dirty="0">
                <a:latin typeface="Times New Roman"/>
                <a:cs typeface="Times New Roman"/>
              </a:rPr>
              <a:t>]</a:t>
            </a:r>
            <a:r>
              <a:rPr sz="2200" spc="-180" dirty="0">
                <a:latin typeface="Times New Roman"/>
                <a:cs typeface="Times New Roman"/>
              </a:rPr>
              <a:t> </a:t>
            </a:r>
            <a:r>
              <a:rPr sz="2200" spc="45" dirty="0">
                <a:latin typeface="Symbol"/>
                <a:cs typeface="Symbol"/>
              </a:rPr>
              <a:t>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40" dirty="0">
                <a:latin typeface="Times New Roman"/>
                <a:cs typeface="Times New Roman"/>
              </a:rPr>
              <a:t>4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7064" y="929042"/>
            <a:ext cx="33020" cy="19050"/>
          </a:xfrm>
          <a:custGeom>
            <a:avLst/>
            <a:gdLst/>
            <a:ahLst/>
            <a:cxnLst/>
            <a:rect l="l" t="t" r="r" b="b"/>
            <a:pathLst>
              <a:path w="33019" h="19050">
                <a:moveTo>
                  <a:pt x="0" y="18685"/>
                </a:moveTo>
                <a:lnTo>
                  <a:pt x="32463" y="0"/>
                </a:lnTo>
              </a:path>
            </a:pathLst>
          </a:custGeom>
          <a:ln w="10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99527" y="934451"/>
            <a:ext cx="46990" cy="85090"/>
          </a:xfrm>
          <a:custGeom>
            <a:avLst/>
            <a:gdLst/>
            <a:ahLst/>
            <a:cxnLst/>
            <a:rect l="l" t="t" r="r" b="b"/>
            <a:pathLst>
              <a:path w="46990" h="85090">
                <a:moveTo>
                  <a:pt x="0" y="0"/>
                </a:moveTo>
                <a:lnTo>
                  <a:pt x="46868" y="85070"/>
                </a:lnTo>
              </a:path>
            </a:pathLst>
          </a:custGeom>
          <a:ln w="20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52078" y="765786"/>
            <a:ext cx="62865" cy="254000"/>
          </a:xfrm>
          <a:custGeom>
            <a:avLst/>
            <a:gdLst/>
            <a:ahLst/>
            <a:cxnLst/>
            <a:rect l="l" t="t" r="r" b="b"/>
            <a:pathLst>
              <a:path w="62864" h="254000">
                <a:moveTo>
                  <a:pt x="0" y="253734"/>
                </a:moveTo>
                <a:lnTo>
                  <a:pt x="62329" y="0"/>
                </a:lnTo>
              </a:path>
            </a:pathLst>
          </a:custGeom>
          <a:ln w="10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14408" y="765786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475" y="0"/>
                </a:lnTo>
              </a:path>
            </a:pathLst>
          </a:custGeom>
          <a:ln w="10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71995" y="929042"/>
            <a:ext cx="33020" cy="19050"/>
          </a:xfrm>
          <a:custGeom>
            <a:avLst/>
            <a:gdLst/>
            <a:ahLst/>
            <a:cxnLst/>
            <a:rect l="l" t="t" r="r" b="b"/>
            <a:pathLst>
              <a:path w="33019" h="19050">
                <a:moveTo>
                  <a:pt x="0" y="18685"/>
                </a:moveTo>
                <a:lnTo>
                  <a:pt x="32526" y="0"/>
                </a:lnTo>
              </a:path>
            </a:pathLst>
          </a:custGeom>
          <a:ln w="10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304523" y="934451"/>
            <a:ext cx="47625" cy="85090"/>
          </a:xfrm>
          <a:custGeom>
            <a:avLst/>
            <a:gdLst/>
            <a:ahLst/>
            <a:cxnLst/>
            <a:rect l="l" t="t" r="r" b="b"/>
            <a:pathLst>
              <a:path w="47625" h="85090">
                <a:moveTo>
                  <a:pt x="0" y="0"/>
                </a:moveTo>
                <a:lnTo>
                  <a:pt x="47311" y="85070"/>
                </a:lnTo>
              </a:path>
            </a:pathLst>
          </a:custGeom>
          <a:ln w="2088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357115" y="765786"/>
            <a:ext cx="62865" cy="254000"/>
          </a:xfrm>
          <a:custGeom>
            <a:avLst/>
            <a:gdLst/>
            <a:ahLst/>
            <a:cxnLst/>
            <a:rect l="l" t="t" r="r" b="b"/>
            <a:pathLst>
              <a:path w="62864" h="254000">
                <a:moveTo>
                  <a:pt x="0" y="253734"/>
                </a:moveTo>
                <a:lnTo>
                  <a:pt x="62307" y="0"/>
                </a:lnTo>
              </a:path>
            </a:pathLst>
          </a:custGeom>
          <a:ln w="10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19423" y="765786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918" y="0"/>
                </a:lnTo>
              </a:path>
            </a:pathLst>
          </a:custGeom>
          <a:ln w="10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820094" y="929042"/>
            <a:ext cx="33020" cy="19050"/>
          </a:xfrm>
          <a:custGeom>
            <a:avLst/>
            <a:gdLst/>
            <a:ahLst/>
            <a:cxnLst/>
            <a:rect l="l" t="t" r="r" b="b"/>
            <a:pathLst>
              <a:path w="33020" h="19050">
                <a:moveTo>
                  <a:pt x="0" y="18685"/>
                </a:moveTo>
                <a:lnTo>
                  <a:pt x="32949" y="0"/>
                </a:lnTo>
              </a:path>
            </a:pathLst>
          </a:custGeom>
          <a:ln w="104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53043" y="934451"/>
            <a:ext cx="46990" cy="85090"/>
          </a:xfrm>
          <a:custGeom>
            <a:avLst/>
            <a:gdLst/>
            <a:ahLst/>
            <a:cxnLst/>
            <a:rect l="l" t="t" r="r" b="b"/>
            <a:pathLst>
              <a:path w="46989" h="85090">
                <a:moveTo>
                  <a:pt x="0" y="0"/>
                </a:moveTo>
                <a:lnTo>
                  <a:pt x="46889" y="85070"/>
                </a:lnTo>
              </a:path>
            </a:pathLst>
          </a:custGeom>
          <a:ln w="2089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05214" y="765786"/>
            <a:ext cx="62865" cy="254000"/>
          </a:xfrm>
          <a:custGeom>
            <a:avLst/>
            <a:gdLst/>
            <a:ahLst/>
            <a:cxnLst/>
            <a:rect l="l" t="t" r="r" b="b"/>
            <a:pathLst>
              <a:path w="62864" h="254000">
                <a:moveTo>
                  <a:pt x="0" y="253734"/>
                </a:moveTo>
                <a:lnTo>
                  <a:pt x="62307" y="0"/>
                </a:lnTo>
              </a:path>
            </a:pathLst>
          </a:custGeom>
          <a:ln w="10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967522" y="765786"/>
            <a:ext cx="153035" cy="0"/>
          </a:xfrm>
          <a:custGeom>
            <a:avLst/>
            <a:gdLst/>
            <a:ahLst/>
            <a:cxnLst/>
            <a:rect l="l" t="t" r="r" b="b"/>
            <a:pathLst>
              <a:path w="153035">
                <a:moveTo>
                  <a:pt x="0" y="0"/>
                </a:moveTo>
                <a:lnTo>
                  <a:pt x="152918" y="0"/>
                </a:lnTo>
              </a:path>
            </a:pathLst>
          </a:custGeom>
          <a:ln w="10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061666" y="580475"/>
            <a:ext cx="4079875" cy="483466"/>
          </a:xfrm>
          <a:prstGeom prst="rect">
            <a:avLst/>
          </a:prstGeom>
        </p:spPr>
        <p:txBody>
          <a:bodyPr vert="horz" wrap="square" lIns="0" tIns="173990" rIns="0" bIns="0" rtlCol="0">
            <a:spAutoFit/>
          </a:bodyPr>
          <a:lstStyle/>
          <a:p>
            <a:pPr algn="ctr">
              <a:spcBef>
                <a:spcPts val="1370"/>
              </a:spcBef>
            </a:pPr>
            <a:r>
              <a:rPr sz="2000" spc="-5" dirty="0">
                <a:latin typeface="Times New Roman"/>
                <a:cs typeface="Times New Roman"/>
              </a:rPr>
              <a:t>1</a:t>
            </a:r>
            <a:r>
              <a:rPr lang="en-US" sz="2000" spc="-5" dirty="0">
                <a:latin typeface="Times New Roman"/>
                <a:cs typeface="Times New Roman"/>
              </a:rPr>
              <a:t>5</a:t>
            </a:r>
            <a:r>
              <a:rPr sz="2000" spc="-5" dirty="0">
                <a:latin typeface="Times New Roman"/>
                <a:cs typeface="Times New Roman"/>
              </a:rPr>
              <a:t>.7</a:t>
            </a:r>
            <a:r>
              <a:rPr sz="2000" spc="5" dirty="0">
                <a:latin typeface="宋体"/>
                <a:cs typeface="宋体"/>
              </a:rPr>
              <a:t>在</a:t>
            </a:r>
            <a:r>
              <a:rPr sz="2000" i="1" spc="40" dirty="0">
                <a:latin typeface="Times New Roman"/>
                <a:cs typeface="Times New Roman"/>
              </a:rPr>
              <a:t>Q</a:t>
            </a:r>
            <a:r>
              <a:rPr sz="2000" spc="40" dirty="0">
                <a:latin typeface="Times New Roman"/>
                <a:cs typeface="Times New Roman"/>
              </a:rPr>
              <a:t>(</a:t>
            </a:r>
            <a:r>
              <a:rPr sz="1725" spc="60" baseline="38647" dirty="0">
                <a:latin typeface="Times New Roman"/>
                <a:cs typeface="Times New Roman"/>
              </a:rPr>
              <a:t>3</a:t>
            </a:r>
            <a:r>
              <a:rPr sz="1725" spc="202" baseline="3864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</a:t>
            </a:r>
            <a:r>
              <a:rPr sz="2000" spc="5" dirty="0">
                <a:latin typeface="宋体"/>
                <a:cs typeface="宋体"/>
              </a:rPr>
              <a:t>中</a:t>
            </a:r>
            <a:r>
              <a:rPr sz="2000" spc="-185" dirty="0">
                <a:latin typeface="宋体"/>
                <a:cs typeface="宋体"/>
              </a:rPr>
              <a:t>求</a:t>
            </a:r>
            <a:r>
              <a:rPr sz="2000" spc="105" dirty="0">
                <a:latin typeface="Times New Roman"/>
                <a:cs typeface="Times New Roman"/>
              </a:rPr>
              <a:t>1</a:t>
            </a:r>
            <a:r>
              <a:rPr sz="2000" spc="105" dirty="0">
                <a:latin typeface="Symbol"/>
                <a:cs typeface="Symbol"/>
              </a:rPr>
              <a:t>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1725" spc="52" baseline="38647" dirty="0">
                <a:latin typeface="Times New Roman"/>
                <a:cs typeface="Times New Roman"/>
              </a:rPr>
              <a:t>3</a:t>
            </a:r>
            <a:r>
              <a:rPr sz="1725" spc="209" baseline="38647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2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Symbol"/>
                <a:cs typeface="Symbol"/>
              </a:rPr>
              <a:t>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1725" spc="52" baseline="38647" dirty="0">
                <a:latin typeface="Times New Roman"/>
                <a:cs typeface="Times New Roman"/>
              </a:rPr>
              <a:t>3</a:t>
            </a:r>
            <a:r>
              <a:rPr sz="1725" spc="217" baseline="38647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4</a:t>
            </a:r>
            <a:r>
              <a:rPr sz="2000" spc="5" dirty="0">
                <a:latin typeface="宋体"/>
                <a:cs typeface="宋体"/>
              </a:rPr>
              <a:t>之逆元。</a:t>
            </a:r>
            <a:endParaRPr sz="2000" dirty="0">
              <a:latin typeface="宋体"/>
              <a:cs typeface="宋体"/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D7A599F5-C285-496A-8D70-E65BA4420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92" y="1729046"/>
            <a:ext cx="6276061" cy="363963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2211" y="839470"/>
            <a:ext cx="26244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成</a:t>
            </a:r>
            <a:r>
              <a:rPr sz="2400" spc="-5" dirty="0">
                <a:latin typeface="Calibri"/>
                <a:cs typeface="Calibri"/>
              </a:rPr>
              <a:t>u</a:t>
            </a:r>
            <a:r>
              <a:rPr sz="2400" dirty="0">
                <a:latin typeface="宋体"/>
                <a:cs typeface="宋体"/>
              </a:rPr>
              <a:t>的二阶多项式。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8844" y="1278382"/>
            <a:ext cx="2159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解：同上题，设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4387" y="1717371"/>
            <a:ext cx="3308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由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844" y="340848"/>
            <a:ext cx="646430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baseline="-10416" dirty="0">
                <a:latin typeface="Calibri"/>
                <a:cs typeface="Calibri"/>
              </a:rPr>
              <a:t>15.8 </a:t>
            </a:r>
            <a:r>
              <a:rPr sz="3600" baseline="-10416" dirty="0"/>
              <a:t>设</a:t>
            </a:r>
            <a:r>
              <a:rPr sz="3600" spc="-517" baseline="-10416" dirty="0"/>
              <a:t> </a:t>
            </a:r>
            <a:r>
              <a:rPr sz="2000" i="1" spc="75" dirty="0">
                <a:latin typeface="Times New Roman"/>
                <a:cs typeface="Times New Roman"/>
              </a:rPr>
              <a:t>p</a:t>
            </a:r>
            <a:r>
              <a:rPr sz="2000" spc="75" dirty="0">
                <a:latin typeface="Times New Roman"/>
                <a:cs typeface="Times New Roman"/>
              </a:rPr>
              <a:t>(</a:t>
            </a:r>
            <a:r>
              <a:rPr sz="2000" i="1" spc="75" dirty="0">
                <a:latin typeface="Times New Roman"/>
                <a:cs typeface="Times New Roman"/>
              </a:rPr>
              <a:t>x</a:t>
            </a:r>
            <a:r>
              <a:rPr sz="2000" spc="75" dirty="0">
                <a:latin typeface="Times New Roman"/>
                <a:cs typeface="Times New Roman"/>
              </a:rPr>
              <a:t>)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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i="1" spc="65" dirty="0">
                <a:latin typeface="Times New Roman"/>
                <a:cs typeface="Times New Roman"/>
              </a:rPr>
              <a:t>x</a:t>
            </a:r>
            <a:r>
              <a:rPr sz="1725" spc="97" baseline="43478" dirty="0">
                <a:latin typeface="Times New Roman"/>
                <a:cs typeface="Times New Roman"/>
              </a:rPr>
              <a:t>3</a:t>
            </a:r>
            <a:r>
              <a:rPr sz="1725" spc="277" baseline="43478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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3</a:t>
            </a:r>
            <a:r>
              <a:rPr sz="2000" i="1" spc="55" dirty="0">
                <a:latin typeface="Times New Roman"/>
                <a:cs typeface="Times New Roman"/>
              </a:rPr>
              <a:t>x</a:t>
            </a:r>
            <a:r>
              <a:rPr sz="2000" i="1" spc="-18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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2,</a:t>
            </a:r>
            <a:r>
              <a:rPr sz="2000" i="1" spc="70" dirty="0">
                <a:latin typeface="Times New Roman"/>
                <a:cs typeface="Times New Roman"/>
              </a:rPr>
              <a:t>u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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Times New Roman"/>
                <a:cs typeface="Times New Roman"/>
              </a:rPr>
              <a:t>x</a:t>
            </a:r>
            <a:r>
              <a:rPr sz="2000" i="1" spc="-17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Symbol"/>
                <a:cs typeface="Symbol"/>
              </a:rPr>
              <a:t>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(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i="1" spc="60" dirty="0">
                <a:latin typeface="Times New Roman"/>
                <a:cs typeface="Times New Roman"/>
              </a:rPr>
              <a:t>p</a:t>
            </a:r>
            <a:r>
              <a:rPr sz="2000" spc="60" dirty="0">
                <a:latin typeface="Times New Roman"/>
                <a:cs typeface="Times New Roman"/>
              </a:rPr>
              <a:t>(</a:t>
            </a:r>
            <a:r>
              <a:rPr sz="2000" i="1" spc="60" dirty="0">
                <a:latin typeface="Times New Roman"/>
                <a:cs typeface="Times New Roman"/>
              </a:rPr>
              <a:t>x</a:t>
            </a:r>
            <a:r>
              <a:rPr sz="2000" spc="60" dirty="0">
                <a:latin typeface="Times New Roman"/>
                <a:cs typeface="Times New Roman"/>
              </a:rPr>
              <a:t>))</a:t>
            </a:r>
            <a:r>
              <a:rPr sz="2000" spc="-30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Symbol"/>
                <a:cs typeface="Symbol"/>
              </a:rPr>
              <a:t></a:t>
            </a:r>
            <a:r>
              <a:rPr sz="2000" i="1" spc="95" dirty="0">
                <a:latin typeface="Times New Roman"/>
                <a:cs typeface="Times New Roman"/>
              </a:rPr>
              <a:t>Q</a:t>
            </a:r>
            <a:r>
              <a:rPr sz="2000" spc="95" dirty="0">
                <a:latin typeface="Times New Roman"/>
                <a:cs typeface="Times New Roman"/>
              </a:rPr>
              <a:t>[</a:t>
            </a:r>
            <a:r>
              <a:rPr sz="2000" i="1" spc="95" dirty="0">
                <a:latin typeface="Times New Roman"/>
                <a:cs typeface="Times New Roman"/>
              </a:rPr>
              <a:t>x</a:t>
            </a:r>
            <a:r>
              <a:rPr sz="2000" spc="95" dirty="0">
                <a:latin typeface="Times New Roman"/>
                <a:cs typeface="Times New Roman"/>
              </a:rPr>
              <a:t>]/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i="1" spc="50" dirty="0">
                <a:latin typeface="Times New Roman"/>
                <a:cs typeface="Times New Roman"/>
              </a:rPr>
              <a:t>p</a:t>
            </a:r>
            <a:r>
              <a:rPr sz="2000" spc="50" dirty="0">
                <a:latin typeface="Times New Roman"/>
                <a:cs typeface="Times New Roman"/>
              </a:rPr>
              <a:t>(</a:t>
            </a:r>
            <a:r>
              <a:rPr sz="2000" i="1" spc="50" dirty="0">
                <a:latin typeface="Times New Roman"/>
                <a:cs typeface="Times New Roman"/>
              </a:rPr>
              <a:t>x</a:t>
            </a:r>
            <a:r>
              <a:rPr sz="2000" spc="50" dirty="0">
                <a:latin typeface="Times New Roman"/>
                <a:cs typeface="Times New Roman"/>
              </a:rPr>
              <a:t>)),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3600" spc="-7" baseline="-10416" dirty="0"/>
              <a:t>试将</a:t>
            </a:r>
            <a:endParaRPr sz="3600" baseline="-10416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41361" y="816149"/>
            <a:ext cx="98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50" spc="75" dirty="0">
                <a:latin typeface="Times New Roman"/>
                <a:cs typeface="Times New Roman"/>
              </a:rPr>
              <a:t>(</a:t>
            </a:r>
            <a:r>
              <a:rPr sz="2150" i="1" spc="75" dirty="0">
                <a:latin typeface="Times New Roman"/>
                <a:cs typeface="Times New Roman"/>
              </a:rPr>
              <a:t>u</a:t>
            </a:r>
            <a:r>
              <a:rPr sz="2150" i="1" spc="-150" dirty="0">
                <a:latin typeface="Times New Roman"/>
                <a:cs typeface="Times New Roman"/>
              </a:rPr>
              <a:t> </a:t>
            </a:r>
            <a:r>
              <a:rPr sz="2150" spc="120" dirty="0">
                <a:latin typeface="Symbol"/>
                <a:cs typeface="Symbol"/>
              </a:rPr>
              <a:t></a:t>
            </a:r>
            <a:r>
              <a:rPr sz="2150" spc="-185" dirty="0">
                <a:latin typeface="Times New Roman"/>
                <a:cs typeface="Times New Roman"/>
              </a:rPr>
              <a:t> </a:t>
            </a:r>
            <a:r>
              <a:rPr sz="2150" spc="85" dirty="0">
                <a:latin typeface="Times New Roman"/>
                <a:cs typeface="Times New Roman"/>
              </a:rPr>
              <a:t>4)</a:t>
            </a:r>
            <a:r>
              <a:rPr sz="1875" spc="127" baseline="42222" dirty="0">
                <a:latin typeface="Symbol"/>
                <a:cs typeface="Symbol"/>
              </a:rPr>
              <a:t></a:t>
            </a:r>
            <a:r>
              <a:rPr sz="3600" spc="-3584" baseline="-4629" dirty="0">
                <a:latin typeface="宋体"/>
                <a:cs typeface="宋体"/>
              </a:rPr>
              <a:t>写</a:t>
            </a:r>
            <a:r>
              <a:rPr sz="1875" spc="97" baseline="42222" dirty="0">
                <a:latin typeface="Times New Roman"/>
                <a:cs typeface="Times New Roman"/>
              </a:rPr>
              <a:t>1</a:t>
            </a:r>
            <a:endParaRPr sz="1875" baseline="42222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9219" y="1305826"/>
            <a:ext cx="2628265" cy="3517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150" spc="80" dirty="0">
                <a:latin typeface="Times New Roman"/>
                <a:cs typeface="Times New Roman"/>
              </a:rPr>
              <a:t>(</a:t>
            </a:r>
            <a:r>
              <a:rPr sz="2150" i="1" spc="80" dirty="0">
                <a:latin typeface="Times New Roman"/>
                <a:cs typeface="Times New Roman"/>
              </a:rPr>
              <a:t>u</a:t>
            </a:r>
            <a:r>
              <a:rPr sz="2150" i="1" spc="-135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Symbol"/>
                <a:cs typeface="Symbol"/>
              </a:rPr>
              <a:t></a:t>
            </a:r>
            <a:r>
              <a:rPr sz="2150" spc="-180" dirty="0">
                <a:latin typeface="Times New Roman"/>
                <a:cs typeface="Times New Roman"/>
              </a:rPr>
              <a:t> </a:t>
            </a:r>
            <a:r>
              <a:rPr sz="2150" spc="85" dirty="0">
                <a:latin typeface="Times New Roman"/>
                <a:cs typeface="Times New Roman"/>
              </a:rPr>
              <a:t>4)</a:t>
            </a:r>
            <a:r>
              <a:rPr sz="1875" spc="127" baseline="42222" dirty="0">
                <a:latin typeface="Symbol"/>
                <a:cs typeface="Symbol"/>
              </a:rPr>
              <a:t></a:t>
            </a:r>
            <a:r>
              <a:rPr sz="1875" spc="127" baseline="42222" dirty="0">
                <a:latin typeface="Times New Roman"/>
                <a:cs typeface="Times New Roman"/>
              </a:rPr>
              <a:t>1</a:t>
            </a:r>
            <a:r>
              <a:rPr sz="1875" spc="465" baseline="42222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Symbol"/>
                <a:cs typeface="Symbol"/>
              </a:rPr>
              <a:t></a:t>
            </a:r>
            <a:r>
              <a:rPr sz="2150" spc="-70" dirty="0">
                <a:latin typeface="Times New Roman"/>
                <a:cs typeface="Times New Roman"/>
              </a:rPr>
              <a:t> </a:t>
            </a:r>
            <a:r>
              <a:rPr sz="2150" i="1" spc="120" dirty="0">
                <a:latin typeface="Times New Roman"/>
                <a:cs typeface="Times New Roman"/>
              </a:rPr>
              <a:t>ax</a:t>
            </a:r>
            <a:r>
              <a:rPr sz="1875" spc="179" baseline="42222" dirty="0">
                <a:latin typeface="Times New Roman"/>
                <a:cs typeface="Times New Roman"/>
              </a:rPr>
              <a:t>2</a:t>
            </a:r>
            <a:r>
              <a:rPr sz="1875" spc="390" baseline="42222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Symbol"/>
                <a:cs typeface="Symbol"/>
              </a:rPr>
              <a:t>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i="1" spc="90" dirty="0">
                <a:latin typeface="Times New Roman"/>
                <a:cs typeface="Times New Roman"/>
              </a:rPr>
              <a:t>bx</a:t>
            </a:r>
            <a:r>
              <a:rPr sz="2150" i="1" spc="-175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Symbol"/>
                <a:cs typeface="Symbol"/>
              </a:rPr>
              <a:t></a:t>
            </a:r>
            <a:r>
              <a:rPr sz="2150" spc="-210" dirty="0">
                <a:latin typeface="Times New Roman"/>
                <a:cs typeface="Times New Roman"/>
              </a:rPr>
              <a:t> </a:t>
            </a:r>
            <a:r>
              <a:rPr sz="2150" i="1" spc="110" dirty="0">
                <a:latin typeface="Times New Roman"/>
                <a:cs typeface="Times New Roman"/>
              </a:rPr>
              <a:t>c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59732" y="1763025"/>
            <a:ext cx="4743933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2150" spc="80" dirty="0">
                <a:latin typeface="Times New Roman"/>
                <a:cs typeface="Times New Roman"/>
              </a:rPr>
              <a:t>(</a:t>
            </a:r>
            <a:r>
              <a:rPr lang="en-US" sz="2150" i="1" spc="80" dirty="0">
                <a:latin typeface="Times New Roman"/>
                <a:cs typeface="Times New Roman"/>
              </a:rPr>
              <a:t>x</a:t>
            </a:r>
            <a:r>
              <a:rPr sz="2150" i="1" spc="-135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Symbol"/>
                <a:cs typeface="Symbol"/>
              </a:rPr>
              <a:t></a:t>
            </a:r>
            <a:r>
              <a:rPr sz="2150" spc="-175" dirty="0">
                <a:latin typeface="Times New Roman"/>
                <a:cs typeface="Times New Roman"/>
              </a:rPr>
              <a:t> </a:t>
            </a:r>
            <a:r>
              <a:rPr sz="2150" spc="95" dirty="0">
                <a:latin typeface="Times New Roman"/>
                <a:cs typeface="Times New Roman"/>
              </a:rPr>
              <a:t>4)(</a:t>
            </a:r>
            <a:r>
              <a:rPr sz="2150" i="1" spc="95" dirty="0">
                <a:latin typeface="Times New Roman"/>
                <a:cs typeface="Times New Roman"/>
              </a:rPr>
              <a:t>a</a:t>
            </a:r>
            <a:r>
              <a:rPr lang="en-US" sz="2150" i="1" spc="95" dirty="0">
                <a:latin typeface="Times New Roman"/>
                <a:cs typeface="Times New Roman"/>
              </a:rPr>
              <a:t>x</a:t>
            </a:r>
            <a:r>
              <a:rPr sz="1875" spc="142" baseline="42222" dirty="0">
                <a:latin typeface="Times New Roman"/>
                <a:cs typeface="Times New Roman"/>
              </a:rPr>
              <a:t>2</a:t>
            </a:r>
            <a:r>
              <a:rPr sz="1875" spc="390" baseline="42222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Symbol"/>
                <a:cs typeface="Symbol"/>
              </a:rPr>
              <a:t></a:t>
            </a:r>
            <a:r>
              <a:rPr sz="2150" spc="-250" dirty="0">
                <a:latin typeface="Times New Roman"/>
                <a:cs typeface="Times New Roman"/>
              </a:rPr>
              <a:t> </a:t>
            </a:r>
            <a:r>
              <a:rPr sz="2150" i="1" spc="90" dirty="0">
                <a:latin typeface="Times New Roman"/>
                <a:cs typeface="Times New Roman"/>
              </a:rPr>
              <a:t>b</a:t>
            </a:r>
            <a:r>
              <a:rPr lang="en-US" sz="2150" i="1" spc="90" dirty="0">
                <a:latin typeface="Times New Roman"/>
                <a:cs typeface="Times New Roman"/>
              </a:rPr>
              <a:t>x</a:t>
            </a:r>
            <a:r>
              <a:rPr sz="2150" i="1" spc="-175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Symbol"/>
                <a:cs typeface="Symbol"/>
              </a:rPr>
              <a:t></a:t>
            </a:r>
            <a:r>
              <a:rPr sz="2150" spc="-215" dirty="0">
                <a:latin typeface="Times New Roman"/>
                <a:cs typeface="Times New Roman"/>
              </a:rPr>
              <a:t> </a:t>
            </a:r>
            <a:r>
              <a:rPr sz="2150" i="1" spc="100" dirty="0">
                <a:latin typeface="Times New Roman"/>
                <a:cs typeface="Times New Roman"/>
              </a:rPr>
              <a:t>c</a:t>
            </a:r>
            <a:r>
              <a:rPr sz="2150" spc="100" dirty="0">
                <a:latin typeface="Times New Roman"/>
                <a:cs typeface="Times New Roman"/>
              </a:rPr>
              <a:t>)</a:t>
            </a:r>
            <a:r>
              <a:rPr sz="2150" spc="-60" dirty="0">
                <a:latin typeface="Times New Roman"/>
                <a:cs typeface="Times New Roman"/>
              </a:rPr>
              <a:t> </a:t>
            </a:r>
            <a:r>
              <a:rPr sz="2150" spc="140" dirty="0">
                <a:latin typeface="Symbol"/>
                <a:cs typeface="Symbol"/>
              </a:rPr>
              <a:t></a:t>
            </a:r>
            <a:r>
              <a:rPr sz="2150" spc="-315" dirty="0">
                <a:latin typeface="Times New Roman"/>
                <a:cs typeface="Times New Roman"/>
              </a:rPr>
              <a:t> </a:t>
            </a:r>
            <a:r>
              <a:rPr sz="2150" spc="125" dirty="0">
                <a:latin typeface="Times New Roman"/>
                <a:cs typeface="Times New Roman"/>
              </a:rPr>
              <a:t>1</a:t>
            </a:r>
            <a:r>
              <a:rPr lang="en-US" sz="2150" spc="125" dirty="0">
                <a:latin typeface="Times New Roman"/>
                <a:cs typeface="Times New Roman"/>
              </a:rPr>
              <a:t>+</a:t>
            </a:r>
            <a:r>
              <a:rPr lang="en-US" sz="2150" i="1" spc="95" dirty="0">
                <a:latin typeface="Times New Roman"/>
                <a:cs typeface="Times New Roman"/>
              </a:rPr>
              <a:t> a</a:t>
            </a:r>
            <a:r>
              <a:rPr lang="en-US" sz="2150" spc="125" dirty="0">
                <a:latin typeface="Times New Roman"/>
                <a:cs typeface="Times New Roman"/>
              </a:rPr>
              <a:t>(</a:t>
            </a:r>
            <a:r>
              <a:rPr lang="en-US" sz="2400" i="1" spc="65" dirty="0">
                <a:latin typeface="Times New Roman"/>
                <a:cs typeface="Times New Roman"/>
              </a:rPr>
              <a:t>x</a:t>
            </a:r>
            <a:r>
              <a:rPr lang="en-US" sz="2000" spc="97" baseline="43478" dirty="0">
                <a:latin typeface="Times New Roman"/>
                <a:cs typeface="Times New Roman"/>
              </a:rPr>
              <a:t>3</a:t>
            </a:r>
            <a:r>
              <a:rPr lang="en-US" sz="2000" spc="277" baseline="43478" dirty="0">
                <a:latin typeface="Times New Roman"/>
                <a:cs typeface="Times New Roman"/>
              </a:rPr>
              <a:t> </a:t>
            </a:r>
            <a:r>
              <a:rPr lang="en-US" sz="2400" spc="60" dirty="0">
                <a:latin typeface="Symbol"/>
                <a:cs typeface="Symbol"/>
              </a:rPr>
              <a:t></a:t>
            </a:r>
            <a:r>
              <a:rPr lang="en-US" sz="2400" spc="-250" dirty="0">
                <a:latin typeface="Times New Roman"/>
                <a:cs typeface="Times New Roman"/>
              </a:rPr>
              <a:t> </a:t>
            </a:r>
            <a:r>
              <a:rPr lang="en-US" sz="2400" spc="55" dirty="0">
                <a:latin typeface="Times New Roman"/>
                <a:cs typeface="Times New Roman"/>
              </a:rPr>
              <a:t>3</a:t>
            </a:r>
            <a:r>
              <a:rPr lang="en-US" sz="2400" i="1" spc="55" dirty="0">
                <a:latin typeface="Times New Roman"/>
                <a:cs typeface="Times New Roman"/>
              </a:rPr>
              <a:t>x</a:t>
            </a:r>
            <a:r>
              <a:rPr lang="en-US" sz="2400" i="1" spc="-180" dirty="0">
                <a:latin typeface="Times New Roman"/>
                <a:cs typeface="Times New Roman"/>
              </a:rPr>
              <a:t> </a:t>
            </a:r>
            <a:r>
              <a:rPr lang="en-US" sz="2400" spc="60" dirty="0">
                <a:latin typeface="Symbol"/>
                <a:cs typeface="Symbol"/>
              </a:rPr>
              <a:t></a:t>
            </a:r>
            <a:r>
              <a:rPr lang="en-US" sz="2400" spc="-215" dirty="0">
                <a:latin typeface="Times New Roman"/>
                <a:cs typeface="Times New Roman"/>
              </a:rPr>
              <a:t> </a:t>
            </a:r>
            <a:r>
              <a:rPr lang="en-US" sz="2400" spc="70" dirty="0">
                <a:latin typeface="Times New Roman"/>
                <a:cs typeface="Times New Roman"/>
              </a:rPr>
              <a:t>2</a:t>
            </a:r>
            <a:r>
              <a:rPr lang="en-US" sz="2150" spc="125" dirty="0">
                <a:latin typeface="Times New Roman"/>
                <a:cs typeface="Times New Roman"/>
              </a:rPr>
              <a:t>)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897665" y="2353041"/>
            <a:ext cx="307975" cy="338455"/>
          </a:xfrm>
          <a:custGeom>
            <a:avLst/>
            <a:gdLst/>
            <a:ahLst/>
            <a:cxnLst/>
            <a:rect l="l" t="t" r="r" b="b"/>
            <a:pathLst>
              <a:path w="307975" h="338455">
                <a:moveTo>
                  <a:pt x="307981" y="0"/>
                </a:moveTo>
                <a:lnTo>
                  <a:pt x="0" y="338183"/>
                </a:lnTo>
              </a:path>
            </a:pathLst>
          </a:custGeom>
          <a:ln w="1051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92941" y="2353041"/>
            <a:ext cx="307975" cy="338455"/>
          </a:xfrm>
          <a:custGeom>
            <a:avLst/>
            <a:gdLst/>
            <a:ahLst/>
            <a:cxnLst/>
            <a:rect l="l" t="t" r="r" b="b"/>
            <a:pathLst>
              <a:path w="307975" h="338455">
                <a:moveTo>
                  <a:pt x="307935" y="0"/>
                </a:moveTo>
                <a:lnTo>
                  <a:pt x="0" y="338183"/>
                </a:lnTo>
              </a:path>
            </a:pathLst>
          </a:custGeom>
          <a:ln w="10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85079" y="2349636"/>
            <a:ext cx="311150" cy="341630"/>
          </a:xfrm>
          <a:custGeom>
            <a:avLst/>
            <a:gdLst/>
            <a:ahLst/>
            <a:cxnLst/>
            <a:rect l="l" t="t" r="r" b="b"/>
            <a:pathLst>
              <a:path w="311150" h="341630">
                <a:moveTo>
                  <a:pt x="310866" y="0"/>
                </a:moveTo>
                <a:lnTo>
                  <a:pt x="0" y="341587"/>
                </a:lnTo>
              </a:path>
            </a:pathLst>
          </a:custGeom>
          <a:ln w="10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108014" y="2343759"/>
            <a:ext cx="3543935" cy="2876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1700" spc="565" dirty="0">
                <a:latin typeface="Symbol"/>
                <a:cs typeface="Symbol"/>
              </a:rPr>
              <a:t>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i="1" spc="285" dirty="0">
                <a:latin typeface="Times New Roman"/>
                <a:cs typeface="Times New Roman"/>
              </a:rPr>
              <a:t>a</a:t>
            </a:r>
            <a:r>
              <a:rPr sz="1700" i="1" spc="75" dirty="0">
                <a:latin typeface="Times New Roman"/>
                <a:cs typeface="Times New Roman"/>
              </a:rPr>
              <a:t> </a:t>
            </a:r>
            <a:r>
              <a:rPr sz="1700" spc="315" dirty="0">
                <a:latin typeface="Symbol"/>
                <a:cs typeface="Symbol"/>
              </a:rPr>
              <a:t></a:t>
            </a:r>
            <a:r>
              <a:rPr sz="1700" spc="290" dirty="0">
                <a:latin typeface="Times New Roman"/>
                <a:cs typeface="Times New Roman"/>
              </a:rPr>
              <a:t> </a:t>
            </a:r>
            <a:r>
              <a:rPr sz="2550" spc="427" baseline="14705" dirty="0">
                <a:latin typeface="Times New Roman"/>
                <a:cs typeface="Times New Roman"/>
              </a:rPr>
              <a:t>1</a:t>
            </a:r>
            <a:r>
              <a:rPr sz="2550" spc="427" baseline="-29411" dirty="0">
                <a:latin typeface="Times New Roman"/>
                <a:cs typeface="Times New Roman"/>
              </a:rPr>
              <a:t>78</a:t>
            </a:r>
            <a:r>
              <a:rPr sz="1700" spc="285" dirty="0">
                <a:latin typeface="Times New Roman"/>
                <a:cs typeface="Times New Roman"/>
              </a:rPr>
              <a:t>,</a:t>
            </a:r>
            <a:r>
              <a:rPr sz="1700" spc="-240" dirty="0">
                <a:latin typeface="Times New Roman"/>
                <a:cs typeface="Times New Roman"/>
              </a:rPr>
              <a:t> </a:t>
            </a:r>
            <a:r>
              <a:rPr sz="1700" i="1" spc="285" dirty="0">
                <a:latin typeface="Times New Roman"/>
                <a:cs typeface="Times New Roman"/>
              </a:rPr>
              <a:t>b</a:t>
            </a:r>
            <a:r>
              <a:rPr sz="1700" i="1" spc="40" dirty="0">
                <a:latin typeface="Times New Roman"/>
                <a:cs typeface="Times New Roman"/>
              </a:rPr>
              <a:t> </a:t>
            </a:r>
            <a:r>
              <a:rPr sz="1700" spc="315" dirty="0">
                <a:latin typeface="Symbol"/>
                <a:cs typeface="Symbol"/>
              </a:rPr>
              <a:t></a:t>
            </a:r>
            <a:r>
              <a:rPr sz="1700" spc="35" dirty="0">
                <a:latin typeface="Times New Roman"/>
                <a:cs typeface="Times New Roman"/>
              </a:rPr>
              <a:t> </a:t>
            </a:r>
            <a:r>
              <a:rPr sz="1700" spc="315" dirty="0">
                <a:latin typeface="Symbol"/>
                <a:cs typeface="Symbol"/>
              </a:rPr>
              <a:t></a:t>
            </a:r>
            <a:r>
              <a:rPr sz="1700" spc="-80" dirty="0">
                <a:latin typeface="Times New Roman"/>
                <a:cs typeface="Times New Roman"/>
              </a:rPr>
              <a:t> </a:t>
            </a:r>
            <a:r>
              <a:rPr sz="2550" spc="427" baseline="14705" dirty="0">
                <a:latin typeface="Times New Roman"/>
                <a:cs typeface="Times New Roman"/>
              </a:rPr>
              <a:t>2</a:t>
            </a:r>
            <a:r>
              <a:rPr sz="2550" spc="-367" baseline="14705" dirty="0">
                <a:latin typeface="Times New Roman"/>
                <a:cs typeface="Times New Roman"/>
              </a:rPr>
              <a:t> </a:t>
            </a:r>
            <a:r>
              <a:rPr sz="2550" spc="419" baseline="-29411" dirty="0">
                <a:latin typeface="Times New Roman"/>
                <a:cs typeface="Times New Roman"/>
              </a:rPr>
              <a:t>39</a:t>
            </a:r>
            <a:r>
              <a:rPr sz="1700" spc="280" dirty="0">
                <a:latin typeface="Times New Roman"/>
                <a:cs typeface="Times New Roman"/>
              </a:rPr>
              <a:t>,</a:t>
            </a:r>
            <a:r>
              <a:rPr sz="1700" spc="-204" dirty="0">
                <a:latin typeface="Times New Roman"/>
                <a:cs typeface="Times New Roman"/>
              </a:rPr>
              <a:t> </a:t>
            </a:r>
            <a:r>
              <a:rPr sz="1700" i="1" spc="250" dirty="0">
                <a:latin typeface="Times New Roman"/>
                <a:cs typeface="Times New Roman"/>
              </a:rPr>
              <a:t>c</a:t>
            </a:r>
            <a:r>
              <a:rPr sz="1700" i="1" spc="65" dirty="0">
                <a:latin typeface="Times New Roman"/>
                <a:cs typeface="Times New Roman"/>
              </a:rPr>
              <a:t> </a:t>
            </a:r>
            <a:r>
              <a:rPr sz="1700" spc="315" dirty="0">
                <a:latin typeface="Symbol"/>
                <a:cs typeface="Symbol"/>
              </a:rPr>
              <a:t></a:t>
            </a:r>
            <a:r>
              <a:rPr sz="1700" spc="-204" dirty="0">
                <a:latin typeface="Times New Roman"/>
                <a:cs typeface="Times New Roman"/>
              </a:rPr>
              <a:t> </a:t>
            </a:r>
            <a:r>
              <a:rPr sz="2550" spc="397" baseline="14705" dirty="0">
                <a:latin typeface="Times New Roman"/>
                <a:cs typeface="Times New Roman"/>
              </a:rPr>
              <a:t>19</a:t>
            </a:r>
            <a:r>
              <a:rPr sz="2550" spc="-315" baseline="14705" dirty="0">
                <a:latin typeface="Times New Roman"/>
                <a:cs typeface="Times New Roman"/>
              </a:rPr>
              <a:t> </a:t>
            </a:r>
            <a:r>
              <a:rPr sz="2550" spc="367" baseline="-29411" dirty="0">
                <a:latin typeface="Times New Roman"/>
                <a:cs typeface="Times New Roman"/>
              </a:rPr>
              <a:t>78</a:t>
            </a:r>
            <a:endParaRPr sz="2550" baseline="-29411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65899" y="2957293"/>
            <a:ext cx="311785" cy="408305"/>
          </a:xfrm>
          <a:custGeom>
            <a:avLst/>
            <a:gdLst/>
            <a:ahLst/>
            <a:cxnLst/>
            <a:rect l="l" t="t" r="r" b="b"/>
            <a:pathLst>
              <a:path w="311785" h="408304">
                <a:moveTo>
                  <a:pt x="311770" y="0"/>
                </a:moveTo>
                <a:lnTo>
                  <a:pt x="0" y="408280"/>
                </a:lnTo>
              </a:path>
            </a:pathLst>
          </a:custGeom>
          <a:ln w="11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84512" y="2957293"/>
            <a:ext cx="311785" cy="408305"/>
          </a:xfrm>
          <a:custGeom>
            <a:avLst/>
            <a:gdLst/>
            <a:ahLst/>
            <a:cxnLst/>
            <a:rect l="l" t="t" r="r" b="b"/>
            <a:pathLst>
              <a:path w="311785" h="408304">
                <a:moveTo>
                  <a:pt x="311770" y="0"/>
                </a:moveTo>
                <a:lnTo>
                  <a:pt x="0" y="408280"/>
                </a:lnTo>
              </a:path>
            </a:pathLst>
          </a:custGeom>
          <a:ln w="11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80912" y="2953182"/>
            <a:ext cx="315595" cy="412750"/>
          </a:xfrm>
          <a:custGeom>
            <a:avLst/>
            <a:gdLst/>
            <a:ahLst/>
            <a:cxnLst/>
            <a:rect l="l" t="t" r="r" b="b"/>
            <a:pathLst>
              <a:path w="315595" h="412750">
                <a:moveTo>
                  <a:pt x="315281" y="0"/>
                </a:moveTo>
                <a:lnTo>
                  <a:pt x="0" y="412390"/>
                </a:lnTo>
              </a:path>
            </a:pathLst>
          </a:custGeom>
          <a:ln w="1155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458324" y="3084982"/>
            <a:ext cx="169608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075" spc="209" baseline="28455" dirty="0">
                <a:latin typeface="Symbol"/>
                <a:cs typeface="Symbol"/>
              </a:rPr>
              <a:t></a:t>
            </a:r>
            <a:r>
              <a:rPr sz="3075" spc="-165" baseline="28455" dirty="0">
                <a:latin typeface="Times New Roman"/>
                <a:cs typeface="Times New Roman"/>
              </a:rPr>
              <a:t> </a:t>
            </a:r>
            <a:r>
              <a:rPr sz="3075" spc="262" baseline="43360" dirty="0">
                <a:latin typeface="Times New Roman"/>
                <a:cs typeface="Times New Roman"/>
              </a:rPr>
              <a:t>2</a:t>
            </a:r>
            <a:r>
              <a:rPr sz="2050" spc="175" dirty="0">
                <a:latin typeface="Times New Roman"/>
                <a:cs typeface="Times New Roman"/>
              </a:rPr>
              <a:t>39</a:t>
            </a:r>
            <a:r>
              <a:rPr sz="2050" spc="-190" dirty="0">
                <a:latin typeface="Times New Roman"/>
                <a:cs typeface="Times New Roman"/>
              </a:rPr>
              <a:t> </a:t>
            </a:r>
            <a:r>
              <a:rPr sz="3075" i="1" spc="165" baseline="28455" dirty="0">
                <a:latin typeface="Times New Roman"/>
                <a:cs typeface="Times New Roman"/>
              </a:rPr>
              <a:t>x</a:t>
            </a:r>
            <a:r>
              <a:rPr sz="3075" i="1" spc="-247" baseline="28455" dirty="0">
                <a:latin typeface="Times New Roman"/>
                <a:cs typeface="Times New Roman"/>
              </a:rPr>
              <a:t> </a:t>
            </a:r>
            <a:r>
              <a:rPr sz="3075" spc="232" baseline="28455" dirty="0">
                <a:latin typeface="Symbol"/>
                <a:cs typeface="Symbol"/>
              </a:rPr>
              <a:t></a:t>
            </a:r>
            <a:r>
              <a:rPr sz="3075" spc="232" baseline="43360" dirty="0">
                <a:latin typeface="Times New Roman"/>
                <a:cs typeface="Times New Roman"/>
              </a:rPr>
              <a:t>19</a:t>
            </a:r>
            <a:r>
              <a:rPr sz="3075" spc="-450" baseline="43360" dirty="0">
                <a:latin typeface="Times New Roman"/>
                <a:cs typeface="Times New Roman"/>
              </a:rPr>
              <a:t> </a:t>
            </a:r>
            <a:r>
              <a:rPr sz="2050" spc="85" dirty="0">
                <a:latin typeface="Times New Roman"/>
                <a:cs typeface="Times New Roman"/>
              </a:rPr>
              <a:t>78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4872" y="2948720"/>
            <a:ext cx="2256155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050" spc="165" dirty="0">
                <a:latin typeface="Symbol"/>
                <a:cs typeface="Symbol"/>
              </a:rPr>
              <a:t></a:t>
            </a:r>
            <a:r>
              <a:rPr sz="2050" spc="165" dirty="0">
                <a:latin typeface="Times New Roman"/>
                <a:cs typeface="Times New Roman"/>
              </a:rPr>
              <a:t>(</a:t>
            </a:r>
            <a:r>
              <a:rPr sz="2050" i="1" spc="165" dirty="0">
                <a:latin typeface="Times New Roman"/>
                <a:cs typeface="Times New Roman"/>
              </a:rPr>
              <a:t>u</a:t>
            </a:r>
            <a:r>
              <a:rPr sz="2050" i="1" spc="-120" dirty="0">
                <a:latin typeface="Times New Roman"/>
                <a:cs typeface="Times New Roman"/>
              </a:rPr>
              <a:t> </a:t>
            </a:r>
            <a:r>
              <a:rPr sz="2050" spc="140" dirty="0">
                <a:latin typeface="Symbol"/>
                <a:cs typeface="Symbol"/>
              </a:rPr>
              <a:t></a:t>
            </a:r>
            <a:r>
              <a:rPr sz="2050" spc="-155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4)</a:t>
            </a:r>
            <a:r>
              <a:rPr spc="135" baseline="43981" dirty="0">
                <a:latin typeface="Symbol"/>
                <a:cs typeface="Symbol"/>
              </a:rPr>
              <a:t></a:t>
            </a:r>
            <a:r>
              <a:rPr spc="135" baseline="43981" dirty="0">
                <a:latin typeface="Times New Roman"/>
                <a:cs typeface="Times New Roman"/>
              </a:rPr>
              <a:t>1</a:t>
            </a:r>
            <a:r>
              <a:rPr spc="434" baseline="43981" dirty="0">
                <a:latin typeface="Times New Roman"/>
                <a:cs typeface="Times New Roman"/>
              </a:rPr>
              <a:t> </a:t>
            </a:r>
            <a:r>
              <a:rPr sz="2050" spc="140" dirty="0">
                <a:latin typeface="Symbol"/>
                <a:cs typeface="Symbol"/>
              </a:rPr>
              <a:t></a:t>
            </a:r>
            <a:r>
              <a:rPr sz="2050" spc="204" dirty="0">
                <a:latin typeface="Times New Roman"/>
                <a:cs typeface="Times New Roman"/>
              </a:rPr>
              <a:t> </a:t>
            </a:r>
            <a:r>
              <a:rPr sz="3075" spc="195" baseline="13550" dirty="0">
                <a:latin typeface="Times New Roman"/>
                <a:cs typeface="Times New Roman"/>
              </a:rPr>
              <a:t>1</a:t>
            </a:r>
            <a:r>
              <a:rPr sz="3075" spc="195" baseline="-28455" dirty="0">
                <a:latin typeface="Times New Roman"/>
                <a:cs typeface="Times New Roman"/>
              </a:rPr>
              <a:t>78</a:t>
            </a:r>
            <a:r>
              <a:rPr sz="3075" spc="-322" baseline="-28455" dirty="0">
                <a:latin typeface="Times New Roman"/>
                <a:cs typeface="Times New Roman"/>
              </a:rPr>
              <a:t> </a:t>
            </a:r>
            <a:r>
              <a:rPr sz="2050" i="1" spc="140" dirty="0">
                <a:latin typeface="Times New Roman"/>
                <a:cs typeface="Times New Roman"/>
              </a:rPr>
              <a:t>x</a:t>
            </a:r>
            <a:r>
              <a:rPr spc="209" baseline="43981" dirty="0">
                <a:latin typeface="Times New Roman"/>
                <a:cs typeface="Times New Roman"/>
              </a:rPr>
              <a:t>2</a:t>
            </a:r>
            <a:endParaRPr baseline="4398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4" y="433892"/>
            <a:ext cx="7848600" cy="1119537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3600" spc="-5" dirty="0"/>
              <a:t>14.28</a:t>
            </a:r>
            <a:r>
              <a:rPr sz="3600" spc="-35" dirty="0"/>
              <a:t> </a:t>
            </a:r>
            <a:r>
              <a:rPr sz="3600" dirty="0">
                <a:latin typeface="宋体"/>
                <a:cs typeface="宋体"/>
              </a:rPr>
              <a:t>在</a:t>
            </a:r>
            <a:r>
              <a:rPr sz="3600" dirty="0"/>
              <a:t>Z[x]</a:t>
            </a:r>
            <a:r>
              <a:rPr sz="3600" spc="5" dirty="0">
                <a:latin typeface="宋体"/>
                <a:cs typeface="宋体"/>
              </a:rPr>
              <a:t>环中，</a:t>
            </a:r>
            <a:r>
              <a:rPr sz="3600" dirty="0">
                <a:latin typeface="宋体"/>
                <a:cs typeface="宋体"/>
              </a:rPr>
              <a:t>令</a:t>
            </a:r>
            <a:r>
              <a:rPr sz="3600" spc="-20" dirty="0"/>
              <a:t>I</a:t>
            </a:r>
            <a:r>
              <a:rPr sz="3600" spc="5" dirty="0">
                <a:latin typeface="宋体"/>
                <a:cs typeface="宋体"/>
              </a:rPr>
              <a:t>为</a:t>
            </a:r>
            <a:r>
              <a:rPr sz="3600" dirty="0">
                <a:latin typeface="宋体"/>
                <a:cs typeface="宋体"/>
              </a:rPr>
              <a:t>由</a:t>
            </a:r>
            <a:r>
              <a:rPr sz="3600" spc="15" dirty="0"/>
              <a:t>x</a:t>
            </a:r>
            <a:r>
              <a:rPr sz="3600" dirty="0">
                <a:latin typeface="宋体"/>
                <a:cs typeface="宋体"/>
              </a:rPr>
              <a:t>和</a:t>
            </a:r>
            <a:r>
              <a:rPr sz="3600" spc="-5" dirty="0"/>
              <a:t>2</a:t>
            </a:r>
            <a:r>
              <a:rPr sz="3600" spc="5" dirty="0">
                <a:latin typeface="宋体"/>
                <a:cs typeface="宋体"/>
              </a:rPr>
              <a:t>生成的一个理想，证明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60245" y="1468366"/>
            <a:ext cx="7158355" cy="45637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spcBef>
                <a:spcPts val="880"/>
              </a:spcBef>
            </a:pPr>
            <a:r>
              <a:rPr sz="3200" spc="-5" dirty="0">
                <a:latin typeface="Calibri"/>
                <a:cs typeface="Calibri"/>
              </a:rPr>
              <a:t>(1)</a:t>
            </a:r>
            <a:r>
              <a:rPr sz="3200" spc="-28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</a:t>
            </a:r>
            <a:r>
              <a:rPr sz="3200" spc="5" dirty="0">
                <a:latin typeface="宋体"/>
                <a:cs typeface="宋体"/>
              </a:rPr>
              <a:t>是所有带偶常数的所有多项式的集合</a:t>
            </a:r>
            <a:endParaRPr sz="3200">
              <a:latin typeface="宋体"/>
              <a:cs typeface="宋体"/>
            </a:endParaRPr>
          </a:p>
          <a:p>
            <a:pPr marL="12700" marR="1024890">
              <a:lnSpc>
                <a:spcPct val="119400"/>
              </a:lnSpc>
              <a:spcBef>
                <a:spcPts val="40"/>
              </a:spcBef>
            </a:pPr>
            <a:r>
              <a:rPr sz="2400" spc="5" dirty="0">
                <a:latin typeface="宋体"/>
                <a:cs typeface="宋体"/>
              </a:rPr>
              <a:t>证明：由题</a:t>
            </a:r>
            <a:r>
              <a:rPr sz="2400" spc="15" dirty="0">
                <a:latin typeface="宋体"/>
                <a:cs typeface="宋体"/>
              </a:rPr>
              <a:t>意</a:t>
            </a:r>
            <a:r>
              <a:rPr sz="2400" spc="-5" dirty="0">
                <a:latin typeface="Calibri"/>
                <a:cs typeface="Calibri"/>
              </a:rPr>
              <a:t>I={x</a:t>
            </a:r>
            <a:r>
              <a:rPr sz="2400" spc="-5" dirty="0">
                <a:latin typeface="Cambria Math"/>
                <a:cs typeface="Cambria Math"/>
              </a:rPr>
              <a:t>∙f(x)+2∙g(x)|f(x),g(x)∊Z[x]</a:t>
            </a:r>
            <a:r>
              <a:rPr sz="2400" spc="-5" dirty="0">
                <a:latin typeface="Calibri"/>
                <a:cs typeface="Calibri"/>
              </a:rPr>
              <a:t>}  </a:t>
            </a:r>
            <a:r>
              <a:rPr sz="2400" spc="5" dirty="0">
                <a:latin typeface="宋体"/>
                <a:cs typeface="宋体"/>
              </a:rPr>
              <a:t>而所有常数为偶数的多</a:t>
            </a:r>
            <a:r>
              <a:rPr sz="2400" spc="-30" dirty="0">
                <a:latin typeface="宋体"/>
                <a:cs typeface="宋体"/>
              </a:rPr>
              <a:t>项</a:t>
            </a:r>
            <a:r>
              <a:rPr sz="2400" spc="5" dirty="0">
                <a:latin typeface="宋体"/>
                <a:cs typeface="宋体"/>
              </a:rPr>
              <a:t>式的</a:t>
            </a:r>
            <a:r>
              <a:rPr sz="2400" spc="-30" dirty="0">
                <a:latin typeface="宋体"/>
                <a:cs typeface="宋体"/>
              </a:rPr>
              <a:t>集</a:t>
            </a:r>
            <a:r>
              <a:rPr sz="2400" spc="5" dirty="0">
                <a:latin typeface="宋体"/>
                <a:cs typeface="宋体"/>
              </a:rPr>
              <a:t>合可</a:t>
            </a:r>
            <a:r>
              <a:rPr sz="2400" spc="-30" dirty="0">
                <a:latin typeface="宋体"/>
                <a:cs typeface="宋体"/>
              </a:rPr>
              <a:t>以</a:t>
            </a:r>
            <a:r>
              <a:rPr sz="2400" spc="5" dirty="0">
                <a:latin typeface="宋体"/>
                <a:cs typeface="宋体"/>
              </a:rPr>
              <a:t>表示为 </a:t>
            </a:r>
            <a:r>
              <a:rPr sz="2400" spc="-5" dirty="0">
                <a:latin typeface="Calibri"/>
                <a:cs typeface="Calibri"/>
              </a:rPr>
              <a:t>F={x</a:t>
            </a:r>
            <a:r>
              <a:rPr sz="2400" spc="-5" dirty="0">
                <a:latin typeface="Cambria Math"/>
                <a:cs typeface="Cambria Math"/>
              </a:rPr>
              <a:t>∙f(x)+2k|f(x)∊Z[x],</a:t>
            </a:r>
            <a:r>
              <a:rPr sz="2400" spc="-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k∊Z</a:t>
            </a:r>
            <a:r>
              <a:rPr sz="2400" dirty="0"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  <a:p>
            <a:pPr marL="12700" marR="4247515">
              <a:lnSpc>
                <a:spcPct val="120100"/>
              </a:lnSpc>
              <a:spcBef>
                <a:spcPts val="35"/>
              </a:spcBef>
            </a:pPr>
            <a:r>
              <a:rPr sz="2400" spc="5" dirty="0">
                <a:latin typeface="宋体"/>
                <a:cs typeface="宋体"/>
              </a:rPr>
              <a:t>思</a:t>
            </a:r>
            <a:r>
              <a:rPr sz="2400" spc="10" dirty="0">
                <a:latin typeface="宋体"/>
                <a:cs typeface="宋体"/>
              </a:rPr>
              <a:t>路</a:t>
            </a:r>
            <a:r>
              <a:rPr sz="2400" spc="-730" dirty="0">
                <a:latin typeface="宋体"/>
                <a:cs typeface="宋体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⇒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宋体"/>
                <a:cs typeface="宋体"/>
              </a:rPr>
              <a:t>证明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spc="5" dirty="0">
                <a:latin typeface="Cambria Math"/>
                <a:cs typeface="Cambria Math"/>
              </a:rPr>
              <a:t>⊆F</a:t>
            </a:r>
            <a:r>
              <a:rPr sz="2400" spc="5" dirty="0">
                <a:latin typeface="宋体"/>
                <a:cs typeface="宋体"/>
              </a:rPr>
              <a:t>，</a:t>
            </a:r>
            <a:r>
              <a:rPr sz="2400" spc="5" dirty="0">
                <a:latin typeface="Cambria Math"/>
                <a:cs typeface="Cambria Math"/>
              </a:rPr>
              <a:t>F⊆I  </a:t>
            </a:r>
            <a:r>
              <a:rPr sz="2400" spc="5" dirty="0">
                <a:latin typeface="宋体"/>
                <a:cs typeface="宋体"/>
              </a:rPr>
              <a:t>显</a:t>
            </a:r>
            <a:r>
              <a:rPr sz="2400" spc="10" dirty="0">
                <a:latin typeface="宋体"/>
                <a:cs typeface="宋体"/>
              </a:rPr>
              <a:t>然</a:t>
            </a:r>
            <a:r>
              <a:rPr sz="2400" spc="5" dirty="0">
                <a:latin typeface="Calibri"/>
                <a:cs typeface="Calibri"/>
              </a:rPr>
              <a:t>F</a:t>
            </a:r>
            <a:r>
              <a:rPr sz="2400" spc="5" dirty="0">
                <a:latin typeface="Cambria Math"/>
                <a:cs typeface="Cambria Math"/>
              </a:rPr>
              <a:t>⊆I(</a:t>
            </a:r>
            <a:r>
              <a:rPr sz="2400" spc="5" dirty="0">
                <a:latin typeface="宋体"/>
                <a:cs typeface="宋体"/>
              </a:rPr>
              <a:t>令</a:t>
            </a:r>
            <a:r>
              <a:rPr sz="2400" spc="-5" dirty="0">
                <a:latin typeface="Cambria Math"/>
                <a:cs typeface="Cambria Math"/>
              </a:rPr>
              <a:t>k=g(x))</a:t>
            </a:r>
            <a:endParaRPr sz="2400">
              <a:latin typeface="Cambria Math"/>
              <a:cs typeface="Cambria Math"/>
            </a:endParaRPr>
          </a:p>
          <a:p>
            <a:pPr marL="12700" marR="3452495">
              <a:lnSpc>
                <a:spcPts val="3529"/>
              </a:lnSpc>
              <a:spcBef>
                <a:spcPts val="155"/>
              </a:spcBef>
            </a:pPr>
            <a:r>
              <a:rPr sz="2400" spc="5" dirty="0">
                <a:latin typeface="宋体"/>
                <a:cs typeface="宋体"/>
              </a:rPr>
              <a:t>又对任</a:t>
            </a:r>
            <a:r>
              <a:rPr sz="2400" spc="10" dirty="0">
                <a:latin typeface="宋体"/>
                <a:cs typeface="宋体"/>
              </a:rPr>
              <a:t>意</a:t>
            </a:r>
            <a:r>
              <a:rPr sz="2400" spc="-10" dirty="0">
                <a:latin typeface="Cambria Math"/>
                <a:cs typeface="Cambria Math"/>
              </a:rPr>
              <a:t>p</a:t>
            </a:r>
            <a:r>
              <a:rPr sz="2400" spc="5" dirty="0">
                <a:latin typeface="Cambria Math"/>
                <a:cs typeface="Cambria Math"/>
              </a:rPr>
              <a:t>=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400" spc="15" dirty="0">
                <a:latin typeface="Cambria Math"/>
                <a:cs typeface="Cambria Math"/>
              </a:rPr>
              <a:t>∙</a:t>
            </a:r>
            <a:r>
              <a:rPr sz="2400" spc="-15" dirty="0">
                <a:latin typeface="Cambria Math"/>
                <a:cs typeface="Cambria Math"/>
              </a:rPr>
              <a:t>f</a:t>
            </a:r>
            <a:r>
              <a:rPr sz="2400" dirty="0">
                <a:latin typeface="Cambria Math"/>
                <a:cs typeface="Cambria Math"/>
              </a:rPr>
              <a:t>(</a:t>
            </a:r>
            <a:r>
              <a:rPr sz="2400" spc="-5" dirty="0">
                <a:latin typeface="Cambria Math"/>
                <a:cs typeface="Cambria Math"/>
              </a:rPr>
              <a:t>x</a:t>
            </a:r>
            <a:r>
              <a:rPr sz="2400" dirty="0">
                <a:latin typeface="Cambria Math"/>
                <a:cs typeface="Cambria Math"/>
              </a:rPr>
              <a:t>)+2</a:t>
            </a:r>
            <a:r>
              <a:rPr sz="2400" spc="-25" dirty="0">
                <a:latin typeface="Cambria Math"/>
                <a:cs typeface="Cambria Math"/>
              </a:rPr>
              <a:t>∙</a:t>
            </a:r>
            <a:r>
              <a:rPr sz="2400" dirty="0">
                <a:latin typeface="Cambria Math"/>
                <a:cs typeface="Cambria Math"/>
              </a:rPr>
              <a:t>g(</a:t>
            </a:r>
            <a:r>
              <a:rPr sz="2400" spc="-5" dirty="0">
                <a:latin typeface="Cambria Math"/>
                <a:cs typeface="Cambria Math"/>
              </a:rPr>
              <a:t>x</a:t>
            </a:r>
            <a:r>
              <a:rPr sz="2400" dirty="0">
                <a:latin typeface="Cambria Math"/>
                <a:cs typeface="Cambria Math"/>
              </a:rPr>
              <a:t>)∊</a:t>
            </a:r>
            <a:r>
              <a:rPr sz="2400" spc="5" dirty="0">
                <a:latin typeface="Cambria Math"/>
                <a:cs typeface="Cambria Math"/>
              </a:rPr>
              <a:t>I</a:t>
            </a:r>
            <a:r>
              <a:rPr sz="2400" dirty="0">
                <a:latin typeface="Cambria Math"/>
                <a:cs typeface="Cambria Math"/>
              </a:rPr>
              <a:t>, </a:t>
            </a:r>
            <a:r>
              <a:rPr sz="2400" spc="5" dirty="0">
                <a:latin typeface="宋体"/>
                <a:cs typeface="宋体"/>
              </a:rPr>
              <a:t>令</a:t>
            </a:r>
            <a:r>
              <a:rPr sz="2400" spc="-5" dirty="0">
                <a:latin typeface="Cambria Math"/>
                <a:cs typeface="Cambria Math"/>
              </a:rPr>
              <a:t>g(x)=xg’(x)+k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355"/>
              </a:spcBef>
            </a:pPr>
            <a:r>
              <a:rPr sz="2400" spc="5" dirty="0">
                <a:latin typeface="宋体"/>
                <a:cs typeface="宋体"/>
              </a:rPr>
              <a:t>则</a:t>
            </a:r>
            <a:r>
              <a:rPr sz="2400" dirty="0">
                <a:latin typeface="Cambria Math"/>
                <a:cs typeface="Cambria Math"/>
              </a:rPr>
              <a:t>p=x(f(x)+2g’(x))+2k∊F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470"/>
              </a:spcBef>
            </a:pPr>
            <a:r>
              <a:rPr sz="2400" dirty="0">
                <a:latin typeface="Cambria Math"/>
                <a:cs typeface="Cambria Math"/>
              </a:rPr>
              <a:t>∴I⊆F</a:t>
            </a:r>
            <a:r>
              <a:rPr sz="2400" spc="-3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#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844" y="476454"/>
            <a:ext cx="6050280" cy="3917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15.9</a:t>
            </a:r>
            <a:r>
              <a:rPr sz="2400" spc="-5" dirty="0"/>
              <a:t>判定下述元素是不是给定域上的代数元。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88844" y="1354582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宋体"/>
                <a:cs typeface="宋体"/>
              </a:rPr>
              <a:t>令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92452" y="1060406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598" y="0"/>
                </a:lnTo>
              </a:path>
            </a:pathLst>
          </a:custGeom>
          <a:ln w="57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70304" y="1051355"/>
            <a:ext cx="95250" cy="2013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200" i="1" spc="1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8845" y="915670"/>
            <a:ext cx="5975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54125" algn="l"/>
              </a:tabLst>
            </a:pPr>
            <a:r>
              <a:rPr sz="2400" dirty="0">
                <a:latin typeface="宋体"/>
                <a:cs typeface="宋体"/>
              </a:rPr>
              <a:t>（</a:t>
            </a:r>
            <a:r>
              <a:rPr sz="2400" spc="-5" dirty="0">
                <a:latin typeface="Calibri"/>
                <a:cs typeface="Calibri"/>
              </a:rPr>
              <a:t>1</a:t>
            </a:r>
            <a:r>
              <a:rPr sz="2400" spc="-450" dirty="0">
                <a:latin typeface="宋体"/>
                <a:cs typeface="宋体"/>
              </a:rPr>
              <a:t>）</a:t>
            </a:r>
            <a:r>
              <a:rPr sz="3150" i="1" baseline="-14550" dirty="0">
                <a:latin typeface="Times New Roman"/>
                <a:cs typeface="Times New Roman"/>
              </a:rPr>
              <a:t>e	</a:t>
            </a:r>
            <a:r>
              <a:rPr sz="2400" dirty="0">
                <a:latin typeface="宋体"/>
                <a:cs typeface="宋体"/>
              </a:rPr>
              <a:t>关于</a:t>
            </a:r>
            <a:r>
              <a:rPr sz="2400" spc="5" dirty="0">
                <a:latin typeface="Calibri"/>
                <a:cs typeface="Calibri"/>
              </a:rPr>
              <a:t>Q</a:t>
            </a:r>
            <a:r>
              <a:rPr sz="2400" dirty="0">
                <a:latin typeface="宋体"/>
                <a:cs typeface="宋体"/>
              </a:rPr>
              <a:t>和</a:t>
            </a:r>
            <a:r>
              <a:rPr sz="2400" dirty="0">
                <a:latin typeface="Calibri"/>
                <a:cs typeface="Calibri"/>
              </a:rPr>
              <a:t>R,</a:t>
            </a:r>
            <a:r>
              <a:rPr sz="2400" dirty="0">
                <a:latin typeface="宋体"/>
                <a:cs typeface="宋体"/>
              </a:rPr>
              <a:t>其中</a:t>
            </a:r>
            <a:r>
              <a:rPr sz="2400" dirty="0">
                <a:latin typeface="Calibri"/>
                <a:cs typeface="Calibri"/>
              </a:rPr>
              <a:t>k,h</a:t>
            </a:r>
            <a:r>
              <a:rPr sz="2400" dirty="0">
                <a:latin typeface="宋体"/>
                <a:cs typeface="宋体"/>
              </a:rPr>
              <a:t>为正整数，且</a:t>
            </a:r>
            <a:r>
              <a:rPr sz="2400" spc="-5" dirty="0">
                <a:latin typeface="Calibri"/>
                <a:cs typeface="Calibri"/>
              </a:rPr>
              <a:t>h&lt;k;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21983" y="824341"/>
            <a:ext cx="3333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i="1" spc="7" baseline="-34722" dirty="0">
                <a:latin typeface="Times New Roman"/>
                <a:cs typeface="Times New Roman"/>
              </a:rPr>
              <a:t>i</a:t>
            </a:r>
            <a:r>
              <a:rPr i="1" spc="-247" baseline="-34722" dirty="0">
                <a:latin typeface="Times New Roman"/>
                <a:cs typeface="Times New Roman"/>
              </a:rPr>
              <a:t> </a:t>
            </a:r>
            <a:r>
              <a:rPr sz="1200" spc="-15" dirty="0">
                <a:latin typeface="Times New Roman"/>
                <a:cs typeface="Times New Roman"/>
              </a:rPr>
              <a:t>2</a:t>
            </a:r>
            <a:r>
              <a:rPr sz="1300" i="1" spc="-15" dirty="0">
                <a:latin typeface="Symbol"/>
                <a:cs typeface="Symbol"/>
              </a:rPr>
              <a:t></a:t>
            </a:r>
            <a:r>
              <a:rPr sz="1200" i="1" spc="-15" dirty="0">
                <a:latin typeface="Times New Roman"/>
                <a:cs typeface="Times New Roman"/>
              </a:rPr>
              <a:t>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443867" y="1593099"/>
            <a:ext cx="257810" cy="0"/>
          </a:xfrm>
          <a:custGeom>
            <a:avLst/>
            <a:gdLst/>
            <a:ahLst/>
            <a:cxnLst/>
            <a:rect l="l" t="t" r="r" b="b"/>
            <a:pathLst>
              <a:path w="257810">
                <a:moveTo>
                  <a:pt x="0" y="0"/>
                </a:moveTo>
                <a:lnTo>
                  <a:pt x="257320" y="0"/>
                </a:lnTo>
              </a:path>
            </a:pathLst>
          </a:custGeom>
          <a:ln w="52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397239" y="1771986"/>
            <a:ext cx="427990" cy="0"/>
          </a:xfrm>
          <a:custGeom>
            <a:avLst/>
            <a:gdLst/>
            <a:ahLst/>
            <a:cxnLst/>
            <a:rect l="l" t="t" r="r" b="b"/>
            <a:pathLst>
              <a:path w="427989">
                <a:moveTo>
                  <a:pt x="0" y="0"/>
                </a:moveTo>
                <a:lnTo>
                  <a:pt x="427455" y="0"/>
                </a:lnTo>
              </a:path>
            </a:pathLst>
          </a:custGeom>
          <a:ln w="11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37363" y="1771986"/>
            <a:ext cx="428625" cy="0"/>
          </a:xfrm>
          <a:custGeom>
            <a:avLst/>
            <a:gdLst/>
            <a:ahLst/>
            <a:cxnLst/>
            <a:rect l="l" t="t" r="r" b="b"/>
            <a:pathLst>
              <a:path w="428625">
                <a:moveTo>
                  <a:pt x="0" y="0"/>
                </a:moveTo>
                <a:lnTo>
                  <a:pt x="428095" y="0"/>
                </a:lnTo>
              </a:path>
            </a:pathLst>
          </a:custGeom>
          <a:ln w="11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31504" y="1767706"/>
            <a:ext cx="128778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153160" algn="l"/>
              </a:tabLst>
            </a:pPr>
            <a:r>
              <a:rPr sz="2100" i="1" spc="20" dirty="0">
                <a:latin typeface="Times New Roman"/>
                <a:cs typeface="Times New Roman"/>
              </a:rPr>
              <a:t>k	k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21596" y="1584624"/>
            <a:ext cx="96520" cy="20069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1200" i="1" spc="20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02325" y="1375924"/>
            <a:ext cx="1565910" cy="3638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  <a:tabLst>
                <a:tab pos="1153160" algn="l"/>
              </a:tabLst>
            </a:pPr>
            <a:r>
              <a:rPr sz="2100" spc="-135" dirty="0">
                <a:latin typeface="Times New Roman"/>
                <a:cs typeface="Times New Roman"/>
              </a:rPr>
              <a:t>2</a:t>
            </a:r>
            <a:r>
              <a:rPr sz="2200" i="1" spc="-65" dirty="0">
                <a:latin typeface="Symbol"/>
                <a:cs typeface="Symbol"/>
              </a:rPr>
              <a:t></a:t>
            </a:r>
            <a:r>
              <a:rPr sz="2100" i="1" spc="20" dirty="0">
                <a:latin typeface="Times New Roman"/>
                <a:cs typeface="Times New Roman"/>
              </a:rPr>
              <a:t>h</a:t>
            </a:r>
            <a:r>
              <a:rPr sz="2100" i="1" dirty="0">
                <a:latin typeface="Times New Roman"/>
                <a:cs typeface="Times New Roman"/>
              </a:rPr>
              <a:t>	</a:t>
            </a:r>
            <a:r>
              <a:rPr sz="2100" spc="-135" dirty="0">
                <a:latin typeface="Times New Roman"/>
                <a:cs typeface="Times New Roman"/>
              </a:rPr>
              <a:t>2</a:t>
            </a:r>
            <a:r>
              <a:rPr sz="2200" i="1" spc="-65" dirty="0">
                <a:latin typeface="Symbol"/>
                <a:cs typeface="Symbol"/>
              </a:rPr>
              <a:t></a:t>
            </a:r>
            <a:r>
              <a:rPr sz="2100" i="1" spc="20" dirty="0">
                <a:latin typeface="Times New Roman"/>
                <a:cs typeface="Times New Roman"/>
              </a:rPr>
              <a:t>h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3573" y="1357464"/>
            <a:ext cx="33464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i="1" spc="22" baseline="-34722" dirty="0">
                <a:latin typeface="Times New Roman"/>
                <a:cs typeface="Times New Roman"/>
              </a:rPr>
              <a:t>i</a:t>
            </a:r>
            <a:r>
              <a:rPr i="1" spc="-262" baseline="-34722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2</a:t>
            </a:r>
            <a:r>
              <a:rPr sz="1300" i="1" spc="-10" dirty="0">
                <a:latin typeface="Symbol"/>
                <a:cs typeface="Symbol"/>
              </a:rPr>
              <a:t></a:t>
            </a:r>
            <a:r>
              <a:rPr sz="1200" i="1" spc="-10" dirty="0">
                <a:latin typeface="Times New Roman"/>
                <a:cs typeface="Times New Roman"/>
              </a:rPr>
              <a:t>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66367" y="1558834"/>
            <a:ext cx="63563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indent="-187325">
              <a:spcBef>
                <a:spcPts val="100"/>
              </a:spcBef>
              <a:buFont typeface="Symbol"/>
              <a:buChar char=""/>
              <a:tabLst>
                <a:tab pos="200660" algn="l"/>
              </a:tabLst>
            </a:pPr>
            <a:r>
              <a:rPr sz="2100" i="1" spc="10" dirty="0">
                <a:latin typeface="Times New Roman"/>
                <a:cs typeface="Times New Roman"/>
              </a:rPr>
              <a:t>i</a:t>
            </a:r>
            <a:r>
              <a:rPr sz="2100" i="1" spc="-3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sin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59457" y="1558834"/>
            <a:ext cx="150495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937260" algn="l"/>
              </a:tabLst>
            </a:pPr>
            <a:r>
              <a:rPr sz="2100" i="1" spc="20" dirty="0">
                <a:latin typeface="Times New Roman"/>
                <a:cs typeface="Times New Roman"/>
              </a:rPr>
              <a:t>x</a:t>
            </a:r>
            <a:r>
              <a:rPr sz="2100" i="1" spc="-35" dirty="0">
                <a:latin typeface="Times New Roman"/>
                <a:cs typeface="Times New Roman"/>
              </a:rPr>
              <a:t> </a:t>
            </a:r>
            <a:r>
              <a:rPr sz="2100" spc="25" dirty="0">
                <a:latin typeface="Symbol"/>
                <a:cs typeface="Symbol"/>
              </a:rPr>
              <a:t>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i="1" spc="20" dirty="0">
                <a:latin typeface="Times New Roman"/>
                <a:cs typeface="Times New Roman"/>
              </a:rPr>
              <a:t>e	</a:t>
            </a:r>
            <a:r>
              <a:rPr sz="2100" spc="25" dirty="0">
                <a:latin typeface="Symbol"/>
                <a:cs typeface="Symbol"/>
              </a:rPr>
              <a:t></a:t>
            </a:r>
            <a:r>
              <a:rPr sz="2100" spc="-165" dirty="0">
                <a:latin typeface="Times New Roman"/>
                <a:cs typeface="Times New Roman"/>
              </a:rPr>
              <a:t> </a:t>
            </a:r>
            <a:r>
              <a:rPr sz="2100" spc="-20" dirty="0">
                <a:latin typeface="Times New Roman"/>
                <a:cs typeface="Times New Roman"/>
              </a:rPr>
              <a:t>cos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9899" y="2071963"/>
            <a:ext cx="41148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550" spc="40" dirty="0">
                <a:latin typeface="Symbol"/>
                <a:cs typeface="Symbol"/>
              </a:rPr>
              <a:t></a:t>
            </a:r>
            <a:r>
              <a:rPr sz="2550" spc="-434" dirty="0">
                <a:latin typeface="Times New Roman"/>
                <a:cs typeface="Times New Roman"/>
              </a:rPr>
              <a:t> </a:t>
            </a:r>
            <a:r>
              <a:rPr sz="2550" spc="40" dirty="0">
                <a:latin typeface="Times New Roman"/>
                <a:cs typeface="Times New Roman"/>
              </a:rPr>
              <a:t>1</a:t>
            </a:r>
            <a:endParaRPr sz="25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7427" y="1926997"/>
            <a:ext cx="276860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825" i="1" spc="247" baseline="-25054" dirty="0">
                <a:latin typeface="Times New Roman"/>
                <a:cs typeface="Times New Roman"/>
              </a:rPr>
              <a:t>x</a:t>
            </a:r>
            <a:r>
              <a:rPr sz="1450" i="1" spc="35" dirty="0">
                <a:latin typeface="Times New Roman"/>
                <a:cs typeface="Times New Roman"/>
              </a:rPr>
              <a:t>k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05089" y="2778774"/>
            <a:ext cx="24631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12470" algn="l"/>
              </a:tabLst>
            </a:pPr>
            <a:r>
              <a:rPr sz="2100" spc="90" dirty="0">
                <a:latin typeface="Symbol"/>
                <a:cs typeface="Symbol"/>
              </a:rPr>
              <a:t></a:t>
            </a:r>
            <a:r>
              <a:rPr sz="2100" i="1" spc="90" dirty="0">
                <a:latin typeface="Times New Roman"/>
                <a:cs typeface="Times New Roman"/>
              </a:rPr>
              <a:t>e	</a:t>
            </a:r>
            <a:r>
              <a:rPr sz="2100" dirty="0">
                <a:latin typeface="宋体"/>
                <a:cs typeface="宋体"/>
              </a:rPr>
              <a:t>是</a:t>
            </a:r>
            <a:r>
              <a:rPr sz="2100" i="1" spc="75" dirty="0">
                <a:latin typeface="Times New Roman"/>
                <a:cs typeface="Times New Roman"/>
              </a:rPr>
              <a:t>x</a:t>
            </a:r>
            <a:r>
              <a:rPr i="1" spc="112" baseline="43981" dirty="0">
                <a:latin typeface="Times New Roman"/>
                <a:cs typeface="Times New Roman"/>
              </a:rPr>
              <a:t>k</a:t>
            </a:r>
            <a:r>
              <a:rPr i="1" spc="472" baseline="43981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Symbol"/>
                <a:cs typeface="Symbol"/>
              </a:rPr>
              <a:t></a:t>
            </a:r>
            <a:r>
              <a:rPr sz="2100" spc="75" dirty="0">
                <a:latin typeface="Times New Roman"/>
                <a:cs typeface="Times New Roman"/>
              </a:rPr>
              <a:t>1</a:t>
            </a:r>
            <a:r>
              <a:rPr sz="2100" spc="-28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Symbol"/>
                <a:cs typeface="Symbol"/>
              </a:rPr>
              <a:t>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-200" dirty="0">
                <a:latin typeface="Times New Roman"/>
                <a:cs typeface="Times New Roman"/>
              </a:rPr>
              <a:t>0</a:t>
            </a:r>
            <a:r>
              <a:rPr sz="2100" dirty="0">
                <a:latin typeface="宋体"/>
                <a:cs typeface="宋体"/>
              </a:rPr>
              <a:t>的根</a:t>
            </a:r>
            <a:endParaRPr sz="2100">
              <a:latin typeface="宋体"/>
              <a:cs typeface="宋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82236" y="2545699"/>
            <a:ext cx="335280" cy="443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0020" marR="5080" indent="-147955">
              <a:lnSpc>
                <a:spcPct val="116599"/>
              </a:lnSpc>
              <a:spcBef>
                <a:spcPts val="85"/>
              </a:spcBef>
            </a:pPr>
            <a:r>
              <a:rPr i="1" spc="22" baseline="-34722" dirty="0">
                <a:latin typeface="Times New Roman"/>
                <a:cs typeface="Times New Roman"/>
              </a:rPr>
              <a:t>i</a:t>
            </a:r>
            <a:r>
              <a:rPr sz="1200" i="1" spc="-204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300" i="1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12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 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2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5468" y="3155146"/>
            <a:ext cx="335280" cy="4430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60020" marR="5080" indent="-147955">
              <a:lnSpc>
                <a:spcPct val="116500"/>
              </a:lnSpc>
              <a:spcBef>
                <a:spcPts val="85"/>
              </a:spcBef>
            </a:pPr>
            <a:r>
              <a:rPr i="1" spc="22" baseline="-34722" dirty="0">
                <a:latin typeface="Times New Roman"/>
                <a:cs typeface="Times New Roman"/>
              </a:rPr>
              <a:t>i</a:t>
            </a:r>
            <a:r>
              <a:rPr sz="1200" i="1" spc="-204" dirty="0">
                <a:latin typeface="Times New Roman"/>
                <a:cs typeface="Times New Roman"/>
              </a:rPr>
              <a:t>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2</a:t>
            </a:r>
            <a:r>
              <a:rPr sz="1300" i="1" u="sng" spc="-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sz="1200" i="1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 </a:t>
            </a:r>
            <a:r>
              <a:rPr sz="1200" i="1" spc="-5" dirty="0">
                <a:latin typeface="Times New Roman"/>
                <a:cs typeface="Times New Roman"/>
              </a:rPr>
              <a:t> </a:t>
            </a:r>
            <a:r>
              <a:rPr sz="1200" i="1" spc="25" dirty="0">
                <a:latin typeface="Times New Roman"/>
                <a:cs typeface="Times New Roman"/>
              </a:rPr>
              <a:t>k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728887" y="3388162"/>
            <a:ext cx="30600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12470" algn="l"/>
              </a:tabLst>
            </a:pPr>
            <a:r>
              <a:rPr sz="2100" spc="90" dirty="0">
                <a:latin typeface="Symbol"/>
                <a:cs typeface="Symbol"/>
              </a:rPr>
              <a:t></a:t>
            </a:r>
            <a:r>
              <a:rPr sz="2100" i="1" spc="90" dirty="0">
                <a:latin typeface="Times New Roman"/>
                <a:cs typeface="Times New Roman"/>
              </a:rPr>
              <a:t>e	</a:t>
            </a:r>
            <a:r>
              <a:rPr sz="2100" spc="-5" dirty="0">
                <a:latin typeface="宋体"/>
                <a:cs typeface="宋体"/>
              </a:rPr>
              <a:t>是</a:t>
            </a:r>
            <a:r>
              <a:rPr sz="2100" i="1" spc="15" dirty="0">
                <a:latin typeface="Times New Roman"/>
                <a:cs typeface="Times New Roman"/>
              </a:rPr>
              <a:t>Q</a:t>
            </a:r>
            <a:r>
              <a:rPr sz="2100" spc="15" dirty="0">
                <a:latin typeface="Times New Roman"/>
                <a:cs typeface="Times New Roman"/>
              </a:rPr>
              <a:t>,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i="1" spc="-5" dirty="0">
                <a:latin typeface="Times New Roman"/>
                <a:cs typeface="Times New Roman"/>
              </a:rPr>
              <a:t>R</a:t>
            </a:r>
            <a:r>
              <a:rPr sz="2100" spc="-5" dirty="0">
                <a:latin typeface="宋体"/>
                <a:cs typeface="宋体"/>
              </a:rPr>
              <a:t>上的代数元。</a:t>
            </a:r>
            <a:endParaRPr sz="21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14169" y="562736"/>
            <a:ext cx="365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(2)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43473" y="877642"/>
            <a:ext cx="29209" cy="17145"/>
          </a:xfrm>
          <a:custGeom>
            <a:avLst/>
            <a:gdLst/>
            <a:ahLst/>
            <a:cxnLst/>
            <a:rect l="l" t="t" r="r" b="b"/>
            <a:pathLst>
              <a:path w="29209" h="17144">
                <a:moveTo>
                  <a:pt x="0" y="16772"/>
                </a:moveTo>
                <a:lnTo>
                  <a:pt x="28900" y="0"/>
                </a:lnTo>
              </a:path>
            </a:pathLst>
          </a:custGeom>
          <a:ln w="93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72374" y="882496"/>
            <a:ext cx="42545" cy="77470"/>
          </a:xfrm>
          <a:custGeom>
            <a:avLst/>
            <a:gdLst/>
            <a:ahLst/>
            <a:cxnLst/>
            <a:rect l="l" t="t" r="r" b="b"/>
            <a:pathLst>
              <a:path w="42544" h="77469">
                <a:moveTo>
                  <a:pt x="0" y="0"/>
                </a:moveTo>
                <a:lnTo>
                  <a:pt x="42205" y="77245"/>
                </a:lnTo>
              </a:path>
            </a:pathLst>
          </a:custGeom>
          <a:ln w="19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19627" y="728449"/>
            <a:ext cx="56515" cy="231775"/>
          </a:xfrm>
          <a:custGeom>
            <a:avLst/>
            <a:gdLst/>
            <a:ahLst/>
            <a:cxnLst/>
            <a:rect l="l" t="t" r="r" b="b"/>
            <a:pathLst>
              <a:path w="56515" h="231775">
                <a:moveTo>
                  <a:pt x="0" y="231293"/>
                </a:moveTo>
                <a:lnTo>
                  <a:pt x="55966" y="0"/>
                </a:lnTo>
              </a:path>
            </a:pathLst>
          </a:custGeom>
          <a:ln w="9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5593" y="728448"/>
            <a:ext cx="122555" cy="0"/>
          </a:xfrm>
          <a:custGeom>
            <a:avLst/>
            <a:gdLst/>
            <a:ahLst/>
            <a:cxnLst/>
            <a:rect l="l" t="t" r="r" b="b"/>
            <a:pathLst>
              <a:path w="122555">
                <a:moveTo>
                  <a:pt x="0" y="0"/>
                </a:moveTo>
                <a:lnTo>
                  <a:pt x="122491" y="0"/>
                </a:lnTo>
              </a:path>
            </a:pathLst>
          </a:custGeom>
          <a:ln w="9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1033" y="874994"/>
            <a:ext cx="29845" cy="17145"/>
          </a:xfrm>
          <a:custGeom>
            <a:avLst/>
            <a:gdLst/>
            <a:ahLst/>
            <a:cxnLst/>
            <a:rect l="l" t="t" r="r" b="b"/>
            <a:pathLst>
              <a:path w="29844" h="17144">
                <a:moveTo>
                  <a:pt x="0" y="16773"/>
                </a:moveTo>
                <a:lnTo>
                  <a:pt x="29354" y="0"/>
                </a:lnTo>
              </a:path>
            </a:pathLst>
          </a:custGeom>
          <a:ln w="93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0387" y="879850"/>
            <a:ext cx="42545" cy="76835"/>
          </a:xfrm>
          <a:custGeom>
            <a:avLst/>
            <a:gdLst/>
            <a:ahLst/>
            <a:cxnLst/>
            <a:rect l="l" t="t" r="r" b="b"/>
            <a:pathLst>
              <a:path w="42544" h="76834">
                <a:moveTo>
                  <a:pt x="0" y="0"/>
                </a:moveTo>
                <a:lnTo>
                  <a:pt x="42216" y="76360"/>
                </a:lnTo>
              </a:path>
            </a:pathLst>
          </a:custGeom>
          <a:ln w="19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397192" y="728449"/>
            <a:ext cx="56515" cy="227965"/>
          </a:xfrm>
          <a:custGeom>
            <a:avLst/>
            <a:gdLst/>
            <a:ahLst/>
            <a:cxnLst/>
            <a:rect l="l" t="t" r="r" b="b"/>
            <a:pathLst>
              <a:path w="56514" h="227965">
                <a:moveTo>
                  <a:pt x="0" y="227761"/>
                </a:moveTo>
                <a:lnTo>
                  <a:pt x="55962" y="0"/>
                </a:lnTo>
              </a:path>
            </a:pathLst>
          </a:custGeom>
          <a:ln w="961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53154" y="728448"/>
            <a:ext cx="137160" cy="0"/>
          </a:xfrm>
          <a:custGeom>
            <a:avLst/>
            <a:gdLst/>
            <a:ahLst/>
            <a:cxnLst/>
            <a:rect l="l" t="t" r="r" b="b"/>
            <a:pathLst>
              <a:path w="137160">
                <a:moveTo>
                  <a:pt x="0" y="0"/>
                </a:moveTo>
                <a:lnTo>
                  <a:pt x="137161" y="0"/>
                </a:lnTo>
              </a:path>
            </a:pathLst>
          </a:custGeom>
          <a:ln w="92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969774" y="705168"/>
            <a:ext cx="13074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97840" algn="l"/>
              </a:tabLst>
            </a:pPr>
            <a:r>
              <a:rPr spc="35" dirty="0">
                <a:latin typeface="Times New Roman"/>
                <a:cs typeface="Times New Roman"/>
              </a:rPr>
              <a:t>3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spc="40" dirty="0">
                <a:latin typeface="Symbol"/>
                <a:cs typeface="Symbol"/>
              </a:rPr>
              <a:t>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50" dirty="0">
                <a:latin typeface="Times New Roman"/>
                <a:cs typeface="Times New Roman"/>
              </a:rPr>
              <a:t>2</a:t>
            </a:r>
            <a:r>
              <a:rPr spc="-5" dirty="0">
                <a:latin typeface="宋体"/>
                <a:cs typeface="宋体"/>
              </a:rPr>
              <a:t>关</a:t>
            </a:r>
            <a:r>
              <a:rPr spc="-10" dirty="0">
                <a:latin typeface="宋体"/>
                <a:cs typeface="宋体"/>
              </a:rPr>
              <a:t>于</a:t>
            </a:r>
            <a:r>
              <a:rPr i="1" spc="-10" dirty="0">
                <a:latin typeface="Times New Roman"/>
                <a:cs typeface="Times New Roman"/>
              </a:rPr>
              <a:t>Q</a:t>
            </a:r>
            <a:r>
              <a:rPr spc="20" dirty="0">
                <a:latin typeface="Times New Roman"/>
                <a:cs typeface="Times New Roman"/>
              </a:rPr>
              <a:t>;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578383" y="1818950"/>
            <a:ext cx="32384" cy="19050"/>
          </a:xfrm>
          <a:custGeom>
            <a:avLst/>
            <a:gdLst/>
            <a:ahLst/>
            <a:cxnLst/>
            <a:rect l="l" t="t" r="r" b="b"/>
            <a:pathLst>
              <a:path w="32385" h="19050">
                <a:moveTo>
                  <a:pt x="0" y="18508"/>
                </a:moveTo>
                <a:lnTo>
                  <a:pt x="31959" y="0"/>
                </a:lnTo>
              </a:path>
            </a:pathLst>
          </a:custGeom>
          <a:ln w="103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10344" y="1824309"/>
            <a:ext cx="47625" cy="85725"/>
          </a:xfrm>
          <a:custGeom>
            <a:avLst/>
            <a:gdLst/>
            <a:ahLst/>
            <a:cxnLst/>
            <a:rect l="l" t="t" r="r" b="b"/>
            <a:pathLst>
              <a:path w="47625" h="85725">
                <a:moveTo>
                  <a:pt x="0" y="0"/>
                </a:moveTo>
                <a:lnTo>
                  <a:pt x="46999" y="85719"/>
                </a:lnTo>
              </a:path>
            </a:pathLst>
          </a:custGeom>
          <a:ln w="206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662356" y="1654324"/>
            <a:ext cx="62230" cy="255904"/>
          </a:xfrm>
          <a:custGeom>
            <a:avLst/>
            <a:gdLst/>
            <a:ahLst/>
            <a:cxnLst/>
            <a:rect l="l" t="t" r="r" b="b"/>
            <a:pathLst>
              <a:path w="62229" h="255905">
                <a:moveTo>
                  <a:pt x="0" y="255703"/>
                </a:moveTo>
                <a:lnTo>
                  <a:pt x="61621" y="0"/>
                </a:lnTo>
              </a:path>
            </a:pathLst>
          </a:custGeom>
          <a:ln w="106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23979" y="1654324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474" y="0"/>
                </a:lnTo>
              </a:path>
            </a:pathLst>
          </a:custGeom>
          <a:ln w="10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63880" y="2352350"/>
            <a:ext cx="32384" cy="19050"/>
          </a:xfrm>
          <a:custGeom>
            <a:avLst/>
            <a:gdLst/>
            <a:ahLst/>
            <a:cxnLst/>
            <a:rect l="l" t="t" r="r" b="b"/>
            <a:pathLst>
              <a:path w="32385" h="19050">
                <a:moveTo>
                  <a:pt x="0" y="18508"/>
                </a:moveTo>
                <a:lnTo>
                  <a:pt x="32192" y="0"/>
                </a:lnTo>
              </a:path>
            </a:pathLst>
          </a:custGeom>
          <a:ln w="10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896072" y="2357709"/>
            <a:ext cx="46990" cy="85725"/>
          </a:xfrm>
          <a:custGeom>
            <a:avLst/>
            <a:gdLst/>
            <a:ahLst/>
            <a:cxnLst/>
            <a:rect l="l" t="t" r="r" b="b"/>
            <a:pathLst>
              <a:path w="46989" h="85725">
                <a:moveTo>
                  <a:pt x="0" y="0"/>
                </a:moveTo>
                <a:lnTo>
                  <a:pt x="46407" y="85719"/>
                </a:lnTo>
              </a:path>
            </a:pathLst>
          </a:custGeom>
          <a:ln w="206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48124" y="2187724"/>
            <a:ext cx="62230" cy="255904"/>
          </a:xfrm>
          <a:custGeom>
            <a:avLst/>
            <a:gdLst/>
            <a:ahLst/>
            <a:cxnLst/>
            <a:rect l="l" t="t" r="r" b="b"/>
            <a:pathLst>
              <a:path w="62229" h="255905">
                <a:moveTo>
                  <a:pt x="0" y="255703"/>
                </a:moveTo>
                <a:lnTo>
                  <a:pt x="61667" y="0"/>
                </a:lnTo>
              </a:path>
            </a:pathLst>
          </a:custGeom>
          <a:ln w="106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09792" y="2187724"/>
            <a:ext cx="147955" cy="0"/>
          </a:xfrm>
          <a:custGeom>
            <a:avLst/>
            <a:gdLst/>
            <a:ahLst/>
            <a:cxnLst/>
            <a:rect l="l" t="t" r="r" b="b"/>
            <a:pathLst>
              <a:path w="147954">
                <a:moveTo>
                  <a:pt x="0" y="0"/>
                </a:moveTo>
                <a:lnTo>
                  <a:pt x="147374" y="0"/>
                </a:lnTo>
              </a:path>
            </a:pathLst>
          </a:custGeom>
          <a:ln w="102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68221" y="3439282"/>
            <a:ext cx="36195" cy="20320"/>
          </a:xfrm>
          <a:custGeom>
            <a:avLst/>
            <a:gdLst/>
            <a:ahLst/>
            <a:cxnLst/>
            <a:rect l="l" t="t" r="r" b="b"/>
            <a:pathLst>
              <a:path w="36194" h="20320">
                <a:moveTo>
                  <a:pt x="0" y="20212"/>
                </a:moveTo>
                <a:lnTo>
                  <a:pt x="35818" y="0"/>
                </a:lnTo>
              </a:path>
            </a:pathLst>
          </a:custGeom>
          <a:ln w="11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4040" y="3445133"/>
            <a:ext cx="51435" cy="93980"/>
          </a:xfrm>
          <a:custGeom>
            <a:avLst/>
            <a:gdLst/>
            <a:ahLst/>
            <a:cxnLst/>
            <a:rect l="l" t="t" r="r" b="b"/>
            <a:pathLst>
              <a:path w="51435" h="93979">
                <a:moveTo>
                  <a:pt x="0" y="0"/>
                </a:moveTo>
                <a:lnTo>
                  <a:pt x="50940" y="93608"/>
                </a:lnTo>
              </a:path>
            </a:pathLst>
          </a:custGeom>
          <a:ln w="226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0578" y="3259503"/>
            <a:ext cx="68580" cy="279400"/>
          </a:xfrm>
          <a:custGeom>
            <a:avLst/>
            <a:gdLst/>
            <a:ahLst/>
            <a:cxnLst/>
            <a:rect l="l" t="t" r="r" b="b"/>
            <a:pathLst>
              <a:path w="68580" h="279400">
                <a:moveTo>
                  <a:pt x="0" y="279238"/>
                </a:moveTo>
                <a:lnTo>
                  <a:pt x="68287" y="0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328865" y="3259503"/>
            <a:ext cx="148590" cy="0"/>
          </a:xfrm>
          <a:custGeom>
            <a:avLst/>
            <a:gdLst/>
            <a:ahLst/>
            <a:cxnLst/>
            <a:rect l="l" t="t" r="r" b="b"/>
            <a:pathLst>
              <a:path w="148589">
                <a:moveTo>
                  <a:pt x="0" y="0"/>
                </a:moveTo>
                <a:lnTo>
                  <a:pt x="148345" y="0"/>
                </a:lnTo>
              </a:path>
            </a:pathLst>
          </a:custGeom>
          <a:ln w="11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47583" y="3436624"/>
            <a:ext cx="35560" cy="20320"/>
          </a:xfrm>
          <a:custGeom>
            <a:avLst/>
            <a:gdLst/>
            <a:ahLst/>
            <a:cxnLst/>
            <a:rect l="l" t="t" r="r" b="b"/>
            <a:pathLst>
              <a:path w="35560" h="20320">
                <a:moveTo>
                  <a:pt x="0" y="20209"/>
                </a:moveTo>
                <a:lnTo>
                  <a:pt x="35267" y="0"/>
                </a:lnTo>
              </a:path>
            </a:pathLst>
          </a:custGeom>
          <a:ln w="113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2852" y="3442474"/>
            <a:ext cx="51435" cy="92075"/>
          </a:xfrm>
          <a:custGeom>
            <a:avLst/>
            <a:gdLst/>
            <a:ahLst/>
            <a:cxnLst/>
            <a:rect l="l" t="t" r="r" b="b"/>
            <a:pathLst>
              <a:path w="51435" h="92075">
                <a:moveTo>
                  <a:pt x="0" y="0"/>
                </a:moveTo>
                <a:lnTo>
                  <a:pt x="50940" y="92014"/>
                </a:lnTo>
              </a:path>
            </a:pathLst>
          </a:custGeom>
          <a:ln w="226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9941" y="3259503"/>
            <a:ext cx="67945" cy="275590"/>
          </a:xfrm>
          <a:custGeom>
            <a:avLst/>
            <a:gdLst/>
            <a:ahLst/>
            <a:cxnLst/>
            <a:rect l="l" t="t" r="r" b="b"/>
            <a:pathLst>
              <a:path w="67944" h="275589">
                <a:moveTo>
                  <a:pt x="0" y="274985"/>
                </a:moveTo>
                <a:lnTo>
                  <a:pt x="67736" y="0"/>
                </a:lnTo>
              </a:path>
            </a:pathLst>
          </a:custGeom>
          <a:ln w="117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07677" y="3259503"/>
            <a:ext cx="165735" cy="0"/>
          </a:xfrm>
          <a:custGeom>
            <a:avLst/>
            <a:gdLst/>
            <a:ahLst/>
            <a:cxnLst/>
            <a:rect l="l" t="t" r="r" b="b"/>
            <a:pathLst>
              <a:path w="165735">
                <a:moveTo>
                  <a:pt x="0" y="0"/>
                </a:moveTo>
                <a:lnTo>
                  <a:pt x="165692" y="0"/>
                </a:lnTo>
              </a:path>
            </a:pathLst>
          </a:custGeom>
          <a:ln w="1116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0243" y="1371517"/>
            <a:ext cx="35560" cy="20320"/>
          </a:xfrm>
          <a:custGeom>
            <a:avLst/>
            <a:gdLst/>
            <a:ahLst/>
            <a:cxnLst/>
            <a:rect l="l" t="t" r="r" b="b"/>
            <a:pathLst>
              <a:path w="35560" h="20319">
                <a:moveTo>
                  <a:pt x="0" y="20010"/>
                </a:moveTo>
                <a:lnTo>
                  <a:pt x="35129" y="0"/>
                </a:lnTo>
              </a:path>
            </a:pathLst>
          </a:custGeom>
          <a:ln w="1117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35373" y="1377311"/>
            <a:ext cx="50800" cy="100965"/>
          </a:xfrm>
          <a:custGeom>
            <a:avLst/>
            <a:gdLst/>
            <a:ahLst/>
            <a:cxnLst/>
            <a:rect l="l" t="t" r="r" b="b"/>
            <a:pathLst>
              <a:path w="50800" h="100965">
                <a:moveTo>
                  <a:pt x="0" y="0"/>
                </a:moveTo>
                <a:lnTo>
                  <a:pt x="50468" y="100577"/>
                </a:lnTo>
              </a:path>
            </a:pathLst>
          </a:custGeom>
          <a:ln w="2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91329" y="1180902"/>
            <a:ext cx="67310" cy="297180"/>
          </a:xfrm>
          <a:custGeom>
            <a:avLst/>
            <a:gdLst/>
            <a:ahLst/>
            <a:cxnLst/>
            <a:rect l="l" t="t" r="r" b="b"/>
            <a:pathLst>
              <a:path w="67310" h="297180">
                <a:moveTo>
                  <a:pt x="0" y="296985"/>
                </a:moveTo>
                <a:lnTo>
                  <a:pt x="66931" y="0"/>
                </a:lnTo>
              </a:path>
            </a:pathLst>
          </a:custGeom>
          <a:ln w="11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58261" y="1180902"/>
            <a:ext cx="146685" cy="0"/>
          </a:xfrm>
          <a:custGeom>
            <a:avLst/>
            <a:gdLst/>
            <a:ahLst/>
            <a:cxnLst/>
            <a:rect l="l" t="t" r="r" b="b"/>
            <a:pathLst>
              <a:path w="146685">
                <a:moveTo>
                  <a:pt x="0" y="0"/>
                </a:moveTo>
                <a:lnTo>
                  <a:pt x="146501" y="0"/>
                </a:lnTo>
              </a:path>
            </a:pathLst>
          </a:custGeom>
          <a:ln w="11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390471" y="1371517"/>
            <a:ext cx="34925" cy="20320"/>
          </a:xfrm>
          <a:custGeom>
            <a:avLst/>
            <a:gdLst/>
            <a:ahLst/>
            <a:cxnLst/>
            <a:rect l="l" t="t" r="r" b="b"/>
            <a:pathLst>
              <a:path w="34925" h="20319">
                <a:moveTo>
                  <a:pt x="0" y="20010"/>
                </a:moveTo>
                <a:lnTo>
                  <a:pt x="34567" y="0"/>
                </a:lnTo>
              </a:path>
            </a:pathLst>
          </a:custGeom>
          <a:ln w="111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25037" y="1377311"/>
            <a:ext cx="50800" cy="100965"/>
          </a:xfrm>
          <a:custGeom>
            <a:avLst/>
            <a:gdLst/>
            <a:ahLst/>
            <a:cxnLst/>
            <a:rect l="l" t="t" r="r" b="b"/>
            <a:pathLst>
              <a:path w="50800" h="100965">
                <a:moveTo>
                  <a:pt x="0" y="0"/>
                </a:moveTo>
                <a:lnTo>
                  <a:pt x="50468" y="100577"/>
                </a:lnTo>
              </a:path>
            </a:pathLst>
          </a:custGeom>
          <a:ln w="223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481556" y="1180902"/>
            <a:ext cx="66675" cy="297180"/>
          </a:xfrm>
          <a:custGeom>
            <a:avLst/>
            <a:gdLst/>
            <a:ahLst/>
            <a:cxnLst/>
            <a:rect l="l" t="t" r="r" b="b"/>
            <a:pathLst>
              <a:path w="66675" h="297180">
                <a:moveTo>
                  <a:pt x="0" y="296985"/>
                </a:moveTo>
                <a:lnTo>
                  <a:pt x="66391" y="0"/>
                </a:lnTo>
              </a:path>
            </a:pathLst>
          </a:custGeom>
          <a:ln w="114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47947" y="1180902"/>
            <a:ext cx="151130" cy="0"/>
          </a:xfrm>
          <a:custGeom>
            <a:avLst/>
            <a:gdLst/>
            <a:ahLst/>
            <a:cxnLst/>
            <a:rect l="l" t="t" r="r" b="b"/>
            <a:pathLst>
              <a:path w="151130">
                <a:moveTo>
                  <a:pt x="0" y="0"/>
                </a:moveTo>
                <a:lnTo>
                  <a:pt x="150864" y="0"/>
                </a:lnTo>
              </a:path>
            </a:pathLst>
          </a:custGeom>
          <a:ln w="110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803106" y="1030500"/>
            <a:ext cx="3824604" cy="256032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spcBef>
                <a:spcPts val="1185"/>
              </a:spcBef>
              <a:tabLst>
                <a:tab pos="1059180" algn="l"/>
                <a:tab pos="1753235" algn="l"/>
              </a:tabLst>
            </a:pPr>
            <a:r>
              <a:rPr sz="2150" spc="-10" dirty="0">
                <a:latin typeface="宋体"/>
                <a:cs typeface="宋体"/>
              </a:rPr>
              <a:t>令</a:t>
            </a:r>
            <a:r>
              <a:rPr sz="2250" i="1" spc="-10" dirty="0">
                <a:latin typeface="宋体"/>
                <a:cs typeface="宋体"/>
              </a:rPr>
              <a:t>x</a:t>
            </a:r>
            <a:r>
              <a:rPr sz="2250" i="1" spc="210" dirty="0">
                <a:latin typeface="宋体"/>
                <a:cs typeface="宋体"/>
              </a:rPr>
              <a:t> </a:t>
            </a:r>
            <a:r>
              <a:rPr sz="2150" spc="45" dirty="0">
                <a:latin typeface="Symbol"/>
                <a:cs typeface="Symbol"/>
              </a:rPr>
              <a:t></a:t>
            </a:r>
            <a:r>
              <a:rPr sz="2150" spc="45" dirty="0">
                <a:latin typeface="Times New Roman"/>
                <a:cs typeface="Times New Roman"/>
              </a:rPr>
              <a:t>	</a:t>
            </a:r>
            <a:r>
              <a:rPr sz="2150" spc="40" dirty="0">
                <a:latin typeface="宋体"/>
                <a:cs typeface="宋体"/>
              </a:rPr>
              <a:t>3</a:t>
            </a:r>
            <a:r>
              <a:rPr sz="2150" spc="-165" dirty="0">
                <a:latin typeface="宋体"/>
                <a:cs typeface="宋体"/>
              </a:rPr>
              <a:t> </a:t>
            </a:r>
            <a:r>
              <a:rPr sz="2150" spc="45" dirty="0">
                <a:latin typeface="Symbol"/>
                <a:cs typeface="Symbol"/>
              </a:rPr>
              <a:t></a:t>
            </a:r>
            <a:r>
              <a:rPr sz="2150" spc="45" dirty="0">
                <a:latin typeface="Times New Roman"/>
                <a:cs typeface="Times New Roman"/>
              </a:rPr>
              <a:t>	</a:t>
            </a:r>
            <a:r>
              <a:rPr sz="2150" spc="40" dirty="0">
                <a:latin typeface="宋体"/>
                <a:cs typeface="宋体"/>
              </a:rPr>
              <a:t>2</a:t>
            </a:r>
            <a:endParaRPr sz="2150">
              <a:latin typeface="宋体"/>
              <a:cs typeface="宋体"/>
            </a:endParaRPr>
          </a:p>
          <a:p>
            <a:pPr marL="46355">
              <a:spcBef>
                <a:spcPts val="925"/>
              </a:spcBef>
              <a:tabLst>
                <a:tab pos="2932430" algn="l"/>
              </a:tabLst>
            </a:pPr>
            <a:r>
              <a:rPr sz="2000" spc="-20" dirty="0">
                <a:latin typeface="宋体"/>
                <a:cs typeface="宋体"/>
              </a:rPr>
              <a:t>等式两边平方</a:t>
            </a:r>
            <a:r>
              <a:rPr sz="2000" spc="-5" dirty="0">
                <a:latin typeface="宋体"/>
                <a:cs typeface="宋体"/>
              </a:rPr>
              <a:t>得</a:t>
            </a:r>
            <a:r>
              <a:rPr sz="2000" i="1" spc="75" dirty="0">
                <a:latin typeface="Times New Roman"/>
                <a:cs typeface="Times New Roman"/>
              </a:rPr>
              <a:t>x</a:t>
            </a:r>
            <a:r>
              <a:rPr sz="1725" spc="112" baseline="43478" dirty="0">
                <a:latin typeface="Times New Roman"/>
                <a:cs typeface="Times New Roman"/>
              </a:rPr>
              <a:t>2</a:t>
            </a:r>
            <a:r>
              <a:rPr sz="1725" spc="509" baseline="43478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Symbol"/>
                <a:cs typeface="Symbol"/>
              </a:rPr>
              <a:t>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5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Symbol"/>
                <a:cs typeface="Symbol"/>
              </a:rPr>
              <a:t>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2	6</a:t>
            </a:r>
            <a:endParaRPr sz="2000">
              <a:latin typeface="Times New Roman"/>
              <a:cs typeface="Times New Roman"/>
            </a:endParaRPr>
          </a:p>
          <a:p>
            <a:pPr marL="46355">
              <a:spcBef>
                <a:spcPts val="1800"/>
              </a:spcBef>
              <a:tabLst>
                <a:tab pos="3218180" algn="l"/>
              </a:tabLst>
            </a:pPr>
            <a:r>
              <a:rPr sz="2000" spc="-20" dirty="0">
                <a:latin typeface="宋体"/>
                <a:cs typeface="宋体"/>
              </a:rPr>
              <a:t>移项再平方得</a:t>
            </a:r>
            <a:r>
              <a:rPr sz="2000" spc="45" dirty="0">
                <a:latin typeface="宋体"/>
                <a:cs typeface="宋体"/>
              </a:rPr>
              <a:t>（</a:t>
            </a:r>
            <a:r>
              <a:rPr sz="2000" i="1" spc="45" dirty="0">
                <a:latin typeface="Times New Roman"/>
                <a:cs typeface="Times New Roman"/>
              </a:rPr>
              <a:t>x</a:t>
            </a:r>
            <a:r>
              <a:rPr sz="1725" spc="67" baseline="43478" dirty="0">
                <a:latin typeface="Times New Roman"/>
                <a:cs typeface="Times New Roman"/>
              </a:rPr>
              <a:t>2</a:t>
            </a:r>
            <a:r>
              <a:rPr sz="1725" spc="337" baseline="43478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Symbol"/>
                <a:cs typeface="Symbol"/>
              </a:rPr>
              <a:t></a:t>
            </a:r>
            <a:r>
              <a:rPr sz="2000" spc="-275" dirty="0">
                <a:latin typeface="Times New Roman"/>
                <a:cs typeface="Times New Roman"/>
              </a:rPr>
              <a:t> </a:t>
            </a:r>
            <a:r>
              <a:rPr sz="2000" spc="-409" dirty="0">
                <a:latin typeface="Times New Roman"/>
                <a:cs typeface="Times New Roman"/>
              </a:rPr>
              <a:t>5</a:t>
            </a:r>
            <a:r>
              <a:rPr sz="2000" spc="-409" dirty="0">
                <a:latin typeface="宋体"/>
                <a:cs typeface="宋体"/>
              </a:rPr>
              <a:t>）</a:t>
            </a:r>
            <a:r>
              <a:rPr sz="1725" spc="-615" baseline="43478" dirty="0">
                <a:latin typeface="Times New Roman"/>
                <a:cs typeface="Times New Roman"/>
              </a:rPr>
              <a:t>2</a:t>
            </a:r>
            <a:r>
              <a:rPr sz="1725" spc="517" baseline="43478" dirty="0">
                <a:latin typeface="Times New Roman"/>
                <a:cs typeface="Times New Roman"/>
              </a:rPr>
              <a:t> </a:t>
            </a:r>
            <a:r>
              <a:rPr sz="2000" spc="-275" dirty="0">
                <a:latin typeface="Symbol"/>
                <a:cs typeface="Symbol"/>
              </a:rPr>
              <a:t></a:t>
            </a:r>
            <a:r>
              <a:rPr sz="2000" spc="-275" dirty="0">
                <a:latin typeface="宋体"/>
                <a:cs typeface="宋体"/>
              </a:rPr>
              <a:t>（</a:t>
            </a:r>
            <a:r>
              <a:rPr sz="2000" spc="-275" dirty="0">
                <a:latin typeface="Times New Roman"/>
                <a:cs typeface="Times New Roman"/>
              </a:rPr>
              <a:t>2	</a:t>
            </a:r>
            <a:r>
              <a:rPr sz="2000" spc="-395" dirty="0">
                <a:latin typeface="Times New Roman"/>
                <a:cs typeface="Times New Roman"/>
              </a:rPr>
              <a:t>6</a:t>
            </a:r>
            <a:r>
              <a:rPr sz="2000" spc="-395" dirty="0">
                <a:latin typeface="宋体"/>
                <a:cs typeface="宋体"/>
              </a:rPr>
              <a:t>）</a:t>
            </a:r>
            <a:r>
              <a:rPr sz="1725" spc="-592" baseline="43478" dirty="0">
                <a:latin typeface="Times New Roman"/>
                <a:cs typeface="Times New Roman"/>
              </a:rPr>
              <a:t>2</a:t>
            </a:r>
            <a:endParaRPr sz="1725" baseline="43478">
              <a:latin typeface="Times New Roman"/>
              <a:cs typeface="Times New Roman"/>
            </a:endParaRPr>
          </a:p>
          <a:p>
            <a:pPr marL="108585">
              <a:spcBef>
                <a:spcPts val="1689"/>
              </a:spcBef>
            </a:pPr>
            <a:r>
              <a:rPr sz="2150" spc="30" dirty="0">
                <a:latin typeface="宋体"/>
                <a:cs typeface="宋体"/>
              </a:rPr>
              <a:t>即</a:t>
            </a:r>
            <a:r>
              <a:rPr sz="2150" i="1" spc="95" dirty="0">
                <a:latin typeface="Times New Roman"/>
                <a:cs typeface="Times New Roman"/>
              </a:rPr>
              <a:t>x</a:t>
            </a:r>
            <a:r>
              <a:rPr sz="1875" spc="142" baseline="44444" dirty="0">
                <a:latin typeface="Times New Roman"/>
                <a:cs typeface="Times New Roman"/>
              </a:rPr>
              <a:t>4</a:t>
            </a:r>
            <a:r>
              <a:rPr sz="1875" spc="352" baseline="44444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Symbol"/>
                <a:cs typeface="Symbol"/>
              </a:rPr>
              <a:t></a:t>
            </a:r>
            <a:r>
              <a:rPr sz="2150" spc="100" dirty="0">
                <a:latin typeface="Times New Roman"/>
                <a:cs typeface="Times New Roman"/>
              </a:rPr>
              <a:t>10</a:t>
            </a:r>
            <a:r>
              <a:rPr sz="2150" i="1" spc="100" dirty="0">
                <a:latin typeface="Times New Roman"/>
                <a:cs typeface="Times New Roman"/>
              </a:rPr>
              <a:t>x</a:t>
            </a:r>
            <a:r>
              <a:rPr sz="1875" spc="150" baseline="44444" dirty="0">
                <a:latin typeface="Times New Roman"/>
                <a:cs typeface="Times New Roman"/>
              </a:rPr>
              <a:t>2</a:t>
            </a:r>
            <a:r>
              <a:rPr sz="1875" spc="359" baseline="44444" dirty="0">
                <a:latin typeface="Times New Roman"/>
                <a:cs typeface="Times New Roman"/>
              </a:rPr>
              <a:t> </a:t>
            </a:r>
            <a:r>
              <a:rPr sz="2150" spc="125" dirty="0">
                <a:latin typeface="Symbol"/>
                <a:cs typeface="Symbol"/>
              </a:rPr>
              <a:t></a:t>
            </a:r>
            <a:r>
              <a:rPr sz="2150" spc="125" dirty="0">
                <a:latin typeface="Times New Roman"/>
                <a:cs typeface="Times New Roman"/>
              </a:rPr>
              <a:t>1</a:t>
            </a:r>
            <a:r>
              <a:rPr sz="2150" spc="-285" dirty="0">
                <a:latin typeface="Times New Roman"/>
                <a:cs typeface="Times New Roman"/>
              </a:rPr>
              <a:t> </a:t>
            </a:r>
            <a:r>
              <a:rPr sz="2150" spc="75" dirty="0">
                <a:latin typeface="Symbol"/>
                <a:cs typeface="Symbol"/>
              </a:rPr>
              <a:t></a:t>
            </a:r>
            <a:r>
              <a:rPr sz="2150" spc="-130" dirty="0">
                <a:latin typeface="Times New Roman"/>
                <a:cs typeface="Times New Roman"/>
              </a:rPr>
              <a:t> </a:t>
            </a:r>
            <a:r>
              <a:rPr sz="2150" spc="70" dirty="0">
                <a:latin typeface="Times New Roman"/>
                <a:cs typeface="Times New Roman"/>
              </a:rPr>
              <a:t>0</a:t>
            </a:r>
            <a:endParaRPr sz="2150">
              <a:latin typeface="Times New Roman"/>
              <a:cs typeface="Times New Roman"/>
            </a:endParaRPr>
          </a:p>
          <a:p>
            <a:pPr marL="90805">
              <a:spcBef>
                <a:spcPts val="1795"/>
              </a:spcBef>
              <a:tabLst>
                <a:tab pos="534035" algn="l"/>
                <a:tab pos="1121410" algn="l"/>
              </a:tabLst>
            </a:pPr>
            <a:r>
              <a:rPr sz="2150" spc="114" dirty="0">
                <a:latin typeface="Symbol"/>
                <a:cs typeface="Symbol"/>
              </a:rPr>
              <a:t></a:t>
            </a:r>
            <a:r>
              <a:rPr sz="2150" spc="114" dirty="0">
                <a:latin typeface="Times New Roman"/>
                <a:cs typeface="Times New Roman"/>
              </a:rPr>
              <a:t>	</a:t>
            </a:r>
            <a:r>
              <a:rPr sz="2150" spc="65" dirty="0">
                <a:latin typeface="Times New Roman"/>
                <a:cs typeface="Times New Roman"/>
              </a:rPr>
              <a:t>3</a:t>
            </a:r>
            <a:r>
              <a:rPr sz="2150" spc="-135" dirty="0">
                <a:latin typeface="Times New Roman"/>
                <a:cs typeface="Times New Roman"/>
              </a:rPr>
              <a:t> </a:t>
            </a:r>
            <a:r>
              <a:rPr sz="2150" spc="75" dirty="0">
                <a:latin typeface="Symbol"/>
                <a:cs typeface="Symbol"/>
              </a:rPr>
              <a:t></a:t>
            </a:r>
            <a:r>
              <a:rPr sz="2150" spc="75" dirty="0">
                <a:latin typeface="Times New Roman"/>
                <a:cs typeface="Times New Roman"/>
              </a:rPr>
              <a:t>	</a:t>
            </a:r>
            <a:r>
              <a:rPr sz="2150" spc="-80" dirty="0">
                <a:latin typeface="Times New Roman"/>
                <a:cs typeface="Times New Roman"/>
              </a:rPr>
              <a:t>2</a:t>
            </a:r>
            <a:r>
              <a:rPr sz="2150" spc="25" dirty="0">
                <a:latin typeface="宋体"/>
                <a:cs typeface="宋体"/>
              </a:rPr>
              <a:t>为</a:t>
            </a:r>
            <a:r>
              <a:rPr sz="2150" i="1" spc="95" dirty="0">
                <a:latin typeface="Times New Roman"/>
                <a:cs typeface="Times New Roman"/>
              </a:rPr>
              <a:t>x</a:t>
            </a:r>
            <a:r>
              <a:rPr sz="1875" spc="142" baseline="44444" dirty="0">
                <a:latin typeface="Times New Roman"/>
                <a:cs typeface="Times New Roman"/>
              </a:rPr>
              <a:t>4</a:t>
            </a:r>
            <a:r>
              <a:rPr sz="1875" spc="330" baseline="44444" dirty="0">
                <a:latin typeface="Times New Roman"/>
                <a:cs typeface="Times New Roman"/>
              </a:rPr>
              <a:t> </a:t>
            </a:r>
            <a:r>
              <a:rPr sz="2150" spc="100" dirty="0">
                <a:latin typeface="Symbol"/>
                <a:cs typeface="Symbol"/>
              </a:rPr>
              <a:t></a:t>
            </a:r>
            <a:r>
              <a:rPr sz="2150" spc="100" dirty="0">
                <a:latin typeface="Times New Roman"/>
                <a:cs typeface="Times New Roman"/>
              </a:rPr>
              <a:t>10</a:t>
            </a:r>
            <a:r>
              <a:rPr sz="2150" i="1" spc="100" dirty="0">
                <a:latin typeface="Times New Roman"/>
                <a:cs typeface="Times New Roman"/>
              </a:rPr>
              <a:t>x</a:t>
            </a:r>
            <a:r>
              <a:rPr sz="1875" spc="150" baseline="44444" dirty="0">
                <a:latin typeface="Times New Roman"/>
                <a:cs typeface="Times New Roman"/>
              </a:rPr>
              <a:t>2</a:t>
            </a:r>
            <a:r>
              <a:rPr sz="1875" spc="330" baseline="44444" dirty="0">
                <a:latin typeface="Times New Roman"/>
                <a:cs typeface="Times New Roman"/>
              </a:rPr>
              <a:t> </a:t>
            </a:r>
            <a:r>
              <a:rPr sz="2150" spc="125" dirty="0">
                <a:latin typeface="Symbol"/>
                <a:cs typeface="Symbol"/>
              </a:rPr>
              <a:t></a:t>
            </a:r>
            <a:r>
              <a:rPr sz="2150" spc="125" dirty="0">
                <a:latin typeface="Times New Roman"/>
                <a:cs typeface="Times New Roman"/>
              </a:rPr>
              <a:t>1</a:t>
            </a:r>
            <a:r>
              <a:rPr sz="2150" spc="-295" dirty="0">
                <a:latin typeface="Times New Roman"/>
                <a:cs typeface="Times New Roman"/>
              </a:rPr>
              <a:t> </a:t>
            </a:r>
            <a:r>
              <a:rPr sz="2150" spc="75" dirty="0">
                <a:latin typeface="Symbol"/>
                <a:cs typeface="Symbol"/>
              </a:rPr>
              <a:t></a:t>
            </a:r>
            <a:r>
              <a:rPr sz="2150" spc="-140" dirty="0">
                <a:latin typeface="Times New Roman"/>
                <a:cs typeface="Times New Roman"/>
              </a:rPr>
              <a:t> </a:t>
            </a:r>
            <a:r>
              <a:rPr sz="2150" spc="-195" dirty="0">
                <a:latin typeface="Times New Roman"/>
                <a:cs typeface="Times New Roman"/>
              </a:rPr>
              <a:t>0</a:t>
            </a:r>
            <a:r>
              <a:rPr sz="2150" spc="25" dirty="0">
                <a:latin typeface="宋体"/>
                <a:cs typeface="宋体"/>
              </a:rPr>
              <a:t>的根</a:t>
            </a:r>
            <a:endParaRPr sz="21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8082" y="1749892"/>
            <a:ext cx="1191260" cy="37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spcBef>
                <a:spcPts val="120"/>
              </a:spcBef>
            </a:pPr>
            <a:r>
              <a:rPr sz="2250" i="1" spc="55" dirty="0">
                <a:latin typeface="Symbol"/>
                <a:cs typeface="Symbol"/>
              </a:rPr>
              <a:t></a:t>
            </a:r>
            <a:r>
              <a:rPr sz="2250" i="1" spc="5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Symbol"/>
                <a:cs typeface="Symbol"/>
              </a:rPr>
              <a:t></a:t>
            </a:r>
            <a:r>
              <a:rPr sz="2100" spc="95" dirty="0">
                <a:latin typeface="Times New Roman"/>
                <a:cs typeface="Times New Roman"/>
              </a:rPr>
              <a:t>1) </a:t>
            </a:r>
            <a:r>
              <a:rPr sz="2100" spc="140" dirty="0">
                <a:latin typeface="Symbol"/>
                <a:cs typeface="Symbol"/>
              </a:rPr>
              <a:t>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0,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2554" y="1767730"/>
            <a:ext cx="1194435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100" spc="170" dirty="0">
                <a:latin typeface="Symbol"/>
                <a:cs typeface="Symbol"/>
              </a:rPr>
              <a:t></a:t>
            </a:r>
            <a:r>
              <a:rPr sz="2100" i="1" spc="170" dirty="0">
                <a:latin typeface="Times New Roman"/>
                <a:cs typeface="Times New Roman"/>
              </a:rPr>
              <a:t>f </a:t>
            </a:r>
            <a:r>
              <a:rPr sz="2100" spc="150" dirty="0">
                <a:latin typeface="Times New Roman"/>
                <a:cs typeface="Times New Roman"/>
              </a:rPr>
              <a:t>(</a:t>
            </a:r>
            <a:r>
              <a:rPr sz="2100" i="1" spc="150" dirty="0">
                <a:latin typeface="Times New Roman"/>
                <a:cs typeface="Times New Roman"/>
              </a:rPr>
              <a:t>x</a:t>
            </a:r>
            <a:r>
              <a:rPr sz="2100" spc="150" dirty="0">
                <a:latin typeface="Times New Roman"/>
                <a:cs typeface="Times New Roman"/>
              </a:rPr>
              <a:t>)</a:t>
            </a:r>
            <a:r>
              <a:rPr sz="2100" spc="-260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Symbol"/>
                <a:cs typeface="Symbol"/>
              </a:rPr>
              <a:t>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8844" y="405408"/>
            <a:ext cx="5256530" cy="1415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spcBef>
                <a:spcPts val="110"/>
              </a:spcBef>
            </a:pPr>
            <a:r>
              <a:rPr sz="3600" spc="-7" baseline="11574" dirty="0">
                <a:latin typeface="Calibri"/>
                <a:cs typeface="Calibri"/>
              </a:rPr>
              <a:t>(3)</a:t>
            </a:r>
            <a:r>
              <a:rPr sz="3600" spc="150" baseline="11574" dirty="0">
                <a:latin typeface="Calibri"/>
                <a:cs typeface="Calibri"/>
              </a:rPr>
              <a:t> </a:t>
            </a:r>
            <a:r>
              <a:rPr sz="2650" spc="-90" dirty="0">
                <a:latin typeface="Times New Roman"/>
                <a:cs typeface="Times New Roman"/>
              </a:rPr>
              <a:t>2</a:t>
            </a:r>
            <a:r>
              <a:rPr sz="2800" i="1" spc="-90" dirty="0">
                <a:latin typeface="Symbol"/>
                <a:cs typeface="Symbol"/>
              </a:rPr>
              <a:t></a:t>
            </a:r>
            <a:r>
              <a:rPr sz="2800" i="1" spc="75" dirty="0">
                <a:latin typeface="Times New Roman"/>
                <a:cs typeface="Times New Roman"/>
              </a:rPr>
              <a:t> </a:t>
            </a:r>
            <a:r>
              <a:rPr sz="2650" spc="-50" dirty="0">
                <a:latin typeface="Symbol"/>
                <a:cs typeface="Symbol"/>
              </a:rPr>
              <a:t></a:t>
            </a:r>
            <a:r>
              <a:rPr sz="2650" spc="-50" dirty="0">
                <a:latin typeface="Times New Roman"/>
                <a:cs typeface="Times New Roman"/>
              </a:rPr>
              <a:t>1</a:t>
            </a:r>
            <a:r>
              <a:rPr sz="2650" spc="-10" dirty="0">
                <a:latin typeface="宋体"/>
                <a:cs typeface="宋体"/>
              </a:rPr>
              <a:t>关</a:t>
            </a:r>
            <a:r>
              <a:rPr sz="2650" spc="-5" dirty="0">
                <a:latin typeface="宋体"/>
                <a:cs typeface="宋体"/>
              </a:rPr>
              <a:t>于</a:t>
            </a:r>
            <a:r>
              <a:rPr sz="2650" i="1" spc="135" dirty="0">
                <a:latin typeface="Times New Roman"/>
                <a:cs typeface="Times New Roman"/>
              </a:rPr>
              <a:t>Q</a:t>
            </a:r>
            <a:r>
              <a:rPr sz="2650" spc="135" dirty="0">
                <a:latin typeface="Times New Roman"/>
                <a:cs typeface="Times New Roman"/>
              </a:rPr>
              <a:t>,</a:t>
            </a:r>
            <a:r>
              <a:rPr sz="2650" spc="-10" dirty="0">
                <a:latin typeface="宋体"/>
                <a:cs typeface="宋体"/>
              </a:rPr>
              <a:t>其</a:t>
            </a:r>
            <a:r>
              <a:rPr sz="2650" spc="-5" dirty="0">
                <a:latin typeface="宋体"/>
                <a:cs typeface="宋体"/>
              </a:rPr>
              <a:t>中</a:t>
            </a:r>
            <a:r>
              <a:rPr sz="2800" i="1" spc="-95" dirty="0">
                <a:latin typeface="Symbol"/>
                <a:cs typeface="Symbol"/>
              </a:rPr>
              <a:t></a:t>
            </a:r>
            <a:r>
              <a:rPr sz="2650" spc="-10" dirty="0">
                <a:latin typeface="宋体"/>
                <a:cs typeface="宋体"/>
              </a:rPr>
              <a:t>为圆周率。</a:t>
            </a:r>
            <a:endParaRPr sz="2650">
              <a:latin typeface="宋体"/>
              <a:cs typeface="宋体"/>
            </a:endParaRPr>
          </a:p>
          <a:p>
            <a:pPr marL="567690">
              <a:spcBef>
                <a:spcPts val="2805"/>
              </a:spcBef>
            </a:pPr>
            <a:r>
              <a:rPr sz="2150" spc="5" dirty="0">
                <a:latin typeface="宋体"/>
                <a:cs typeface="宋体"/>
              </a:rPr>
              <a:t>采用反证法，</a:t>
            </a:r>
            <a:r>
              <a:rPr sz="2150" spc="25" dirty="0">
                <a:latin typeface="宋体"/>
                <a:cs typeface="宋体"/>
              </a:rPr>
              <a:t>设</a:t>
            </a:r>
            <a:r>
              <a:rPr sz="2150" spc="-75" dirty="0">
                <a:latin typeface="Times New Roman"/>
                <a:cs typeface="Times New Roman"/>
              </a:rPr>
              <a:t>2</a:t>
            </a:r>
            <a:r>
              <a:rPr sz="2300" i="1" spc="-75" dirty="0">
                <a:latin typeface="Symbol"/>
                <a:cs typeface="Symbol"/>
              </a:rPr>
              <a:t></a:t>
            </a:r>
            <a:r>
              <a:rPr sz="2300" i="1" spc="30" dirty="0">
                <a:latin typeface="Times New Roman"/>
                <a:cs typeface="Times New Roman"/>
              </a:rPr>
              <a:t> </a:t>
            </a:r>
            <a:r>
              <a:rPr sz="2150" spc="-55" dirty="0">
                <a:latin typeface="Symbol"/>
                <a:cs typeface="Symbol"/>
              </a:rPr>
              <a:t></a:t>
            </a:r>
            <a:r>
              <a:rPr sz="2150" spc="-55" dirty="0">
                <a:latin typeface="Times New Roman"/>
                <a:cs typeface="Times New Roman"/>
              </a:rPr>
              <a:t>1</a:t>
            </a:r>
            <a:r>
              <a:rPr sz="2150" spc="5" dirty="0">
                <a:latin typeface="宋体"/>
                <a:cs typeface="宋体"/>
              </a:rPr>
              <a:t>为关</a:t>
            </a:r>
            <a:r>
              <a:rPr sz="2150" dirty="0">
                <a:latin typeface="宋体"/>
                <a:cs typeface="宋体"/>
              </a:rPr>
              <a:t>于</a:t>
            </a:r>
            <a:r>
              <a:rPr sz="2150" i="1" spc="-10" dirty="0">
                <a:latin typeface="Times New Roman"/>
                <a:cs typeface="Times New Roman"/>
              </a:rPr>
              <a:t>Q</a:t>
            </a:r>
            <a:r>
              <a:rPr sz="2150" spc="5" dirty="0">
                <a:latin typeface="宋体"/>
                <a:cs typeface="宋体"/>
              </a:rPr>
              <a:t>的代数元</a:t>
            </a:r>
            <a:endParaRPr sz="2150">
              <a:latin typeface="宋体"/>
              <a:cs typeface="宋体"/>
            </a:endParaRPr>
          </a:p>
          <a:p>
            <a:pPr marR="1322705" algn="ctr">
              <a:spcBef>
                <a:spcPts val="505"/>
              </a:spcBef>
            </a:pPr>
            <a:r>
              <a:rPr sz="1250" i="1" spc="60" dirty="0">
                <a:latin typeface="Times New Roman"/>
                <a:cs typeface="Times New Roman"/>
              </a:rPr>
              <a:t>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02912" y="1759203"/>
            <a:ext cx="7429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</a:pPr>
            <a:r>
              <a:rPr sz="1250" i="1" spc="3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82903" y="1700019"/>
            <a:ext cx="569595" cy="5118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508000" algn="l"/>
              </a:tabLst>
            </a:pPr>
            <a:r>
              <a:rPr sz="3200" spc="235" dirty="0">
                <a:latin typeface="Symbol"/>
                <a:cs typeface="Symbol"/>
              </a:rPr>
              <a:t></a:t>
            </a:r>
            <a:r>
              <a:rPr sz="3200" spc="235" dirty="0">
                <a:latin typeface="Times New Roman"/>
                <a:cs typeface="Times New Roman"/>
              </a:rPr>
              <a:t>	</a:t>
            </a:r>
            <a:r>
              <a:rPr sz="1250" i="1" spc="35" dirty="0">
                <a:latin typeface="Times New Roman"/>
                <a:cs typeface="Times New Roman"/>
              </a:rPr>
              <a:t>i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34335" y="1767730"/>
            <a:ext cx="2378710" cy="3498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499109" algn="l"/>
              </a:tabLst>
            </a:pPr>
            <a:r>
              <a:rPr sz="2100" i="1" spc="125" dirty="0">
                <a:latin typeface="Times New Roman"/>
                <a:cs typeface="Times New Roman"/>
              </a:rPr>
              <a:t>a</a:t>
            </a:r>
            <a:r>
              <a:rPr sz="2100" i="1" spc="70" dirty="0">
                <a:latin typeface="Times New Roman"/>
                <a:cs typeface="Times New Roman"/>
              </a:rPr>
              <a:t> </a:t>
            </a:r>
            <a:r>
              <a:rPr sz="2100" i="1" spc="110" dirty="0">
                <a:latin typeface="Times New Roman"/>
                <a:cs typeface="Times New Roman"/>
              </a:rPr>
              <a:t>x	</a:t>
            </a:r>
            <a:r>
              <a:rPr sz="2100" spc="155" dirty="0">
                <a:latin typeface="Symbol"/>
                <a:cs typeface="Symbol"/>
              </a:rPr>
              <a:t></a:t>
            </a:r>
            <a:r>
              <a:rPr sz="2100" i="1" spc="155" dirty="0">
                <a:latin typeface="Times New Roman"/>
                <a:cs typeface="Times New Roman"/>
              </a:rPr>
              <a:t>Q</a:t>
            </a:r>
            <a:r>
              <a:rPr sz="2100" spc="155" dirty="0">
                <a:latin typeface="Times New Roman"/>
                <a:cs typeface="Times New Roman"/>
              </a:rPr>
              <a:t>[</a:t>
            </a:r>
            <a:r>
              <a:rPr sz="2100" i="1" spc="155" dirty="0">
                <a:latin typeface="Times New Roman"/>
                <a:cs typeface="Times New Roman"/>
              </a:rPr>
              <a:t>x</a:t>
            </a:r>
            <a:r>
              <a:rPr sz="2100" spc="155" dirty="0">
                <a:latin typeface="Times New Roman"/>
                <a:cs typeface="Times New Roman"/>
              </a:rPr>
              <a:t>],</a:t>
            </a:r>
            <a:r>
              <a:rPr sz="2100" spc="-360" dirty="0">
                <a:latin typeface="Times New Roman"/>
                <a:cs typeface="Times New Roman"/>
              </a:rPr>
              <a:t> </a:t>
            </a:r>
            <a:r>
              <a:rPr sz="2100" spc="190" dirty="0">
                <a:latin typeface="宋体"/>
                <a:cs typeface="宋体"/>
              </a:rPr>
              <a:t>满</a:t>
            </a:r>
            <a:r>
              <a:rPr sz="2100" spc="195" dirty="0">
                <a:latin typeface="宋体"/>
                <a:cs typeface="宋体"/>
              </a:rPr>
              <a:t>足</a:t>
            </a:r>
            <a:r>
              <a:rPr sz="2100" i="1" spc="70" dirty="0">
                <a:latin typeface="Times New Roman"/>
                <a:cs typeface="Times New Roman"/>
              </a:rPr>
              <a:t>f</a:t>
            </a:r>
            <a:r>
              <a:rPr sz="2100" i="1" spc="-45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(2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1129" y="2138247"/>
            <a:ext cx="175260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i="1" spc="600" dirty="0">
                <a:latin typeface="Times New Roman"/>
                <a:cs typeface="Times New Roman"/>
              </a:rPr>
              <a:t>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7389" y="2284481"/>
            <a:ext cx="108585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i="1" spc="33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78293" y="2228120"/>
            <a:ext cx="941705" cy="48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845185" algn="l"/>
              </a:tabLst>
            </a:pPr>
            <a:r>
              <a:rPr sz="3000" spc="2165" dirty="0">
                <a:latin typeface="Symbol"/>
                <a:cs typeface="Symbol"/>
              </a:rPr>
              <a:t></a:t>
            </a:r>
            <a:r>
              <a:rPr sz="3000" spc="2165" dirty="0">
                <a:latin typeface="Times New Roman"/>
                <a:cs typeface="Times New Roman"/>
              </a:rPr>
              <a:t>	</a:t>
            </a:r>
            <a:r>
              <a:rPr sz="1150" i="1" spc="33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5167" y="2138326"/>
            <a:ext cx="841375" cy="20390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spcBef>
                <a:spcPts val="90"/>
              </a:spcBef>
              <a:tabLst>
                <a:tab pos="595630" algn="l"/>
              </a:tabLst>
            </a:pPr>
            <a:r>
              <a:rPr sz="1725" i="1" spc="900" baseline="2415" dirty="0">
                <a:latin typeface="Times New Roman"/>
                <a:cs typeface="Times New Roman"/>
              </a:rPr>
              <a:t>n	</a:t>
            </a:r>
            <a:r>
              <a:rPr sz="1250" i="1" spc="130" dirty="0">
                <a:latin typeface="Times New Roman"/>
                <a:cs typeface="Times New Roman"/>
              </a:rPr>
              <a:t>i</a:t>
            </a:r>
            <a:r>
              <a:rPr sz="1250" spc="-30" dirty="0">
                <a:latin typeface="Symbol"/>
                <a:cs typeface="Symbol"/>
              </a:rPr>
              <a:t></a:t>
            </a:r>
            <a:r>
              <a:rPr sz="1250" spc="60" dirty="0">
                <a:latin typeface="Times New Roman"/>
                <a:cs typeface="Times New Roman"/>
              </a:rPr>
              <a:t>1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1350" y="2463725"/>
            <a:ext cx="108585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1150" i="1" spc="330" dirty="0">
                <a:latin typeface="Times New Roman"/>
                <a:cs typeface="Times New Roman"/>
              </a:rPr>
              <a:t>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5836" y="2645508"/>
            <a:ext cx="4576445" cy="1936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4138295" algn="l"/>
              </a:tabLst>
            </a:pPr>
            <a:r>
              <a:rPr sz="1150" i="1" spc="330" dirty="0">
                <a:latin typeface="Times New Roman"/>
                <a:cs typeface="Times New Roman"/>
              </a:rPr>
              <a:t>i</a:t>
            </a:r>
            <a:r>
              <a:rPr sz="1150" i="1" spc="-114" dirty="0">
                <a:latin typeface="Times New Roman"/>
                <a:cs typeface="Times New Roman"/>
              </a:rPr>
              <a:t> </a:t>
            </a:r>
            <a:r>
              <a:rPr sz="1150" spc="655" dirty="0">
                <a:latin typeface="Symbol"/>
                <a:cs typeface="Symbol"/>
              </a:rPr>
              <a:t></a:t>
            </a:r>
            <a:r>
              <a:rPr sz="1150" spc="655" dirty="0">
                <a:latin typeface="Times New Roman"/>
                <a:cs typeface="Times New Roman"/>
              </a:rPr>
              <a:t>0	</a:t>
            </a:r>
            <a:r>
              <a:rPr sz="1150" i="1" spc="330" dirty="0">
                <a:latin typeface="Times New Roman"/>
                <a:cs typeface="Times New Roman"/>
              </a:rPr>
              <a:t>i</a:t>
            </a:r>
            <a:r>
              <a:rPr sz="1150" i="1" spc="-180" dirty="0">
                <a:latin typeface="Times New Roman"/>
                <a:cs typeface="Times New Roman"/>
              </a:rPr>
              <a:t> </a:t>
            </a:r>
            <a:r>
              <a:rPr sz="1150" spc="660" dirty="0">
                <a:latin typeface="Symbol"/>
                <a:cs typeface="Symbol"/>
              </a:rPr>
              <a:t></a:t>
            </a:r>
            <a:r>
              <a:rPr sz="1150" spc="660" dirty="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4610" y="2292600"/>
            <a:ext cx="2218690" cy="3346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  <a:tabLst>
                <a:tab pos="974090" algn="l"/>
              </a:tabLst>
            </a:pPr>
            <a:r>
              <a:rPr sz="2000" spc="1110" dirty="0">
                <a:latin typeface="Symbol"/>
                <a:cs typeface="Symbol"/>
              </a:rPr>
              <a:t></a:t>
            </a:r>
            <a:r>
              <a:rPr sz="2000" spc="-260" dirty="0">
                <a:latin typeface="Times New Roman"/>
                <a:cs typeface="Times New Roman"/>
              </a:rPr>
              <a:t> </a:t>
            </a:r>
            <a:r>
              <a:rPr sz="2000" spc="585" dirty="0">
                <a:latin typeface="Times New Roman"/>
                <a:cs typeface="Times New Roman"/>
              </a:rPr>
              <a:t>1)</a:t>
            </a:r>
            <a:r>
              <a:rPr sz="1725" i="1" spc="877" baseline="43478" dirty="0">
                <a:latin typeface="Times New Roman"/>
                <a:cs typeface="Times New Roman"/>
              </a:rPr>
              <a:t>i	</a:t>
            </a:r>
            <a:r>
              <a:rPr sz="2000" spc="1110" dirty="0">
                <a:latin typeface="Symbol"/>
                <a:cs typeface="Symbol"/>
              </a:rPr>
              <a:t>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1015" dirty="0">
                <a:latin typeface="Times New Roman"/>
                <a:cs typeface="Times New Roman"/>
              </a:rPr>
              <a:t>0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2000" dirty="0">
                <a:latin typeface="Symbol"/>
                <a:cs typeface="Symbol"/>
              </a:rPr>
              <a:t>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9976" y="2241204"/>
            <a:ext cx="1598930" cy="396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946150" algn="l"/>
              </a:tabLst>
            </a:pPr>
            <a:r>
              <a:rPr sz="2000" i="1" spc="900" dirty="0">
                <a:latin typeface="Times New Roman"/>
                <a:cs typeface="Times New Roman"/>
              </a:rPr>
              <a:t>k</a:t>
            </a:r>
            <a:r>
              <a:rPr sz="2000" i="1" spc="135" dirty="0">
                <a:latin typeface="Times New Roman"/>
                <a:cs typeface="Times New Roman"/>
              </a:rPr>
              <a:t> </a:t>
            </a:r>
            <a:r>
              <a:rPr sz="2400" i="1" spc="890" dirty="0">
                <a:latin typeface="Symbol"/>
                <a:cs typeface="Symbol"/>
              </a:rPr>
              <a:t></a:t>
            </a:r>
            <a:r>
              <a:rPr sz="2400" spc="890" dirty="0">
                <a:latin typeface="Times New Roman"/>
                <a:cs typeface="Times New Roman"/>
              </a:rPr>
              <a:t>	</a:t>
            </a:r>
            <a:r>
              <a:rPr sz="2000" spc="1110" dirty="0">
                <a:latin typeface="Symbol"/>
                <a:cs typeface="Symbol"/>
              </a:rPr>
              <a:t>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spc="1015" dirty="0">
                <a:latin typeface="Times New Roman"/>
                <a:cs typeface="Times New Roman"/>
              </a:rPr>
              <a:t>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9871" y="2164139"/>
            <a:ext cx="2174240" cy="4889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1481455" algn="l"/>
              </a:tabLst>
            </a:pPr>
            <a:r>
              <a:rPr sz="2000" spc="1989" dirty="0">
                <a:latin typeface="Symbol"/>
                <a:cs typeface="Symbol"/>
              </a:rPr>
              <a:t></a:t>
            </a:r>
            <a:r>
              <a:rPr sz="4500" spc="3247" baseline="-8333" dirty="0">
                <a:latin typeface="Symbol"/>
                <a:cs typeface="Symbol"/>
              </a:rPr>
              <a:t></a:t>
            </a:r>
            <a:r>
              <a:rPr sz="4500" spc="-480" baseline="-8333" dirty="0">
                <a:latin typeface="Times New Roman"/>
                <a:cs typeface="Times New Roman"/>
              </a:rPr>
              <a:t> </a:t>
            </a:r>
            <a:r>
              <a:rPr sz="2000" i="1" spc="1015" dirty="0">
                <a:latin typeface="Times New Roman"/>
                <a:cs typeface="Times New Roman"/>
              </a:rPr>
              <a:t>a</a:t>
            </a:r>
            <a:r>
              <a:rPr sz="2000" i="1" dirty="0">
                <a:latin typeface="Times New Roman"/>
                <a:cs typeface="Times New Roman"/>
              </a:rPr>
              <a:t>	</a:t>
            </a:r>
            <a:r>
              <a:rPr sz="2000" spc="745" dirty="0">
                <a:latin typeface="Times New Roman"/>
                <a:cs typeface="Times New Roman"/>
              </a:rPr>
              <a:t>(</a:t>
            </a:r>
            <a:r>
              <a:rPr sz="2000" spc="720" dirty="0">
                <a:latin typeface="Times New Roman"/>
                <a:cs typeface="Times New Roman"/>
              </a:rPr>
              <a:t>2</a:t>
            </a:r>
            <a:r>
              <a:rPr sz="2400" i="1" spc="890" dirty="0">
                <a:latin typeface="Symbol"/>
                <a:cs typeface="Symbol"/>
              </a:rPr>
              <a:t>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4737" y="2864971"/>
            <a:ext cx="51936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350" dirty="0">
                <a:latin typeface="宋体"/>
                <a:cs typeface="宋体"/>
              </a:rPr>
              <a:t>这</a:t>
            </a:r>
            <a:r>
              <a:rPr sz="2350" spc="-5" dirty="0">
                <a:latin typeface="宋体"/>
                <a:cs typeface="宋体"/>
              </a:rPr>
              <a:t>与</a:t>
            </a:r>
            <a:r>
              <a:rPr sz="2500" i="1" spc="-90" dirty="0">
                <a:latin typeface="Symbol"/>
                <a:cs typeface="Symbol"/>
              </a:rPr>
              <a:t></a:t>
            </a:r>
            <a:r>
              <a:rPr sz="2350" dirty="0">
                <a:latin typeface="宋体"/>
                <a:cs typeface="宋体"/>
              </a:rPr>
              <a:t>为超越元矛盾</a:t>
            </a:r>
            <a:r>
              <a:rPr sz="2350" spc="-1265" dirty="0">
                <a:latin typeface="宋体"/>
                <a:cs typeface="宋体"/>
              </a:rPr>
              <a:t>。</a:t>
            </a:r>
            <a:r>
              <a:rPr sz="2350" spc="15" dirty="0">
                <a:latin typeface="Symbol"/>
                <a:cs typeface="Symbol"/>
              </a:rPr>
              <a:t></a:t>
            </a:r>
            <a:r>
              <a:rPr sz="2350" spc="15" dirty="0">
                <a:latin typeface="Times New Roman"/>
                <a:cs typeface="Times New Roman"/>
              </a:rPr>
              <a:t>2</a:t>
            </a:r>
            <a:r>
              <a:rPr sz="2500" i="1" spc="15" dirty="0">
                <a:latin typeface="Symbol"/>
                <a:cs typeface="Symbol"/>
              </a:rPr>
              <a:t></a:t>
            </a:r>
            <a:r>
              <a:rPr sz="2500" i="1" spc="35" dirty="0">
                <a:latin typeface="Times New Roman"/>
                <a:cs typeface="Times New Roman"/>
              </a:rPr>
              <a:t> </a:t>
            </a:r>
            <a:r>
              <a:rPr sz="2350" spc="-65" dirty="0">
                <a:latin typeface="Symbol"/>
                <a:cs typeface="Symbol"/>
              </a:rPr>
              <a:t></a:t>
            </a:r>
            <a:r>
              <a:rPr sz="2350" spc="-65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宋体"/>
                <a:cs typeface="宋体"/>
              </a:rPr>
              <a:t>为超越元。</a:t>
            </a:r>
            <a:endParaRPr sz="235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98065" y="524636"/>
            <a:ext cx="79444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83005" algn="l"/>
              </a:tabLst>
            </a:pPr>
            <a:r>
              <a:rPr sz="2800" spc="-5" dirty="0">
                <a:latin typeface="Calibri"/>
                <a:cs typeface="Calibri"/>
              </a:rPr>
              <a:t>15.11	</a:t>
            </a:r>
            <a:r>
              <a:rPr sz="2800" spc="-5" dirty="0">
                <a:latin typeface="宋体"/>
                <a:cs typeface="宋体"/>
              </a:rPr>
              <a:t>找出下述元素在所指定域上的极小多</a:t>
            </a:r>
            <a:r>
              <a:rPr sz="2800" dirty="0">
                <a:latin typeface="宋体"/>
                <a:cs typeface="宋体"/>
              </a:rPr>
              <a:t>项</a:t>
            </a:r>
            <a:r>
              <a:rPr sz="2800" spc="-5" dirty="0">
                <a:latin typeface="宋体"/>
                <a:cs typeface="宋体"/>
              </a:rPr>
              <a:t>式：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8065" y="1463421"/>
            <a:ext cx="32848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622300" algn="l"/>
              </a:tabLst>
            </a:pPr>
            <a:r>
              <a:rPr sz="2800" spc="-10" dirty="0">
                <a:latin typeface="Calibri"/>
                <a:cs typeface="Calibri"/>
              </a:rPr>
              <a:t>(2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7</a:t>
            </a:r>
            <a:r>
              <a:rPr sz="2800" spc="-5" dirty="0">
                <a:latin typeface="宋体"/>
                <a:cs typeface="宋体"/>
              </a:rPr>
              <a:t>＋</a:t>
            </a:r>
            <a:r>
              <a:rPr sz="2800" spc="-10" dirty="0">
                <a:latin typeface="Calibri"/>
                <a:cs typeface="Calibri"/>
              </a:rPr>
              <a:t>5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宋体"/>
                <a:cs typeface="宋体"/>
              </a:rPr>
              <a:t>关于</a:t>
            </a:r>
            <a:r>
              <a:rPr sz="2800" dirty="0">
                <a:latin typeface="Calibri"/>
                <a:cs typeface="Calibri"/>
              </a:rPr>
              <a:t>Q</a:t>
            </a:r>
            <a:r>
              <a:rPr sz="2800" spc="-5" dirty="0">
                <a:latin typeface="宋体"/>
                <a:cs typeface="宋体"/>
              </a:rPr>
              <a:t>，</a:t>
            </a:r>
            <a:r>
              <a:rPr sz="2800" dirty="0">
                <a:latin typeface="Calibri"/>
                <a:cs typeface="Calibri"/>
              </a:rPr>
              <a:t>R</a:t>
            </a:r>
            <a:r>
              <a:rPr sz="2800" spc="-5" dirty="0">
                <a:latin typeface="宋体"/>
                <a:cs typeface="宋体"/>
              </a:rPr>
              <a:t>。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8065" y="1933193"/>
            <a:ext cx="24917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>
                <a:latin typeface="宋体"/>
                <a:cs typeface="宋体"/>
              </a:rPr>
              <a:t>解：</a:t>
            </a:r>
            <a:r>
              <a:rPr sz="2800" spc="-10" dirty="0">
                <a:latin typeface="Calibri"/>
                <a:cs typeface="Calibri"/>
              </a:rPr>
              <a:t>1</a:t>
            </a:r>
            <a:r>
              <a:rPr sz="2800" spc="-5" dirty="0">
                <a:latin typeface="宋体"/>
                <a:cs typeface="宋体"/>
              </a:rPr>
              <a:t>）记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-10" dirty="0">
                <a:latin typeface="Calibri"/>
                <a:cs typeface="Calibri"/>
              </a:rPr>
              <a:t>=3</a:t>
            </a:r>
            <a:r>
              <a:rPr sz="2800" spc="-5" dirty="0">
                <a:latin typeface="宋体"/>
                <a:cs typeface="宋体"/>
              </a:rPr>
              <a:t>＋</a:t>
            </a:r>
            <a:endParaRPr sz="2800" dirty="0">
              <a:latin typeface="宋体"/>
              <a:cs typeface="宋体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2898795" y="2538286"/>
            <a:ext cx="10515600" cy="1948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0" indent="0">
              <a:lnSpc>
                <a:spcPts val="3190"/>
              </a:lnSpc>
              <a:spcBef>
                <a:spcPts val="95"/>
              </a:spcBef>
              <a:buNone/>
            </a:pPr>
            <a:r>
              <a:rPr spc="-5" dirty="0"/>
              <a:t>6x+7</a:t>
            </a:r>
            <a:r>
              <a:rPr spc="-5" dirty="0">
                <a:latin typeface="宋体"/>
                <a:cs typeface="宋体"/>
              </a:rPr>
              <a:t>∈</a:t>
            </a:r>
            <a:r>
              <a:rPr spc="-5" dirty="0"/>
              <a:t>Q[x]</a:t>
            </a:r>
            <a:r>
              <a:rPr spc="-5" dirty="0">
                <a:latin typeface="宋体"/>
                <a:cs typeface="宋体"/>
              </a:rPr>
              <a:t>，</a:t>
            </a:r>
            <a:r>
              <a:rPr dirty="0">
                <a:latin typeface="宋体"/>
                <a:cs typeface="宋体"/>
              </a:rPr>
              <a:t>首</a:t>
            </a:r>
            <a:r>
              <a:rPr spc="-5" dirty="0">
                <a:latin typeface="宋体"/>
                <a:cs typeface="宋体"/>
              </a:rPr>
              <a:t>项系</a:t>
            </a:r>
            <a:r>
              <a:rPr dirty="0">
                <a:latin typeface="宋体"/>
                <a:cs typeface="宋体"/>
              </a:rPr>
              <a:t>数为</a:t>
            </a:r>
            <a:r>
              <a:rPr dirty="0"/>
              <a:t>1</a:t>
            </a:r>
            <a:r>
              <a:rPr dirty="0">
                <a:latin typeface="宋体"/>
                <a:cs typeface="宋体"/>
              </a:rPr>
              <a:t>，</a:t>
            </a:r>
            <a:r>
              <a:rPr spc="-5" dirty="0">
                <a:latin typeface="宋体"/>
                <a:cs typeface="宋体"/>
              </a:rPr>
              <a:t>且</a:t>
            </a:r>
            <a:r>
              <a:rPr spc="5" dirty="0">
                <a:latin typeface="宋体"/>
                <a:cs typeface="宋体"/>
              </a:rPr>
              <a:t>在</a:t>
            </a:r>
            <a:r>
              <a:rPr dirty="0"/>
              <a:t>Q[x]</a:t>
            </a:r>
            <a:r>
              <a:rPr spc="-5" dirty="0">
                <a:latin typeface="宋体"/>
                <a:cs typeface="宋体"/>
              </a:rPr>
              <a:t>上不</a:t>
            </a:r>
            <a:r>
              <a:rPr dirty="0">
                <a:latin typeface="宋体"/>
                <a:cs typeface="宋体"/>
              </a:rPr>
              <a:t>可约</a:t>
            </a:r>
            <a:r>
              <a:rPr spc="-5" dirty="0"/>
              <a:t>,</a:t>
            </a:r>
          </a:p>
          <a:p>
            <a:pPr marL="0" indent="0">
              <a:lnSpc>
                <a:spcPts val="3190"/>
              </a:lnSpc>
              <a:buNone/>
            </a:pPr>
            <a:r>
              <a:rPr spc="-10" dirty="0">
                <a:latin typeface="宋体"/>
                <a:cs typeface="宋体"/>
              </a:rPr>
              <a:t>即为所求极小多项式。</a:t>
            </a:r>
          </a:p>
          <a:p>
            <a:pPr marL="0" indent="0">
              <a:lnSpc>
                <a:spcPts val="3190"/>
              </a:lnSpc>
              <a:spcBef>
                <a:spcPts val="340"/>
              </a:spcBef>
              <a:buNone/>
            </a:pPr>
            <a:r>
              <a:rPr spc="-10" dirty="0"/>
              <a:t>2</a:t>
            </a:r>
            <a:r>
              <a:rPr spc="-10" dirty="0">
                <a:latin typeface="宋体"/>
                <a:cs typeface="宋体"/>
              </a:rPr>
              <a:t>）</a:t>
            </a:r>
            <a:r>
              <a:rPr spc="-5" dirty="0">
                <a:latin typeface="宋体"/>
                <a:cs typeface="宋体"/>
              </a:rPr>
              <a:t>记</a:t>
            </a:r>
            <a:r>
              <a:rPr spc="-10" dirty="0"/>
              <a:t>x=7</a:t>
            </a:r>
            <a:r>
              <a:rPr spc="-10" dirty="0">
                <a:latin typeface="宋体"/>
                <a:cs typeface="宋体"/>
              </a:rPr>
              <a:t>＋</a:t>
            </a:r>
            <a:r>
              <a:rPr spc="-10" dirty="0"/>
              <a:t>5i,</a:t>
            </a:r>
            <a:r>
              <a:rPr spc="-5" dirty="0">
                <a:latin typeface="宋体"/>
                <a:cs typeface="宋体"/>
              </a:rPr>
              <a:t>可得</a:t>
            </a:r>
            <a:r>
              <a:rPr dirty="0"/>
              <a:t>x</a:t>
            </a:r>
            <a:r>
              <a:rPr sz="2775" baseline="25525" dirty="0"/>
              <a:t>2</a:t>
            </a:r>
            <a:r>
              <a:rPr sz="2775" spc="419" baseline="25525" dirty="0"/>
              <a:t> </a:t>
            </a:r>
            <a:r>
              <a:rPr spc="-5" dirty="0"/>
              <a:t>–14x+74=0</a:t>
            </a:r>
            <a:r>
              <a:rPr spc="-5" dirty="0">
                <a:latin typeface="宋体"/>
                <a:cs typeface="宋体"/>
              </a:rPr>
              <a:t>。</a:t>
            </a:r>
            <a:r>
              <a:rPr dirty="0"/>
              <a:t>x</a:t>
            </a:r>
            <a:r>
              <a:rPr sz="2775" baseline="25525" dirty="0"/>
              <a:t>2</a:t>
            </a:r>
            <a:r>
              <a:rPr sz="2775" spc="434" baseline="25525" dirty="0"/>
              <a:t> </a:t>
            </a:r>
            <a:r>
              <a:rPr spc="-5" dirty="0"/>
              <a:t>–14x+74</a:t>
            </a:r>
            <a:r>
              <a:rPr spc="-5" dirty="0">
                <a:latin typeface="宋体"/>
                <a:cs typeface="宋体"/>
              </a:rPr>
              <a:t>为</a:t>
            </a:r>
            <a:r>
              <a:rPr spc="-5" dirty="0"/>
              <a:t>7</a:t>
            </a:r>
            <a:endParaRPr dirty="0">
              <a:latin typeface="宋体"/>
              <a:cs typeface="宋体"/>
            </a:endParaRPr>
          </a:p>
          <a:p>
            <a:pPr marL="0" indent="0">
              <a:lnSpc>
                <a:spcPts val="3190"/>
              </a:lnSpc>
              <a:buNone/>
            </a:pPr>
            <a:r>
              <a:rPr spc="-10" dirty="0">
                <a:latin typeface="宋体"/>
                <a:cs typeface="宋体"/>
              </a:rPr>
              <a:t>＋</a:t>
            </a:r>
            <a:r>
              <a:rPr spc="-10" dirty="0"/>
              <a:t>5i</a:t>
            </a:r>
            <a:r>
              <a:rPr spc="-5" dirty="0">
                <a:latin typeface="宋体"/>
                <a:cs typeface="宋体"/>
              </a:rPr>
              <a:t>关于</a:t>
            </a:r>
            <a:r>
              <a:rPr dirty="0"/>
              <a:t>Q</a:t>
            </a:r>
            <a:r>
              <a:rPr dirty="0">
                <a:latin typeface="宋体"/>
                <a:cs typeface="宋体"/>
              </a:rPr>
              <a:t>，</a:t>
            </a:r>
            <a:r>
              <a:rPr dirty="0"/>
              <a:t>R</a:t>
            </a:r>
            <a:r>
              <a:rPr spc="-5" dirty="0">
                <a:latin typeface="宋体"/>
                <a:cs typeface="宋体"/>
              </a:rPr>
              <a:t>的极小多项式。</a:t>
            </a:r>
          </a:p>
        </p:txBody>
      </p:sp>
      <p:sp>
        <p:nvSpPr>
          <p:cNvPr id="6" name="object 6"/>
          <p:cNvSpPr/>
          <p:nvPr/>
        </p:nvSpPr>
        <p:spPr>
          <a:xfrm>
            <a:off x="4540401" y="2233401"/>
            <a:ext cx="57785" cy="30480"/>
          </a:xfrm>
          <a:custGeom>
            <a:avLst/>
            <a:gdLst/>
            <a:ahLst/>
            <a:cxnLst/>
            <a:rect l="l" t="t" r="r" b="b"/>
            <a:pathLst>
              <a:path w="57785" h="30480">
                <a:moveTo>
                  <a:pt x="0" y="30337"/>
                </a:moveTo>
                <a:lnTo>
                  <a:pt x="57450" y="0"/>
                </a:lnTo>
              </a:path>
            </a:pathLst>
          </a:custGeom>
          <a:ln w="6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97852" y="2236701"/>
            <a:ext cx="85725" cy="128270"/>
          </a:xfrm>
          <a:custGeom>
            <a:avLst/>
            <a:gdLst/>
            <a:ahLst/>
            <a:cxnLst/>
            <a:rect l="l" t="t" r="r" b="b"/>
            <a:pathLst>
              <a:path w="85725" h="128269">
                <a:moveTo>
                  <a:pt x="0" y="0"/>
                </a:moveTo>
                <a:lnTo>
                  <a:pt x="85576" y="127661"/>
                </a:lnTo>
              </a:path>
            </a:pathLst>
          </a:custGeom>
          <a:ln w="12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86453" y="2017742"/>
            <a:ext cx="95250" cy="346710"/>
          </a:xfrm>
          <a:custGeom>
            <a:avLst/>
            <a:gdLst/>
            <a:ahLst/>
            <a:cxnLst/>
            <a:rect l="l" t="t" r="r" b="b"/>
            <a:pathLst>
              <a:path w="95250" h="346710">
                <a:moveTo>
                  <a:pt x="0" y="346620"/>
                </a:moveTo>
                <a:lnTo>
                  <a:pt x="94633" y="0"/>
                </a:lnTo>
              </a:path>
            </a:pathLst>
          </a:custGeom>
          <a:ln w="6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81087" y="2017742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857" y="0"/>
                </a:lnTo>
              </a:path>
            </a:pathLst>
          </a:custGeom>
          <a:ln w="6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94094" y="1881593"/>
            <a:ext cx="37369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800" spc="15" baseline="-7812" dirty="0">
                <a:latin typeface="Times New Roman"/>
                <a:cs typeface="Times New Roman"/>
              </a:rPr>
              <a:t>2</a:t>
            </a:r>
            <a:r>
              <a:rPr sz="4800" spc="547" baseline="-7812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-5" dirty="0">
                <a:latin typeface="宋体"/>
                <a:cs typeface="宋体"/>
              </a:rPr>
              <a:t>可得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330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–6x+7=0</a:t>
            </a:r>
            <a:r>
              <a:rPr sz="2800" spc="-5" dirty="0">
                <a:latin typeface="宋体"/>
                <a:cs typeface="宋体"/>
              </a:rPr>
              <a:t>。</a:t>
            </a:r>
            <a:r>
              <a:rPr sz="2800" spc="-720" dirty="0">
                <a:latin typeface="宋体"/>
                <a:cs typeface="宋体"/>
              </a:rPr>
              <a:t> </a:t>
            </a:r>
            <a:r>
              <a:rPr sz="2800" dirty="0">
                <a:latin typeface="Calibri"/>
                <a:cs typeface="Calibri"/>
              </a:rPr>
              <a:t>x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307" baseline="255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–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71976" y="1225275"/>
            <a:ext cx="57785" cy="30480"/>
          </a:xfrm>
          <a:custGeom>
            <a:avLst/>
            <a:gdLst/>
            <a:ahLst/>
            <a:cxnLst/>
            <a:rect l="l" t="t" r="r" b="b"/>
            <a:pathLst>
              <a:path w="57785" h="30480">
                <a:moveTo>
                  <a:pt x="0" y="30337"/>
                </a:moveTo>
                <a:lnTo>
                  <a:pt x="57450" y="0"/>
                </a:lnTo>
              </a:path>
            </a:pathLst>
          </a:custGeom>
          <a:ln w="631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29427" y="1228575"/>
            <a:ext cx="85725" cy="128270"/>
          </a:xfrm>
          <a:custGeom>
            <a:avLst/>
            <a:gdLst/>
            <a:ahLst/>
            <a:cxnLst/>
            <a:rect l="l" t="t" r="r" b="b"/>
            <a:pathLst>
              <a:path w="85725" h="128269">
                <a:moveTo>
                  <a:pt x="0" y="0"/>
                </a:moveTo>
                <a:lnTo>
                  <a:pt x="85576" y="127661"/>
                </a:lnTo>
              </a:path>
            </a:pathLst>
          </a:custGeom>
          <a:ln w="126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18028" y="1009616"/>
            <a:ext cx="95250" cy="346710"/>
          </a:xfrm>
          <a:custGeom>
            <a:avLst/>
            <a:gdLst/>
            <a:ahLst/>
            <a:cxnLst/>
            <a:rect l="l" t="t" r="r" b="b"/>
            <a:pathLst>
              <a:path w="95250" h="346709">
                <a:moveTo>
                  <a:pt x="0" y="346620"/>
                </a:moveTo>
                <a:lnTo>
                  <a:pt x="94633" y="0"/>
                </a:lnTo>
              </a:path>
            </a:pathLst>
          </a:custGeom>
          <a:ln w="634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412662" y="1009616"/>
            <a:ext cx="222885" cy="0"/>
          </a:xfrm>
          <a:custGeom>
            <a:avLst/>
            <a:gdLst/>
            <a:ahLst/>
            <a:cxnLst/>
            <a:rect l="l" t="t" r="r" b="b"/>
            <a:pathLst>
              <a:path w="222885">
                <a:moveTo>
                  <a:pt x="0" y="0"/>
                </a:moveTo>
                <a:lnTo>
                  <a:pt x="222857" y="0"/>
                </a:lnTo>
              </a:path>
            </a:pathLst>
          </a:custGeom>
          <a:ln w="630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998066" y="942428"/>
            <a:ext cx="3156585" cy="51371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2300" algn="l"/>
                <a:tab pos="1440180" algn="l"/>
                <a:tab pos="1838325" algn="l"/>
              </a:tabLst>
            </a:pPr>
            <a:r>
              <a:rPr sz="2800" spc="-10" dirty="0">
                <a:latin typeface="Calibri"/>
                <a:cs typeface="Calibri"/>
              </a:rPr>
              <a:t>(1</a:t>
            </a:r>
            <a:r>
              <a:rPr sz="2800" spc="-5" dirty="0">
                <a:latin typeface="Calibri"/>
                <a:cs typeface="Calibri"/>
              </a:rPr>
              <a:t>)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3</a:t>
            </a:r>
            <a:r>
              <a:rPr sz="2800" spc="-5" dirty="0"/>
              <a:t>＋</a:t>
            </a:r>
            <a:r>
              <a:rPr sz="2800" dirty="0"/>
              <a:t>	</a:t>
            </a:r>
            <a:r>
              <a:rPr sz="4800" spc="15" baseline="1736" dirty="0">
                <a:latin typeface="Times New Roman"/>
                <a:cs typeface="Times New Roman"/>
              </a:rPr>
              <a:t>2</a:t>
            </a:r>
            <a:r>
              <a:rPr sz="4800" baseline="1736" dirty="0">
                <a:latin typeface="Times New Roman"/>
                <a:cs typeface="Times New Roman"/>
              </a:rPr>
              <a:t>	</a:t>
            </a:r>
            <a:r>
              <a:rPr sz="2800" spc="-5" dirty="0"/>
              <a:t>关于</a:t>
            </a:r>
            <a:r>
              <a:rPr sz="2800" spc="-5" dirty="0">
                <a:latin typeface="Calibri"/>
                <a:cs typeface="Calibri"/>
              </a:rPr>
              <a:t>Q</a:t>
            </a:r>
            <a:r>
              <a:rPr sz="2800" spc="-5" dirty="0"/>
              <a:t>；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403581"/>
            <a:ext cx="6799032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(2)</a:t>
            </a:r>
            <a:r>
              <a:rPr spc="-75" dirty="0"/>
              <a:t> </a:t>
            </a:r>
            <a:r>
              <a:rPr spc="-20" dirty="0"/>
              <a:t>I</a:t>
            </a:r>
            <a:r>
              <a:rPr spc="5" dirty="0">
                <a:latin typeface="宋体"/>
                <a:cs typeface="宋体"/>
              </a:rPr>
              <a:t>不是主理想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42377" y="1700503"/>
            <a:ext cx="6426835" cy="44265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spc="5" dirty="0">
                <a:latin typeface="宋体"/>
                <a:cs typeface="宋体"/>
              </a:rPr>
              <a:t>证明：反证法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575"/>
              </a:spcBef>
            </a:pPr>
            <a:r>
              <a:rPr sz="2400" spc="5" dirty="0">
                <a:latin typeface="宋体"/>
                <a:cs typeface="宋体"/>
              </a:rPr>
              <a:t>假</a:t>
            </a:r>
            <a:r>
              <a:rPr sz="2400" spc="10" dirty="0">
                <a:latin typeface="宋体"/>
                <a:cs typeface="宋体"/>
              </a:rPr>
              <a:t>设</a:t>
            </a:r>
            <a:r>
              <a:rPr sz="2400" dirty="0">
                <a:latin typeface="Calibri"/>
                <a:cs typeface="Calibri"/>
              </a:rPr>
              <a:t>I</a:t>
            </a:r>
            <a:r>
              <a:rPr sz="2400" spc="5" dirty="0">
                <a:latin typeface="宋体"/>
                <a:cs typeface="宋体"/>
              </a:rPr>
              <a:t>为主理想，</a:t>
            </a:r>
            <a:r>
              <a:rPr sz="2400" spc="10" dirty="0">
                <a:latin typeface="宋体"/>
                <a:cs typeface="宋体"/>
              </a:rPr>
              <a:t>且</a:t>
            </a:r>
            <a:r>
              <a:rPr sz="2400" dirty="0">
                <a:latin typeface="Calibri"/>
                <a:cs typeface="Calibri"/>
              </a:rPr>
              <a:t>I=(a)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{af(x)|f(x)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∊Z[x]</a:t>
            </a:r>
            <a:r>
              <a:rPr sz="2400" spc="-5" dirty="0">
                <a:latin typeface="Calibri"/>
                <a:cs typeface="Calibri"/>
              </a:rPr>
              <a:t>},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∊Z[x]</a:t>
            </a:r>
            <a:endParaRPr sz="2400" dirty="0">
              <a:latin typeface="Cambria Math"/>
              <a:cs typeface="Cambria Math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∵2∊I</a:t>
            </a:r>
            <a:r>
              <a:rPr sz="2400" dirty="0">
                <a:latin typeface="Calibri"/>
                <a:cs typeface="Calibri"/>
              </a:rPr>
              <a:t>, </a:t>
            </a:r>
            <a:r>
              <a:rPr sz="2400" spc="-5" dirty="0">
                <a:latin typeface="Cambria Math"/>
                <a:cs typeface="Cambria Math"/>
              </a:rPr>
              <a:t>∴∃f(x) </a:t>
            </a:r>
            <a:r>
              <a:rPr sz="2400" spc="-10" dirty="0">
                <a:latin typeface="Cambria Math"/>
                <a:cs typeface="Cambria Math"/>
              </a:rPr>
              <a:t>∊Z[x], </a:t>
            </a:r>
            <a:r>
              <a:rPr sz="2400" spc="15" dirty="0">
                <a:latin typeface="Cambria Math"/>
                <a:cs typeface="Cambria Math"/>
              </a:rPr>
              <a:t>s.t.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af(x)=2</a:t>
            </a:r>
          </a:p>
          <a:p>
            <a:pPr marL="12700">
              <a:spcBef>
                <a:spcPts val="650"/>
              </a:spcBef>
            </a:pPr>
            <a:r>
              <a:rPr sz="2400" dirty="0">
                <a:latin typeface="Cambria Math"/>
                <a:cs typeface="Cambria Math"/>
              </a:rPr>
              <a:t>∴a</a:t>
            </a:r>
            <a:r>
              <a:rPr sz="2400" spc="5" dirty="0">
                <a:latin typeface="宋体"/>
                <a:cs typeface="宋体"/>
              </a:rPr>
              <a:t>为常数，</a:t>
            </a:r>
            <a:r>
              <a:rPr sz="2400" spc="5" dirty="0">
                <a:latin typeface="Cambria Math"/>
                <a:cs typeface="Cambria Math"/>
              </a:rPr>
              <a:t>a=±1,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±2</a:t>
            </a:r>
            <a:endParaRPr sz="2400" dirty="0">
              <a:latin typeface="Cambria Math"/>
              <a:cs typeface="Cambria Math"/>
            </a:endParaRPr>
          </a:p>
          <a:p>
            <a:pPr marL="12700">
              <a:spcBef>
                <a:spcPts val="580"/>
              </a:spcBef>
            </a:pPr>
            <a:r>
              <a:rPr sz="2400" spc="5" dirty="0">
                <a:latin typeface="宋体"/>
                <a:cs typeface="宋体"/>
              </a:rPr>
              <a:t>显</a:t>
            </a:r>
            <a:r>
              <a:rPr sz="2400" spc="10" dirty="0">
                <a:latin typeface="宋体"/>
                <a:cs typeface="宋体"/>
              </a:rPr>
              <a:t>然</a:t>
            </a:r>
            <a:r>
              <a:rPr sz="2400" spc="5" dirty="0">
                <a:latin typeface="Cambria Math"/>
                <a:cs typeface="Cambria Math"/>
              </a:rPr>
              <a:t>a≠±1(</a:t>
            </a:r>
            <a:r>
              <a:rPr sz="2400" spc="5" dirty="0">
                <a:latin typeface="宋体"/>
                <a:cs typeface="宋体"/>
              </a:rPr>
              <a:t>否</a:t>
            </a:r>
            <a:r>
              <a:rPr sz="2400" spc="10" dirty="0">
                <a:latin typeface="宋体"/>
                <a:cs typeface="宋体"/>
              </a:rPr>
              <a:t>则</a:t>
            </a:r>
            <a:r>
              <a:rPr sz="2400" spc="5" dirty="0">
                <a:latin typeface="Cambria Math"/>
                <a:cs typeface="Cambria Math"/>
              </a:rPr>
              <a:t>1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∊I</a:t>
            </a:r>
            <a:r>
              <a:rPr sz="2400" spc="5" dirty="0">
                <a:latin typeface="宋体"/>
                <a:cs typeface="宋体"/>
              </a:rPr>
              <a:t>，矛</a:t>
            </a:r>
            <a:r>
              <a:rPr sz="2400" spc="10" dirty="0">
                <a:latin typeface="宋体"/>
                <a:cs typeface="宋体"/>
              </a:rPr>
              <a:t>盾</a:t>
            </a:r>
            <a:r>
              <a:rPr sz="2400" spc="5" dirty="0"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  <a:p>
            <a:pPr marL="12700"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∴a=±2,</a:t>
            </a:r>
          </a:p>
          <a:p>
            <a:pPr marL="12700" marR="3145155">
              <a:lnSpc>
                <a:spcPct val="120000"/>
              </a:lnSpc>
            </a:pPr>
            <a:r>
              <a:rPr sz="2400" spc="10" dirty="0">
                <a:latin typeface="宋体"/>
                <a:cs typeface="宋体"/>
              </a:rPr>
              <a:t>而</a:t>
            </a:r>
            <a:r>
              <a:rPr sz="2400" spc="10" dirty="0">
                <a:latin typeface="Cambria Math"/>
                <a:cs typeface="Cambria Math"/>
              </a:rPr>
              <a:t>(</a:t>
            </a:r>
            <a:r>
              <a:rPr sz="2400" dirty="0">
                <a:latin typeface="Cambria Math"/>
                <a:cs typeface="Cambria Math"/>
              </a:rPr>
              <a:t>±</a:t>
            </a:r>
            <a:r>
              <a:rPr sz="2400" spc="5" dirty="0">
                <a:latin typeface="Cambria Math"/>
                <a:cs typeface="Cambria Math"/>
              </a:rPr>
              <a:t>2)={</a:t>
            </a:r>
            <a:r>
              <a:rPr sz="2400" spc="10" dirty="0">
                <a:latin typeface="宋体"/>
                <a:cs typeface="宋体"/>
              </a:rPr>
              <a:t>偶系数多</a:t>
            </a:r>
            <a:r>
              <a:rPr sz="2400" spc="-30" dirty="0">
                <a:latin typeface="宋体"/>
                <a:cs typeface="宋体"/>
              </a:rPr>
              <a:t>项</a:t>
            </a:r>
            <a:r>
              <a:rPr sz="2400" spc="15" dirty="0">
                <a:latin typeface="宋体"/>
                <a:cs typeface="宋体"/>
              </a:rPr>
              <a:t>式</a:t>
            </a:r>
            <a:r>
              <a:rPr sz="2400" dirty="0">
                <a:latin typeface="Cambria Math"/>
                <a:cs typeface="Cambria Math"/>
              </a:rPr>
              <a:t>} </a:t>
            </a:r>
            <a:r>
              <a:rPr sz="2400" spc="10" dirty="0">
                <a:latin typeface="宋体"/>
                <a:cs typeface="宋体"/>
              </a:rPr>
              <a:t>矛盾，例如</a:t>
            </a:r>
            <a:endParaRPr sz="2400" dirty="0">
              <a:latin typeface="宋体"/>
              <a:cs typeface="宋体"/>
            </a:endParaRPr>
          </a:p>
          <a:p>
            <a:pPr marL="12700" marR="4371340">
              <a:lnSpc>
                <a:spcPct val="120100"/>
              </a:lnSpc>
            </a:pPr>
            <a:r>
              <a:rPr sz="2400" dirty="0">
                <a:latin typeface="Cambria Math"/>
                <a:cs typeface="Cambria Math"/>
              </a:rPr>
              <a:t>x+2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∊I</a:t>
            </a:r>
            <a:r>
              <a:rPr sz="2400" spc="5" dirty="0">
                <a:latin typeface="宋体"/>
                <a:cs typeface="宋体"/>
              </a:rPr>
              <a:t>，</a:t>
            </a:r>
            <a:r>
              <a:rPr sz="2400" spc="5" dirty="0">
                <a:latin typeface="Cambria Math"/>
                <a:cs typeface="Cambria Math"/>
              </a:rPr>
              <a:t>∉(±2)  #</a:t>
            </a:r>
            <a:endParaRPr sz="24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403581"/>
            <a:ext cx="6968771" cy="690574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(3)</a:t>
            </a:r>
            <a:r>
              <a:rPr spc="-65" dirty="0"/>
              <a:t> </a:t>
            </a:r>
            <a:r>
              <a:rPr spc="5" dirty="0" err="1">
                <a:latin typeface="宋体"/>
                <a:cs typeface="宋体"/>
              </a:rPr>
              <a:t>商</a:t>
            </a:r>
            <a:r>
              <a:rPr dirty="0" err="1">
                <a:latin typeface="宋体"/>
                <a:cs typeface="宋体"/>
              </a:rPr>
              <a:t>环</a:t>
            </a:r>
            <a:r>
              <a:rPr spc="-5" dirty="0" err="1"/>
              <a:t>Z</a:t>
            </a:r>
            <a:r>
              <a:rPr spc="-5" dirty="0"/>
              <a:t>[x]/I</a:t>
            </a:r>
            <a:r>
              <a:rPr spc="5" dirty="0">
                <a:latin typeface="宋体"/>
                <a:cs typeface="宋体"/>
              </a:rPr>
              <a:t>同构</a:t>
            </a:r>
            <a:r>
              <a:rPr dirty="0">
                <a:latin typeface="宋体"/>
                <a:cs typeface="宋体"/>
              </a:rPr>
              <a:t>于</a:t>
            </a:r>
            <a:r>
              <a:rPr spc="10" dirty="0"/>
              <a:t>Z</a:t>
            </a:r>
            <a:r>
              <a:rPr sz="3150" spc="15" baseline="-19841" dirty="0"/>
              <a:t>2</a:t>
            </a:r>
            <a:endParaRPr sz="3150" baseline="-19841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91384" y="3646623"/>
            <a:ext cx="3206750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2400" spc="5" dirty="0">
                <a:latin typeface="宋体"/>
                <a:cs typeface="宋体"/>
              </a:rPr>
              <a:t>易</a:t>
            </a:r>
            <a:r>
              <a:rPr sz="2400" spc="10" dirty="0">
                <a:latin typeface="宋体"/>
                <a:cs typeface="宋体"/>
              </a:rPr>
              <a:t>证</a:t>
            </a:r>
            <a:r>
              <a:rPr sz="2400" spc="15" dirty="0">
                <a:latin typeface="Cambria Math"/>
                <a:cs typeface="Cambria Math"/>
              </a:rPr>
              <a:t>φ</a:t>
            </a:r>
            <a:r>
              <a:rPr sz="2400" spc="5" dirty="0">
                <a:latin typeface="宋体"/>
                <a:cs typeface="宋体"/>
              </a:rPr>
              <a:t>为同态映射</a:t>
            </a:r>
            <a:r>
              <a:rPr sz="2400" spc="10" dirty="0">
                <a:latin typeface="宋体"/>
                <a:cs typeface="宋体"/>
              </a:rPr>
              <a:t>，</a:t>
            </a:r>
            <a:r>
              <a:rPr sz="2400" spc="5" dirty="0">
                <a:latin typeface="Cambria Math"/>
                <a:cs typeface="Cambria Math"/>
              </a:rPr>
              <a:t>+</a:t>
            </a:r>
            <a:r>
              <a:rPr sz="2400" spc="-40" dirty="0">
                <a:latin typeface="Cambria Math"/>
                <a:cs typeface="Cambria Math"/>
              </a:rPr>
              <a:t>&amp;</a:t>
            </a:r>
            <a:r>
              <a:rPr sz="2400" dirty="0">
                <a:latin typeface="Cambria Math"/>
                <a:cs typeface="Cambria Math"/>
              </a:rPr>
              <a:t>∙ </a:t>
            </a:r>
            <a:r>
              <a:rPr sz="2400" spc="10" dirty="0">
                <a:latin typeface="宋体"/>
                <a:cs typeface="宋体"/>
              </a:rPr>
              <a:t>又显然有</a:t>
            </a:r>
            <a:r>
              <a:rPr sz="2400" dirty="0">
                <a:latin typeface="Cambria Math"/>
                <a:cs typeface="Cambria Math"/>
              </a:rPr>
              <a:t>kerφ=I</a:t>
            </a:r>
          </a:p>
          <a:p>
            <a:pPr marL="12700">
              <a:spcBef>
                <a:spcPts val="575"/>
              </a:spcBef>
            </a:pPr>
            <a:r>
              <a:rPr sz="2400" spc="10" dirty="0">
                <a:latin typeface="宋体"/>
                <a:cs typeface="宋体"/>
              </a:rPr>
              <a:t>所以</a:t>
            </a:r>
            <a:r>
              <a:rPr sz="2400" dirty="0">
                <a:latin typeface="Cambria Math"/>
                <a:cs typeface="Cambria Math"/>
              </a:rPr>
              <a:t>Z[x]/I≌Z</a:t>
            </a:r>
            <a:r>
              <a:rPr sz="2325" baseline="-21505" dirty="0">
                <a:latin typeface="Cambria Math"/>
                <a:cs typeface="Cambria Math"/>
              </a:rPr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7019" y="3197900"/>
            <a:ext cx="149225" cy="325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1950" spc="5" dirty="0">
                <a:latin typeface="Symbol"/>
                <a:cs typeface="Symbol"/>
              </a:rPr>
              <a:t>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0894" y="1862394"/>
            <a:ext cx="3904615" cy="1430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33195">
              <a:lnSpc>
                <a:spcPct val="120100"/>
              </a:lnSpc>
              <a:spcBef>
                <a:spcPts val="95"/>
              </a:spcBef>
            </a:pPr>
            <a:r>
              <a:rPr sz="2400" spc="5" dirty="0">
                <a:latin typeface="宋体"/>
                <a:cs typeface="宋体"/>
              </a:rPr>
              <a:t>证明：环同态定理 构</a:t>
            </a:r>
            <a:r>
              <a:rPr sz="2400" spc="10" dirty="0">
                <a:latin typeface="宋体"/>
                <a:cs typeface="宋体"/>
              </a:rPr>
              <a:t>造</a:t>
            </a:r>
            <a:r>
              <a:rPr sz="2400" dirty="0">
                <a:latin typeface="Cambria Math"/>
                <a:cs typeface="Cambria Math"/>
              </a:rPr>
              <a:t>φ:Z[x]→Z</a:t>
            </a:r>
            <a:r>
              <a:rPr sz="2325" baseline="-21505" dirty="0">
                <a:latin typeface="Cambria Math"/>
                <a:cs typeface="Cambria Math"/>
              </a:rPr>
              <a:t>2</a:t>
            </a:r>
            <a:r>
              <a:rPr sz="2400" spc="10" dirty="0">
                <a:latin typeface="宋体"/>
                <a:cs typeface="宋体"/>
              </a:rPr>
              <a:t>为</a:t>
            </a:r>
            <a:endParaRPr sz="2400" dirty="0">
              <a:latin typeface="宋体"/>
              <a:cs typeface="宋体"/>
            </a:endParaRPr>
          </a:p>
          <a:p>
            <a:pPr marL="74930">
              <a:spcBef>
                <a:spcPts val="1680"/>
              </a:spcBef>
            </a:pPr>
            <a:r>
              <a:rPr sz="3075" i="1" spc="-405" baseline="-36585" dirty="0">
                <a:latin typeface="Symbol"/>
                <a:cs typeface="Symbol"/>
              </a:rPr>
              <a:t></a:t>
            </a:r>
            <a:r>
              <a:rPr sz="2925" spc="-405" baseline="-38461" dirty="0">
                <a:latin typeface="Times New Roman"/>
                <a:cs typeface="Times New Roman"/>
              </a:rPr>
              <a:t>(</a:t>
            </a:r>
            <a:r>
              <a:rPr sz="2925" spc="-112" baseline="-38461" dirty="0">
                <a:latin typeface="Times New Roman"/>
                <a:cs typeface="Times New Roman"/>
              </a:rPr>
              <a:t> </a:t>
            </a:r>
            <a:r>
              <a:rPr sz="2925" i="1" baseline="-38461" dirty="0">
                <a:latin typeface="Times New Roman"/>
                <a:cs typeface="Times New Roman"/>
              </a:rPr>
              <a:t>f</a:t>
            </a:r>
            <a:r>
              <a:rPr sz="2925" i="1" spc="-44" baseline="-38461" dirty="0">
                <a:latin typeface="Times New Roman"/>
                <a:cs typeface="Times New Roman"/>
              </a:rPr>
              <a:t> </a:t>
            </a:r>
            <a:r>
              <a:rPr sz="2925" spc="75" baseline="-38461" dirty="0">
                <a:latin typeface="Times New Roman"/>
                <a:cs typeface="Times New Roman"/>
              </a:rPr>
              <a:t>(</a:t>
            </a:r>
            <a:r>
              <a:rPr sz="2925" i="1" spc="75" baseline="-38461" dirty="0">
                <a:latin typeface="Times New Roman"/>
                <a:cs typeface="Times New Roman"/>
              </a:rPr>
              <a:t>x</a:t>
            </a:r>
            <a:r>
              <a:rPr sz="2925" spc="75" baseline="-38461" dirty="0">
                <a:latin typeface="Times New Roman"/>
                <a:cs typeface="Times New Roman"/>
              </a:rPr>
              <a:t>))</a:t>
            </a:r>
            <a:r>
              <a:rPr sz="2925" spc="-60" baseline="-38461" dirty="0">
                <a:latin typeface="Times New Roman"/>
                <a:cs typeface="Times New Roman"/>
              </a:rPr>
              <a:t> </a:t>
            </a:r>
            <a:r>
              <a:rPr sz="2925" spc="7" baseline="-38461" dirty="0">
                <a:latin typeface="Symbol"/>
                <a:cs typeface="Symbol"/>
              </a:rPr>
              <a:t></a:t>
            </a:r>
            <a:r>
              <a:rPr sz="2925" spc="-44" baseline="-38461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</a:t>
            </a:r>
            <a:r>
              <a:rPr sz="2925" spc="15" baseline="1424" dirty="0">
                <a:latin typeface="Times New Roman"/>
                <a:cs typeface="Times New Roman"/>
              </a:rPr>
              <a:t>[0],</a:t>
            </a:r>
            <a:r>
              <a:rPr sz="2925" spc="187" baseline="1424" dirty="0">
                <a:latin typeface="Times New Roman"/>
                <a:cs typeface="Times New Roman"/>
              </a:rPr>
              <a:t> </a:t>
            </a:r>
            <a:r>
              <a:rPr sz="2925" i="1" baseline="1424" dirty="0">
                <a:latin typeface="Times New Roman"/>
                <a:cs typeface="Times New Roman"/>
              </a:rPr>
              <a:t>f</a:t>
            </a:r>
            <a:r>
              <a:rPr sz="2925" i="1" spc="-44" baseline="1424" dirty="0">
                <a:latin typeface="Times New Roman"/>
                <a:cs typeface="Times New Roman"/>
              </a:rPr>
              <a:t> </a:t>
            </a:r>
            <a:r>
              <a:rPr sz="2925" spc="15" baseline="1424" dirty="0">
                <a:latin typeface="Times New Roman"/>
                <a:cs typeface="Times New Roman"/>
              </a:rPr>
              <a:t>(</a:t>
            </a:r>
            <a:r>
              <a:rPr sz="2925" i="1" spc="15" baseline="1424" dirty="0">
                <a:latin typeface="Times New Roman"/>
                <a:cs typeface="Times New Roman"/>
              </a:rPr>
              <a:t>x</a:t>
            </a:r>
            <a:r>
              <a:rPr sz="2925" spc="15" baseline="1424" dirty="0">
                <a:latin typeface="Times New Roman"/>
                <a:cs typeface="Times New Roman"/>
              </a:rPr>
              <a:t>)</a:t>
            </a:r>
            <a:r>
              <a:rPr sz="2925" spc="22" baseline="1424" dirty="0">
                <a:latin typeface="宋体"/>
                <a:cs typeface="宋体"/>
              </a:rPr>
              <a:t>的常数项为偶数</a:t>
            </a:r>
            <a:endParaRPr sz="2925" baseline="1424" dirty="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47019" y="3354215"/>
            <a:ext cx="2766695" cy="3251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925" spc="-157" baseline="-12820" dirty="0">
                <a:latin typeface="Symbol"/>
                <a:cs typeface="Symbol"/>
              </a:rPr>
              <a:t></a:t>
            </a:r>
            <a:r>
              <a:rPr sz="1950" spc="-105" dirty="0">
                <a:latin typeface="Times New Roman"/>
                <a:cs typeface="Times New Roman"/>
              </a:rPr>
              <a:t>[1]</a:t>
            </a:r>
            <a:r>
              <a:rPr sz="1950" spc="-105" dirty="0">
                <a:latin typeface="宋体"/>
                <a:cs typeface="宋体"/>
              </a:rPr>
              <a:t>，</a:t>
            </a:r>
            <a:r>
              <a:rPr sz="1950" i="1" spc="-105" dirty="0">
                <a:latin typeface="Times New Roman"/>
                <a:cs typeface="Times New Roman"/>
              </a:rPr>
              <a:t>f</a:t>
            </a:r>
            <a:r>
              <a:rPr sz="1950" i="1" spc="-8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(</a:t>
            </a:r>
            <a:r>
              <a:rPr sz="1950" i="1" spc="10" dirty="0">
                <a:latin typeface="Times New Roman"/>
                <a:cs typeface="Times New Roman"/>
              </a:rPr>
              <a:t>x</a:t>
            </a:r>
            <a:r>
              <a:rPr sz="1950" spc="10" dirty="0">
                <a:latin typeface="Times New Roman"/>
                <a:cs typeface="Times New Roman"/>
              </a:rPr>
              <a:t>)</a:t>
            </a:r>
            <a:r>
              <a:rPr sz="1950" spc="15" dirty="0">
                <a:latin typeface="宋体"/>
                <a:cs typeface="宋体"/>
              </a:rPr>
              <a:t>的常数项为奇数</a:t>
            </a:r>
            <a:endParaRPr sz="1950" dirty="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403115"/>
            <a:ext cx="7784465" cy="1181093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pc="-5" dirty="0"/>
              <a:t>14.31</a:t>
            </a:r>
            <a:r>
              <a:rPr spc="-25" dirty="0"/>
              <a:t> </a:t>
            </a:r>
            <a:r>
              <a:rPr spc="5" dirty="0">
                <a:latin typeface="宋体"/>
                <a:cs typeface="宋体"/>
              </a:rPr>
              <a:t>证</a:t>
            </a:r>
            <a:r>
              <a:rPr dirty="0">
                <a:latin typeface="宋体"/>
                <a:cs typeface="宋体"/>
              </a:rPr>
              <a:t>明</a:t>
            </a:r>
            <a:r>
              <a:rPr dirty="0"/>
              <a:t>Z</a:t>
            </a:r>
            <a:r>
              <a:rPr sz="3150" baseline="-19841" dirty="0"/>
              <a:t>2</a:t>
            </a:r>
            <a:r>
              <a:rPr sz="3200" dirty="0"/>
              <a:t>[x]/(x</a:t>
            </a:r>
            <a:r>
              <a:rPr sz="3150" baseline="25132" dirty="0"/>
              <a:t>2</a:t>
            </a:r>
            <a:r>
              <a:rPr sz="3200" dirty="0"/>
              <a:t>+x+1)</a:t>
            </a:r>
            <a:r>
              <a:rPr sz="3200" spc="5" dirty="0" err="1">
                <a:latin typeface="宋体"/>
                <a:cs typeface="宋体"/>
              </a:rPr>
              <a:t>是域，并写出加法乘法运算表</a:t>
            </a:r>
            <a:endParaRPr sz="32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245" y="1932487"/>
            <a:ext cx="7307580" cy="17911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400" spc="5" dirty="0">
                <a:latin typeface="宋体"/>
                <a:cs typeface="宋体"/>
              </a:rPr>
              <a:t>证明：利用定</a:t>
            </a:r>
            <a:r>
              <a:rPr sz="2400" spc="15" dirty="0">
                <a:latin typeface="宋体"/>
                <a:cs typeface="宋体"/>
              </a:rPr>
              <a:t>理</a:t>
            </a:r>
            <a:r>
              <a:rPr sz="2400" dirty="0">
                <a:latin typeface="Calibri"/>
                <a:cs typeface="Calibri"/>
              </a:rPr>
              <a:t>14.17</a:t>
            </a:r>
            <a:r>
              <a:rPr sz="2400" dirty="0">
                <a:latin typeface="宋体"/>
                <a:cs typeface="宋体"/>
              </a:rPr>
              <a:t>，</a:t>
            </a:r>
            <a:r>
              <a:rPr sz="2400" spc="-35" dirty="0">
                <a:latin typeface="宋体"/>
                <a:cs typeface="宋体"/>
              </a:rPr>
              <a:t>只</a:t>
            </a:r>
            <a:r>
              <a:rPr sz="2400" spc="10" dirty="0">
                <a:latin typeface="宋体"/>
                <a:cs typeface="宋体"/>
              </a:rPr>
              <a:t>要证</a:t>
            </a:r>
            <a:r>
              <a:rPr sz="2400" spc="-30" dirty="0">
                <a:latin typeface="宋体"/>
                <a:cs typeface="宋体"/>
              </a:rPr>
              <a:t>明</a:t>
            </a:r>
            <a:r>
              <a:rPr sz="2400" spc="-5" dirty="0">
                <a:latin typeface="Calibri"/>
                <a:cs typeface="Calibri"/>
              </a:rPr>
              <a:t>x</a:t>
            </a:r>
            <a:r>
              <a:rPr sz="2325" spc="-7" baseline="25089" dirty="0">
                <a:latin typeface="Calibri"/>
                <a:cs typeface="Calibri"/>
              </a:rPr>
              <a:t>2</a:t>
            </a:r>
            <a:r>
              <a:rPr sz="2400" spc="-5" dirty="0">
                <a:latin typeface="Calibri"/>
                <a:cs typeface="Calibri"/>
              </a:rPr>
              <a:t>+x+1</a:t>
            </a:r>
            <a:r>
              <a:rPr sz="2400" spc="5" dirty="0">
                <a:latin typeface="宋体"/>
                <a:cs typeface="宋体"/>
              </a:rPr>
              <a:t>在</a:t>
            </a:r>
            <a:r>
              <a:rPr sz="2400" spc="5" dirty="0">
                <a:latin typeface="Calibri"/>
                <a:cs typeface="Calibri"/>
              </a:rPr>
              <a:t>Z</a:t>
            </a:r>
            <a:r>
              <a:rPr sz="2325" spc="7" baseline="-21505" dirty="0">
                <a:latin typeface="Calibri"/>
                <a:cs typeface="Calibri"/>
              </a:rPr>
              <a:t>2</a:t>
            </a:r>
            <a:r>
              <a:rPr sz="2400" spc="5" dirty="0">
                <a:latin typeface="Calibri"/>
                <a:cs typeface="Calibri"/>
              </a:rPr>
              <a:t>[x]</a:t>
            </a:r>
            <a:r>
              <a:rPr sz="2400" spc="10" dirty="0">
                <a:latin typeface="宋体"/>
                <a:cs typeface="宋体"/>
              </a:rPr>
              <a:t>上不</a:t>
            </a:r>
            <a:r>
              <a:rPr sz="2400" spc="-35" dirty="0">
                <a:latin typeface="宋体"/>
                <a:cs typeface="宋体"/>
              </a:rPr>
              <a:t>可</a:t>
            </a:r>
            <a:r>
              <a:rPr sz="2400" spc="10" dirty="0">
                <a:latin typeface="宋体"/>
                <a:cs typeface="宋体"/>
              </a:rPr>
              <a:t>约 </a:t>
            </a:r>
            <a:r>
              <a:rPr sz="2400" spc="5" dirty="0">
                <a:latin typeface="宋体"/>
                <a:cs typeface="宋体"/>
              </a:rPr>
              <a:t>参考</a:t>
            </a:r>
            <a:r>
              <a:rPr sz="2400" spc="10" dirty="0">
                <a:latin typeface="宋体"/>
                <a:cs typeface="宋体"/>
              </a:rPr>
              <a:t>例</a:t>
            </a:r>
            <a:r>
              <a:rPr sz="2400" spc="5" dirty="0">
                <a:latin typeface="Calibri"/>
                <a:cs typeface="Calibri"/>
              </a:rPr>
              <a:t>14.15,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5" dirty="0">
                <a:latin typeface="宋体"/>
                <a:cs typeface="宋体"/>
              </a:rPr>
              <a:t>说明</a:t>
            </a:r>
            <a:r>
              <a:rPr sz="2400" spc="5" dirty="0">
                <a:latin typeface="Calibri"/>
                <a:cs typeface="Calibri"/>
              </a:rPr>
              <a:t>[0],[1]</a:t>
            </a:r>
            <a:r>
              <a:rPr sz="2400" spc="5" dirty="0">
                <a:latin typeface="宋体"/>
                <a:cs typeface="宋体"/>
              </a:rPr>
              <a:t>均不</a:t>
            </a:r>
            <a:r>
              <a:rPr sz="2400" spc="-30" dirty="0">
                <a:latin typeface="宋体"/>
                <a:cs typeface="宋体"/>
              </a:rPr>
              <a:t>是</a:t>
            </a:r>
            <a:r>
              <a:rPr sz="2400" spc="10" dirty="0">
                <a:latin typeface="宋体"/>
                <a:cs typeface="宋体"/>
              </a:rPr>
              <a:t>根，</a:t>
            </a:r>
            <a:r>
              <a:rPr sz="2400" spc="-35" dirty="0">
                <a:latin typeface="宋体"/>
                <a:cs typeface="宋体"/>
              </a:rPr>
              <a:t>所</a:t>
            </a:r>
            <a:r>
              <a:rPr sz="2400" spc="10" dirty="0">
                <a:latin typeface="宋体"/>
                <a:cs typeface="宋体"/>
              </a:rPr>
              <a:t>以不</a:t>
            </a:r>
            <a:r>
              <a:rPr sz="2400" spc="-35" dirty="0">
                <a:latin typeface="宋体"/>
                <a:cs typeface="宋体"/>
              </a:rPr>
              <a:t>可</a:t>
            </a:r>
            <a:r>
              <a:rPr sz="2400" spc="10" dirty="0">
                <a:latin typeface="宋体"/>
                <a:cs typeface="宋体"/>
              </a:rPr>
              <a:t>约</a:t>
            </a:r>
            <a:endParaRPr sz="2400" dirty="0">
              <a:latin typeface="宋体"/>
              <a:cs typeface="宋体"/>
            </a:endParaRPr>
          </a:p>
          <a:p>
            <a:pPr marL="12700">
              <a:spcBef>
                <a:spcPts val="580"/>
              </a:spcBef>
            </a:pPr>
            <a:endParaRPr lang="en-US" sz="2400" spc="5" dirty="0">
              <a:latin typeface="宋体"/>
              <a:cs typeface="宋体"/>
            </a:endParaRPr>
          </a:p>
          <a:p>
            <a:pPr marL="12700">
              <a:spcBef>
                <a:spcPts val="580"/>
              </a:spcBef>
            </a:pPr>
            <a:r>
              <a:rPr sz="2400" spc="5" dirty="0" err="1">
                <a:latin typeface="宋体"/>
                <a:cs typeface="宋体"/>
              </a:rPr>
              <a:t>运算表</a:t>
            </a:r>
            <a:r>
              <a:rPr lang="zh-CN" altLang="en-US" sz="2400" spc="5" dirty="0">
                <a:latin typeface="宋体"/>
                <a:cs typeface="宋体"/>
              </a:rPr>
              <a:t>：</a:t>
            </a:r>
            <a:endParaRPr sz="2400" dirty="0">
              <a:latin typeface="宋体"/>
              <a:cs typeface="宋体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EFB153-D464-4268-B567-332FCDD7B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76" y="3812671"/>
            <a:ext cx="4073706" cy="191039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46B44C-70B4-4870-A032-324D3D113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489" y="3812671"/>
            <a:ext cx="3941644" cy="191039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90331" y="1967019"/>
            <a:ext cx="482600" cy="391795"/>
          </a:xfrm>
          <a:custGeom>
            <a:avLst/>
            <a:gdLst/>
            <a:ahLst/>
            <a:cxnLst/>
            <a:rect l="l" t="t" r="r" b="b"/>
            <a:pathLst>
              <a:path w="482600" h="391794">
                <a:moveTo>
                  <a:pt x="78721" y="215011"/>
                </a:moveTo>
                <a:lnTo>
                  <a:pt x="39750" y="215011"/>
                </a:lnTo>
                <a:lnTo>
                  <a:pt x="121919" y="391794"/>
                </a:lnTo>
                <a:lnTo>
                  <a:pt x="141224" y="391794"/>
                </a:lnTo>
                <a:lnTo>
                  <a:pt x="156585" y="339343"/>
                </a:lnTo>
                <a:lnTo>
                  <a:pt x="135255" y="339343"/>
                </a:lnTo>
                <a:lnTo>
                  <a:pt x="78721" y="215011"/>
                </a:lnTo>
                <a:close/>
              </a:path>
              <a:path w="482600" h="391794">
                <a:moveTo>
                  <a:pt x="482219" y="0"/>
                </a:moveTo>
                <a:lnTo>
                  <a:pt x="258190" y="0"/>
                </a:lnTo>
                <a:lnTo>
                  <a:pt x="258190" y="253"/>
                </a:lnTo>
                <a:lnTo>
                  <a:pt x="233425" y="253"/>
                </a:lnTo>
                <a:lnTo>
                  <a:pt x="135255" y="339343"/>
                </a:lnTo>
                <a:lnTo>
                  <a:pt x="156585" y="339343"/>
                </a:lnTo>
                <a:lnTo>
                  <a:pt x="248157" y="26669"/>
                </a:lnTo>
                <a:lnTo>
                  <a:pt x="482219" y="26669"/>
                </a:lnTo>
                <a:lnTo>
                  <a:pt x="482219" y="0"/>
                </a:lnTo>
                <a:close/>
              </a:path>
              <a:path w="482600" h="391794">
                <a:moveTo>
                  <a:pt x="65150" y="185165"/>
                </a:moveTo>
                <a:lnTo>
                  <a:pt x="0" y="215011"/>
                </a:lnTo>
                <a:lnTo>
                  <a:pt x="6095" y="229869"/>
                </a:lnTo>
                <a:lnTo>
                  <a:pt x="39750" y="215011"/>
                </a:lnTo>
                <a:lnTo>
                  <a:pt x="78721" y="215011"/>
                </a:lnTo>
                <a:lnTo>
                  <a:pt x="65150" y="185165"/>
                </a:lnTo>
                <a:close/>
              </a:path>
              <a:path w="482600" h="391794">
                <a:moveTo>
                  <a:pt x="482219" y="26669"/>
                </a:moveTo>
                <a:lnTo>
                  <a:pt x="258190" y="26669"/>
                </a:lnTo>
                <a:lnTo>
                  <a:pt x="258190" y="27431"/>
                </a:lnTo>
                <a:lnTo>
                  <a:pt x="482219" y="27431"/>
                </a:lnTo>
                <a:lnTo>
                  <a:pt x="482219" y="266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420466" y="337131"/>
                <a:ext cx="10697551" cy="6465103"/>
              </a:xfrm>
              <a:prstGeom prst="rect">
                <a:avLst/>
              </a:prstGeom>
            </p:spPr>
            <p:txBody>
              <a:bodyPr vert="horz" wrap="square" lIns="0" tIns="67945" rIns="0" bIns="0" rtlCol="0">
                <a:spAutoFit/>
              </a:bodyPr>
              <a:lstStyle/>
              <a:p>
                <a:pPr marL="12700" marR="5080">
                  <a:lnSpc>
                    <a:spcPts val="3460"/>
                  </a:lnSpc>
                  <a:spcBef>
                    <a:spcPts val="535"/>
                  </a:spcBef>
                </a:pPr>
                <a:r>
                  <a:rPr lang="en-US" altLang="zh-CN" sz="3200" spc="-5" dirty="0">
                    <a:latin typeface="Calibri"/>
                    <a:cs typeface="Calibri"/>
                  </a:rPr>
                  <a:t>14.32</a:t>
                </a:r>
                <a:r>
                  <a:rPr lang="zh-CN" altLang="en-US" sz="3200" spc="10" dirty="0">
                    <a:latin typeface="Calibri"/>
                    <a:cs typeface="Calibri"/>
                  </a:rPr>
                  <a:t> </a:t>
                </a:r>
                <a:r>
                  <a:rPr lang="zh-CN" altLang="en-US" sz="3200" spc="5" dirty="0">
                    <a:latin typeface="宋体"/>
                    <a:cs typeface="宋体"/>
                  </a:rPr>
                  <a:t>证</a:t>
                </a:r>
                <a:r>
                  <a:rPr lang="zh-CN" altLang="en-US" sz="3200" dirty="0">
                    <a:latin typeface="宋体"/>
                    <a:cs typeface="宋体"/>
                  </a:rPr>
                  <a:t>明</a:t>
                </a:r>
                <a:r>
                  <a:rPr lang="en-US" sz="3200" dirty="0">
                    <a:latin typeface="Calibri"/>
                    <a:cs typeface="Calibri"/>
                  </a:rPr>
                  <a:t>Q[x]/(x</a:t>
                </a:r>
                <a:r>
                  <a:rPr lang="en-US" sz="3150" baseline="25132" dirty="0">
                    <a:latin typeface="Calibri"/>
                    <a:cs typeface="Calibri"/>
                  </a:rPr>
                  <a:t>2</a:t>
                </a:r>
                <a:r>
                  <a:rPr lang="en-US" sz="3200" dirty="0">
                    <a:latin typeface="Calibri"/>
                    <a:cs typeface="Calibri"/>
                  </a:rPr>
                  <a:t>-2)</a:t>
                </a:r>
                <a:r>
                  <a:rPr lang="zh-CN" altLang="en-US" sz="3200" spc="5" dirty="0">
                    <a:latin typeface="宋体"/>
                    <a:cs typeface="宋体"/>
                  </a:rPr>
                  <a:t>是域，写出其元素表达 式，并</a:t>
                </a:r>
                <a:r>
                  <a:rPr lang="zh-CN" altLang="en-US" sz="3200" dirty="0">
                    <a:latin typeface="宋体"/>
                    <a:cs typeface="宋体"/>
                  </a:rPr>
                  <a:t>求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(</a:t>
                </a:r>
                <a:r>
                  <a:rPr lang="en-US" sz="3200" spc="15" dirty="0">
                    <a:latin typeface="Calibri"/>
                    <a:cs typeface="Calibri"/>
                  </a:rPr>
                  <a:t>x</a:t>
                </a:r>
                <a:r>
                  <a:rPr lang="en-US" sz="3150" spc="15" baseline="25132" dirty="0">
                    <a:latin typeface="Calibri"/>
                    <a:cs typeface="Calibri"/>
                  </a:rPr>
                  <a:t>2</a:t>
                </a:r>
                <a:r>
                  <a:rPr lang="en-US" sz="3200" spc="-10" dirty="0">
                    <a:latin typeface="Calibri"/>
                    <a:cs typeface="Calibri"/>
                  </a:rPr>
                  <a:t>-</a:t>
                </a:r>
                <a:r>
                  <a:rPr lang="en-US" sz="3200" spc="-5" dirty="0">
                    <a:latin typeface="Calibri"/>
                    <a:cs typeface="Calibri"/>
                  </a:rPr>
                  <a:t>2)</a:t>
                </a:r>
                <a:r>
                  <a:rPr lang="en-US" sz="3200" spc="-15" dirty="0">
                    <a:latin typeface="Calibri"/>
                    <a:cs typeface="Calibri"/>
                  </a:rPr>
                  <a:t>+</a:t>
                </a:r>
                <a:r>
                  <a:rPr lang="en-US" sz="3200" dirty="0">
                    <a:latin typeface="Calibri"/>
                    <a:cs typeface="Calibri"/>
                  </a:rPr>
                  <a:t>3</a:t>
                </a:r>
                <a:r>
                  <a:rPr lang="en-US" sz="3200" spc="5" dirty="0">
                    <a:latin typeface="Calibri"/>
                    <a:cs typeface="Calibri"/>
                  </a:rPr>
                  <a:t>x</a:t>
                </a:r>
                <a:r>
                  <a:rPr lang="en-US" sz="3200" spc="-15" dirty="0">
                    <a:latin typeface="Calibri"/>
                    <a:cs typeface="Calibri"/>
                  </a:rPr>
                  <a:t>+</a:t>
                </a:r>
                <a:r>
                  <a:rPr lang="en-US" sz="3200" dirty="0">
                    <a:latin typeface="Calibri"/>
                    <a:cs typeface="Calibri"/>
                  </a:rPr>
                  <a:t>4</a:t>
                </a:r>
                <a:r>
                  <a:rPr lang="zh-CN" altLang="en-US" sz="3200" dirty="0">
                    <a:latin typeface="宋体"/>
                    <a:cs typeface="宋体"/>
                  </a:rPr>
                  <a:t>与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(</a:t>
                </a:r>
                <a:r>
                  <a:rPr lang="en-US" sz="3200" spc="15" dirty="0">
                    <a:latin typeface="Calibri"/>
                    <a:cs typeface="Calibri"/>
                  </a:rPr>
                  <a:t>x</a:t>
                </a:r>
                <a:r>
                  <a:rPr lang="en-US" sz="3150" spc="15" baseline="25132" dirty="0">
                    <a:latin typeface="Calibri"/>
                    <a:cs typeface="Calibri"/>
                  </a:rPr>
                  <a:t>2</a:t>
                </a:r>
                <a:r>
                  <a:rPr lang="en-US" sz="3200" spc="-10" dirty="0">
                    <a:latin typeface="Calibri"/>
                    <a:cs typeface="Calibri"/>
                  </a:rPr>
                  <a:t>-2</a:t>
                </a:r>
                <a:r>
                  <a:rPr lang="en-US" sz="3200" spc="-5" dirty="0">
                    <a:latin typeface="Calibri"/>
                    <a:cs typeface="Calibri"/>
                  </a:rPr>
                  <a:t>)</a:t>
                </a:r>
                <a:r>
                  <a:rPr lang="en-US" sz="3200" spc="-15" dirty="0">
                    <a:latin typeface="Calibri"/>
                    <a:cs typeface="Calibri"/>
                  </a:rPr>
                  <a:t>+</a:t>
                </a:r>
                <a:r>
                  <a:rPr lang="en-US" sz="3200" dirty="0">
                    <a:latin typeface="Calibri"/>
                    <a:cs typeface="Calibri"/>
                  </a:rPr>
                  <a:t>5</a:t>
                </a:r>
                <a:r>
                  <a:rPr lang="en-US" sz="3200" spc="15" dirty="0">
                    <a:latin typeface="Calibri"/>
                    <a:cs typeface="Calibri"/>
                  </a:rPr>
                  <a:t>x</a:t>
                </a:r>
                <a:r>
                  <a:rPr lang="en-US" sz="3200" spc="-10" dirty="0">
                    <a:latin typeface="Calibri"/>
                    <a:cs typeface="Calibri"/>
                  </a:rPr>
                  <a:t>-6</a:t>
                </a:r>
                <a:r>
                  <a:rPr lang="zh-CN" altLang="en-US" sz="3200" spc="5" dirty="0">
                    <a:latin typeface="宋体"/>
                    <a:cs typeface="宋体"/>
                  </a:rPr>
                  <a:t>之和与之积； 求元</a:t>
                </a:r>
                <a:r>
                  <a:rPr lang="zh-CN" altLang="en-US" sz="3200" dirty="0">
                    <a:latin typeface="宋体"/>
                    <a:cs typeface="宋体"/>
                  </a:rPr>
                  <a:t>素</a:t>
                </a:r>
                <a:r>
                  <a:rPr lang="en-US" altLang="zh-CN" sz="3200" dirty="0">
                    <a:latin typeface="Calibri"/>
                    <a:cs typeface="Calibri"/>
                  </a:rPr>
                  <a:t>(</a:t>
                </a:r>
                <a:r>
                  <a:rPr lang="en-US" sz="3200" dirty="0">
                    <a:latin typeface="Calibri"/>
                    <a:cs typeface="Calibri"/>
                  </a:rPr>
                  <a:t>x</a:t>
                </a:r>
                <a:r>
                  <a:rPr lang="en-US" sz="3150" baseline="25132" dirty="0">
                    <a:latin typeface="Calibri"/>
                    <a:cs typeface="Calibri"/>
                  </a:rPr>
                  <a:t>2</a:t>
                </a:r>
                <a:r>
                  <a:rPr lang="en-US" sz="3200" dirty="0">
                    <a:latin typeface="Calibri"/>
                    <a:cs typeface="Calibri"/>
                  </a:rPr>
                  <a:t>-2)+x+1</a:t>
                </a:r>
                <a:r>
                  <a:rPr lang="zh-CN" altLang="en-US" sz="3200" spc="5" dirty="0">
                    <a:latin typeface="宋体"/>
                    <a:cs typeface="宋体"/>
                  </a:rPr>
                  <a:t>的逆元</a:t>
                </a:r>
                <a:endParaRPr lang="zh-CN" altLang="en-US" sz="3200" dirty="0">
                  <a:latin typeface="宋体"/>
                  <a:cs typeface="宋体"/>
                </a:endParaRPr>
              </a:p>
              <a:p>
                <a:pPr marL="12700">
                  <a:spcBef>
                    <a:spcPts val="359"/>
                  </a:spcBef>
                </a:pPr>
                <a:r>
                  <a:rPr lang="zh-CN" altLang="en-US" sz="3200" spc="5" dirty="0">
                    <a:latin typeface="宋体"/>
                    <a:cs typeface="宋体"/>
                  </a:rPr>
                  <a:t>证明：证</a:t>
                </a:r>
                <a:r>
                  <a:rPr lang="zh-CN" altLang="en-US" sz="3200" dirty="0">
                    <a:latin typeface="宋体"/>
                    <a:cs typeface="宋体"/>
                  </a:rPr>
                  <a:t>明</a:t>
                </a:r>
                <a:r>
                  <a:rPr lang="en-US" altLang="zh-CN" sz="3200" spc="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5" dirty="0">
                    <a:latin typeface="Calibri"/>
                    <a:cs typeface="Calibri"/>
                  </a:rPr>
                  <a:t>-2</a:t>
                </a:r>
                <a:r>
                  <a:rPr lang="zh-CN" altLang="en-US" sz="3200" dirty="0">
                    <a:latin typeface="宋体"/>
                    <a:cs typeface="宋体"/>
                  </a:rPr>
                  <a:t>在</a:t>
                </a:r>
                <a:r>
                  <a:rPr lang="en-US" altLang="zh-CN" sz="3200" dirty="0">
                    <a:latin typeface="Calibri"/>
                    <a:cs typeface="Calibri"/>
                  </a:rPr>
                  <a:t>Q[x]</a:t>
                </a:r>
                <a:r>
                  <a:rPr lang="zh-CN" altLang="en-US" sz="3200" spc="5" dirty="0">
                    <a:latin typeface="宋体"/>
                    <a:cs typeface="宋体"/>
                  </a:rPr>
                  <a:t>不可约</a:t>
                </a:r>
                <a:endParaRPr lang="zh-CN" altLang="en-US" sz="3200" dirty="0">
                  <a:latin typeface="宋体"/>
                  <a:cs typeface="宋体"/>
                </a:endParaRPr>
              </a:p>
              <a:p>
                <a:pPr marL="12700">
                  <a:spcBef>
                    <a:spcPts val="840"/>
                  </a:spcBef>
                </a:pPr>
                <a:r>
                  <a:rPr lang="zh-CN" altLang="en-US" sz="3200" spc="5" dirty="0">
                    <a:latin typeface="宋体"/>
                    <a:cs typeface="宋体"/>
                  </a:rPr>
                  <a:t>即证明</a:t>
                </a:r>
                <a:r>
                  <a:rPr lang="zh-CN" altLang="en-US" sz="3200" spc="480" dirty="0">
                    <a:latin typeface="宋体"/>
                    <a:cs typeface="宋体"/>
                  </a:rPr>
                  <a:t> </a:t>
                </a:r>
                <a:r>
                  <a:rPr lang="en-US" altLang="zh-CN" sz="3200" dirty="0">
                    <a:latin typeface="Cambria Math"/>
                    <a:cs typeface="Cambria Math"/>
                  </a:rPr>
                  <a:t>2 </a:t>
                </a:r>
                <a:r>
                  <a:rPr lang="zh-CN" altLang="en-US" sz="3200" spc="-30" dirty="0">
                    <a:latin typeface="Cambria Math"/>
                    <a:cs typeface="Cambria Math"/>
                  </a:rPr>
                  <a:t>∉</a:t>
                </a:r>
                <a:r>
                  <a:rPr lang="en-US" altLang="zh-CN" sz="3200" spc="-30" dirty="0">
                    <a:latin typeface="Cambria Math"/>
                    <a:cs typeface="Cambria Math"/>
                  </a:rPr>
                  <a:t>Q</a:t>
                </a:r>
              </a:p>
              <a:p>
                <a:pPr marL="12700">
                  <a:spcBef>
                    <a:spcPts val="84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设</m:t>
                      </m:r>
                      <m:r>
                        <a:rPr lang="zh-CN" alt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根号</m:t>
                      </m:r>
                      <m:r>
                        <a:rPr lang="en-US" altLang="zh-CN" sz="1800" b="0" i="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den>
                      </m:f>
                      <m:r>
                        <a:rPr lang="zh-CN" altLang="en-US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GCD</m:t>
                      </m:r>
                      <m:d>
                        <m:dPr>
                          <m:ctrlPr>
                            <a:rPr lang="ar-AE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ar-AE" sz="1800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⇒   </m:t>
                      </m:r>
                      <m:f>
                        <m:fPr>
                          <m:ctrlPr>
                            <a:rPr lang="ar-AE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ar-AE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p>
                              <m:r>
                                <a:rPr lang="ar-AE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ar-AE" sz="1800" i="1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ar-AE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       </m:t>
                      </m:r>
                      <m:r>
                        <a:rPr lang="zh-CN" altLang="en-US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即</m:t>
                      </m:r>
                      <m:r>
                        <a:rPr lang="zh-CN" altLang="en-US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ar-AE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ar-AE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ar-AE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ar-AE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ar-AE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ar-AE" sz="180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m</m:t>
                    </m:r>
                    <m:r>
                      <a:rPr lang="en-US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⇒      </m:t>
                    </m:r>
                    <m:r>
                      <a:rPr lang="en-US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ar-AE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ar-AE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ar-AE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4</m:t>
                    </m:r>
                    <m:sSup>
                      <m:sSupPr>
                        <m:ctrlPr>
                          <a:rPr lang="ar-AE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p>
                        <m:r>
                          <a:rPr lang="ar-AE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ar-AE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      ⇒       </m:t>
                    </m:r>
                    <m:sSup>
                      <m:sSupPr>
                        <m:ctrlPr>
                          <a:rPr lang="ar-AE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n</m:t>
                        </m:r>
                      </m:e>
                      <m:sup>
                        <m:r>
                          <a:rPr lang="ar-AE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ar-AE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1800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ar-AE" sz="32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k</m:t>
                        </m:r>
                      </m:e>
                      <m:sup>
                        <m:r>
                          <a:rPr lang="ar-AE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ar-AE" sz="1800" kern="10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ar-AE" sz="3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      </m:t>
                          </m:r>
                          <m:r>
                            <a:rPr lang="en-US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zh-CN" i="1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n</m:t>
                      </m:r>
                    </m:oMath>
                    <m:oMath xmlns:m="http://schemas.openxmlformats.org/officeDocument/2006/math"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zh-CN" altLang="en-US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与</m:t>
                      </m:r>
                      <m:r>
                        <m:rPr>
                          <m:sty m:val="p"/>
                        </m:rPr>
                        <a:rPr lang="en-US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GCD</m:t>
                      </m:r>
                      <m:d>
                        <m:dPr>
                          <m:ctrlPr>
                            <a:rPr lang="ar-AE" sz="32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</m:t>
                          </m:r>
                          <m: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n</m:t>
                          </m:r>
                        </m:e>
                      </m:d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ar-AE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zh-CN" altLang="en-US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矛盾</m:t>
                      </m:r>
                    </m:oMath>
                  </m:oMathPara>
                </a14:m>
                <a:endParaRPr lang="zh-CN" altLang="en-US" sz="3200" dirty="0">
                  <a:solidFill>
                    <a:schemeClr val="tx1"/>
                  </a:solidFill>
                  <a:latin typeface="宋体"/>
                  <a:cs typeface="宋体"/>
                </a:endParaRPr>
              </a:p>
              <a:p>
                <a:pPr marL="12700" marR="933450">
                  <a:lnSpc>
                    <a:spcPts val="4220"/>
                  </a:lnSpc>
                  <a:spcBef>
                    <a:spcPts val="125"/>
                  </a:spcBef>
                </a:pPr>
                <a:r>
                  <a:rPr lang="en-US" altLang="zh-CN" sz="3200" spc="-5" dirty="0">
                    <a:latin typeface="Cambria Math"/>
                    <a:cs typeface="Cambria Math"/>
                  </a:rPr>
                  <a:t>(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-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-2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)+3x+4⊕(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-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-2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)+5x-6=(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-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-2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)+8x-2  </a:t>
                </a:r>
              </a:p>
              <a:p>
                <a:pPr marL="12700" marR="933450">
                  <a:lnSpc>
                    <a:spcPts val="4220"/>
                  </a:lnSpc>
                  <a:spcBef>
                    <a:spcPts val="125"/>
                  </a:spcBef>
                </a:pPr>
                <a:r>
                  <a:rPr lang="en-US" altLang="zh-CN" sz="3200" spc="-5" dirty="0">
                    <a:latin typeface="Cambria Math"/>
                    <a:cs typeface="Cambria Math"/>
                  </a:rPr>
                  <a:t>(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-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-2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)+3x+4⊗(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-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-2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)+5x-6=(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-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-2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)+2x+6</a:t>
                </a:r>
                <a:endParaRPr lang="en-US" altLang="zh-CN" sz="3200" dirty="0">
                  <a:latin typeface="Cambria Math"/>
                  <a:cs typeface="Cambria Math"/>
                </a:endParaRPr>
              </a:p>
              <a:p>
                <a:pPr marL="12700">
                  <a:spcBef>
                    <a:spcPts val="204"/>
                  </a:spcBef>
                </a:pPr>
                <a:r>
                  <a:rPr lang="zh-CN" altLang="en-US" sz="3200" spc="5" dirty="0">
                    <a:latin typeface="宋体"/>
                    <a:cs typeface="宋体"/>
                  </a:rPr>
                  <a:t>设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(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-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-2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)+x+1</a:t>
                </a:r>
                <a:r>
                  <a:rPr lang="zh-CN" altLang="en-US" sz="3200" spc="5" dirty="0">
                    <a:latin typeface="宋体"/>
                    <a:cs typeface="宋体"/>
                  </a:rPr>
                  <a:t>的逆元</a:t>
                </a:r>
                <a:r>
                  <a:rPr lang="zh-CN" altLang="en-US" sz="3200" dirty="0">
                    <a:latin typeface="宋体"/>
                    <a:cs typeface="宋体"/>
                  </a:rPr>
                  <a:t>为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(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-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-2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)+</a:t>
                </a:r>
                <a:r>
                  <a:rPr lang="en-US" altLang="zh-CN" sz="3200" spc="-5" dirty="0" err="1">
                    <a:latin typeface="Cambria Math"/>
                    <a:cs typeface="Cambria Math"/>
                  </a:rPr>
                  <a:t>ax+b</a:t>
                </a:r>
                <a:r>
                  <a:rPr lang="en-US" altLang="zh-CN" sz="3200" spc="-5" dirty="0">
                    <a:latin typeface="Calibri"/>
                    <a:cs typeface="Calibri"/>
                  </a:rPr>
                  <a:t>,</a:t>
                </a:r>
                <a:r>
                  <a:rPr lang="en-US" altLang="zh-CN" sz="3200" spc="15" dirty="0">
                    <a:latin typeface="Calibri"/>
                    <a:cs typeface="Calibri"/>
                  </a:rPr>
                  <a:t> </a:t>
                </a:r>
                <a:r>
                  <a:rPr lang="zh-CN" altLang="en-US" sz="3200" spc="5" dirty="0">
                    <a:latin typeface="宋体"/>
                    <a:cs typeface="宋体"/>
                  </a:rPr>
                  <a:t>则</a:t>
                </a:r>
                <a:endParaRPr lang="zh-CN" altLang="en-US" sz="3200" dirty="0">
                  <a:latin typeface="宋体"/>
                  <a:cs typeface="宋体"/>
                </a:endParaRPr>
              </a:p>
              <a:p>
                <a:pPr marL="12700">
                  <a:spcBef>
                    <a:spcPts val="375"/>
                  </a:spcBef>
                </a:pPr>
                <a:r>
                  <a:rPr lang="en-US" altLang="zh-CN" sz="3200" spc="-5" dirty="0">
                    <a:latin typeface="Cambria Math"/>
                    <a:cs typeface="Cambria Math"/>
                  </a:rPr>
                  <a:t>(x+1)(</a:t>
                </a:r>
                <a:r>
                  <a:rPr lang="en-US" altLang="zh-CN" sz="3200" spc="-5" dirty="0" err="1">
                    <a:latin typeface="Cambria Math"/>
                    <a:cs typeface="Cambria Math"/>
                  </a:rPr>
                  <a:t>ax+b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) </a:t>
                </a:r>
                <a:r>
                  <a:rPr lang="en-US" altLang="zh-CN" sz="3200" dirty="0">
                    <a:latin typeface="Cambria"/>
                    <a:cs typeface="Cambria"/>
                  </a:rPr>
                  <a:t>≡ </a:t>
                </a:r>
                <a:r>
                  <a:rPr lang="en-US" altLang="zh-CN" sz="3200" dirty="0">
                    <a:latin typeface="Cambria Math"/>
                    <a:cs typeface="Cambria Math"/>
                  </a:rPr>
                  <a:t>1 </a:t>
                </a:r>
                <a:r>
                  <a:rPr lang="en-US" altLang="zh-CN" sz="3200" spc="-5" dirty="0">
                    <a:latin typeface="Cambria Math"/>
                    <a:cs typeface="Cambria Math"/>
                  </a:rPr>
                  <a:t>mod</a:t>
                </a:r>
                <a:r>
                  <a:rPr lang="en-US" altLang="zh-CN" sz="3200" spc="-30" dirty="0">
                    <a:latin typeface="Cambria Math"/>
                    <a:cs typeface="Cambria Math"/>
                  </a:rPr>
                  <a:t> </a:t>
                </a:r>
                <a:r>
                  <a:rPr lang="en-US" altLang="zh-CN" sz="3200" spc="5" dirty="0">
                    <a:latin typeface="Calibri"/>
                    <a:cs typeface="Calibri"/>
                  </a:rPr>
                  <a:t>x</a:t>
                </a:r>
                <a:r>
                  <a:rPr lang="en-US" altLang="zh-CN" sz="3150" spc="7" baseline="25132" dirty="0">
                    <a:latin typeface="Calibri"/>
                    <a:cs typeface="Calibri"/>
                  </a:rPr>
                  <a:t>2</a:t>
                </a:r>
                <a:r>
                  <a:rPr lang="en-US" altLang="zh-CN" sz="3200" spc="5" dirty="0">
                    <a:latin typeface="Calibri"/>
                    <a:cs typeface="Calibri"/>
                  </a:rPr>
                  <a:t>-2</a:t>
                </a:r>
                <a:endParaRPr lang="en-US" altLang="zh-CN" sz="3200" dirty="0">
                  <a:latin typeface="Calibri"/>
                  <a:cs typeface="Calibri"/>
                </a:endParaRPr>
              </a:p>
              <a:p>
                <a:pPr marL="12700">
                  <a:spcBef>
                    <a:spcPts val="480"/>
                  </a:spcBef>
                </a:pPr>
                <a:r>
                  <a:rPr lang="en-US" altLang="zh-CN" sz="3200" spc="-10" dirty="0">
                    <a:latin typeface="Cambria Math"/>
                    <a:cs typeface="Cambria Math"/>
                  </a:rPr>
                  <a:t>⇒a=1,</a:t>
                </a:r>
                <a:r>
                  <a:rPr lang="en-US" altLang="zh-CN" sz="3200" spc="30" dirty="0">
                    <a:latin typeface="Cambria Math"/>
                    <a:cs typeface="Cambria Math"/>
                  </a:rPr>
                  <a:t> </a:t>
                </a:r>
                <a:r>
                  <a:rPr lang="en-US" altLang="zh-CN" sz="3200" spc="5" dirty="0">
                    <a:latin typeface="Cambria Math"/>
                    <a:cs typeface="Cambria Math"/>
                  </a:rPr>
                  <a:t>b=-1</a:t>
                </a:r>
                <a:endParaRPr lang="zh-CN" altLang="en-US" sz="32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66" y="337131"/>
                <a:ext cx="10697551" cy="6465103"/>
              </a:xfrm>
              <a:prstGeom prst="rect">
                <a:avLst/>
              </a:prstGeom>
              <a:blipFill>
                <a:blip r:embed="rId2"/>
                <a:stretch>
                  <a:fillRect l="-2222" t="-1414" b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245" y="231328"/>
            <a:ext cx="9591511" cy="2018694"/>
          </a:xfrm>
          <a:prstGeom prst="rect">
            <a:avLst/>
          </a:prstGeom>
        </p:spPr>
        <p:txBody>
          <a:bodyPr vert="horz" wrap="square" lIns="0" tIns="9525" rIns="0" bIns="0" rtlCol="0" anchor="ctr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pc="-5" dirty="0"/>
              <a:t>14.35</a:t>
            </a:r>
            <a:r>
              <a:rPr spc="-25" dirty="0"/>
              <a:t> </a:t>
            </a:r>
            <a:r>
              <a:rPr dirty="0">
                <a:latin typeface="宋体"/>
                <a:cs typeface="宋体"/>
              </a:rPr>
              <a:t>设</a:t>
            </a:r>
            <a:r>
              <a:rPr spc="-10" dirty="0"/>
              <a:t>R</a:t>
            </a:r>
            <a:r>
              <a:rPr spc="5" dirty="0">
                <a:latin typeface="宋体"/>
                <a:cs typeface="宋体"/>
              </a:rPr>
              <a:t>是环</a:t>
            </a:r>
            <a:r>
              <a:rPr spc="-10" dirty="0">
                <a:latin typeface="宋体"/>
                <a:cs typeface="宋体"/>
              </a:rPr>
              <a:t>，</a:t>
            </a:r>
            <a:r>
              <a:rPr spc="-10" dirty="0"/>
              <a:t>R1</a:t>
            </a:r>
            <a:r>
              <a:rPr spc="5" dirty="0">
                <a:latin typeface="宋体"/>
                <a:cs typeface="宋体"/>
              </a:rPr>
              <a:t>是</a:t>
            </a:r>
            <a:r>
              <a:rPr spc="-15" dirty="0"/>
              <a:t>R</a:t>
            </a:r>
            <a:r>
              <a:rPr spc="5" dirty="0">
                <a:latin typeface="宋体"/>
                <a:cs typeface="宋体"/>
              </a:rPr>
              <a:t>的子环</a:t>
            </a:r>
            <a:r>
              <a:rPr spc="-10" dirty="0">
                <a:latin typeface="宋体"/>
                <a:cs typeface="宋体"/>
              </a:rPr>
              <a:t>，</a:t>
            </a:r>
            <a:r>
              <a:rPr spc="-10" dirty="0"/>
              <a:t>I</a:t>
            </a:r>
            <a:r>
              <a:rPr dirty="0">
                <a:latin typeface="宋体"/>
                <a:cs typeface="宋体"/>
              </a:rPr>
              <a:t>是</a:t>
            </a:r>
            <a:r>
              <a:rPr spc="-15" dirty="0"/>
              <a:t>R</a:t>
            </a:r>
            <a:r>
              <a:rPr spc="5" dirty="0">
                <a:latin typeface="宋体"/>
                <a:cs typeface="宋体"/>
              </a:rPr>
              <a:t>的理想，证</a:t>
            </a:r>
            <a:r>
              <a:rPr dirty="0">
                <a:latin typeface="宋体"/>
                <a:cs typeface="宋体"/>
              </a:rPr>
              <a:t>明</a:t>
            </a:r>
            <a:r>
              <a:rPr spc="-10" dirty="0"/>
              <a:t>(R1+I)/I</a:t>
            </a:r>
            <a:r>
              <a:rPr spc="-10" dirty="0">
                <a:latin typeface="Cambria Math"/>
                <a:cs typeface="Cambria Math"/>
              </a:rPr>
              <a:t>≌R1/(R1∩I),</a:t>
            </a:r>
            <a:r>
              <a:rPr spc="5" dirty="0">
                <a:latin typeface="宋体"/>
                <a:cs typeface="宋体"/>
              </a:rPr>
              <a:t>其</a:t>
            </a:r>
            <a:r>
              <a:rPr dirty="0">
                <a:latin typeface="宋体"/>
                <a:cs typeface="宋体"/>
              </a:rPr>
              <a:t>中</a:t>
            </a:r>
            <a:r>
              <a:rPr spc="-15" dirty="0">
                <a:latin typeface="Cambria Math"/>
                <a:cs typeface="Cambria Math"/>
              </a:rPr>
              <a:t>R1+I={a+b</a:t>
            </a:r>
            <a:r>
              <a:rPr spc="175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|  </a:t>
            </a:r>
            <a:r>
              <a:rPr spc="-10" dirty="0">
                <a:latin typeface="Cambria Math"/>
                <a:cs typeface="Cambria Math"/>
              </a:rPr>
              <a:t>a∊R1,</a:t>
            </a:r>
            <a:r>
              <a:rPr spc="40" dirty="0">
                <a:latin typeface="Cambria Math"/>
                <a:cs typeface="Cambria Math"/>
              </a:rPr>
              <a:t> </a:t>
            </a:r>
            <a:r>
              <a:rPr dirty="0">
                <a:latin typeface="Cambria Math"/>
                <a:cs typeface="Cambria Math"/>
              </a:rPr>
              <a:t>b∊I}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03755" y="3143182"/>
            <a:ext cx="247650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spcBef>
                <a:spcPts val="115"/>
              </a:spcBef>
            </a:pPr>
            <a:r>
              <a:rPr sz="2400" spc="5" dirty="0">
                <a:latin typeface="宋体"/>
                <a:cs typeface="宋体"/>
              </a:rPr>
              <a:t>证明：环同态定理</a:t>
            </a:r>
            <a:endParaRPr sz="2400" dirty="0">
              <a:latin typeface="宋体"/>
              <a:cs typeface="宋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03756" y="3476646"/>
            <a:ext cx="2642235" cy="414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7" baseline="-13888" dirty="0">
                <a:latin typeface="宋体"/>
                <a:cs typeface="宋体"/>
              </a:rPr>
              <a:t>构</a:t>
            </a:r>
            <a:r>
              <a:rPr sz="3600" spc="15" baseline="-13888" dirty="0">
                <a:latin typeface="宋体"/>
                <a:cs typeface="宋体"/>
              </a:rPr>
              <a:t>造</a:t>
            </a:r>
            <a:r>
              <a:rPr sz="3600" spc="-1170" baseline="-13888" dirty="0">
                <a:latin typeface="宋体"/>
                <a:cs typeface="宋体"/>
              </a:rPr>
              <a:t> </a:t>
            </a:r>
            <a:r>
              <a:rPr sz="2550" i="1" spc="475" dirty="0">
                <a:latin typeface="Symbol"/>
                <a:cs typeface="Symbol"/>
              </a:rPr>
              <a:t></a:t>
            </a:r>
            <a:r>
              <a:rPr sz="2550" i="1" spc="15" dirty="0">
                <a:latin typeface="Times New Roman"/>
                <a:cs typeface="Times New Roman"/>
              </a:rPr>
              <a:t> </a:t>
            </a:r>
            <a:r>
              <a:rPr sz="2300" spc="290" dirty="0">
                <a:latin typeface="Times New Roman"/>
                <a:cs typeface="Times New Roman"/>
              </a:rPr>
              <a:t>: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i="1" spc="285" dirty="0">
                <a:latin typeface="Times New Roman"/>
                <a:cs typeface="Times New Roman"/>
              </a:rPr>
              <a:t>R</a:t>
            </a:r>
            <a:r>
              <a:rPr sz="2025" spc="427" baseline="-24691" dirty="0">
                <a:latin typeface="Times New Roman"/>
                <a:cs typeface="Times New Roman"/>
              </a:rPr>
              <a:t>1</a:t>
            </a:r>
            <a:r>
              <a:rPr sz="2025" spc="690" baseline="-24691" dirty="0">
                <a:latin typeface="Times New Roman"/>
                <a:cs typeface="Times New Roman"/>
              </a:rPr>
              <a:t> </a:t>
            </a:r>
            <a:r>
              <a:rPr sz="2300" spc="1030" dirty="0">
                <a:latin typeface="Symbol"/>
                <a:cs typeface="Symbol"/>
              </a:rPr>
              <a:t></a:t>
            </a:r>
            <a:r>
              <a:rPr sz="2300" spc="-114" dirty="0">
                <a:latin typeface="Times New Roman"/>
                <a:cs typeface="Times New Roman"/>
              </a:rPr>
              <a:t> </a:t>
            </a:r>
            <a:r>
              <a:rPr sz="2300" spc="350" dirty="0">
                <a:latin typeface="Times New Roman"/>
                <a:cs typeface="Times New Roman"/>
              </a:rPr>
              <a:t>(</a:t>
            </a:r>
            <a:r>
              <a:rPr sz="2300" i="1" spc="350" dirty="0">
                <a:latin typeface="Times New Roman"/>
                <a:cs typeface="Times New Roman"/>
              </a:rPr>
              <a:t>R</a:t>
            </a:r>
            <a:r>
              <a:rPr sz="2025" spc="525" baseline="-24691" dirty="0">
                <a:latin typeface="Times New Roman"/>
                <a:cs typeface="Times New Roman"/>
              </a:rPr>
              <a:t>1</a:t>
            </a:r>
            <a:endParaRPr sz="2025" baseline="-2469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05475" y="3466522"/>
            <a:ext cx="3664585" cy="37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355725" algn="l"/>
              </a:tabLst>
            </a:pPr>
            <a:r>
              <a:rPr sz="3450" spc="855" baseline="-8454" dirty="0">
                <a:latin typeface="Symbol"/>
                <a:cs typeface="Symbol"/>
              </a:rPr>
              <a:t></a:t>
            </a:r>
            <a:r>
              <a:rPr sz="3450" spc="44" baseline="-8454" dirty="0">
                <a:latin typeface="Times New Roman"/>
                <a:cs typeface="Times New Roman"/>
              </a:rPr>
              <a:t> </a:t>
            </a:r>
            <a:r>
              <a:rPr sz="3450" i="1" spc="517" baseline="-8454" dirty="0">
                <a:latin typeface="Times New Roman"/>
                <a:cs typeface="Times New Roman"/>
              </a:rPr>
              <a:t>I</a:t>
            </a:r>
            <a:r>
              <a:rPr sz="3450" i="1" spc="-375" baseline="-8454" dirty="0">
                <a:latin typeface="Times New Roman"/>
                <a:cs typeface="Times New Roman"/>
              </a:rPr>
              <a:t> </a:t>
            </a:r>
            <a:r>
              <a:rPr sz="3450" spc="517" baseline="-8454" dirty="0">
                <a:latin typeface="Times New Roman"/>
                <a:cs typeface="Times New Roman"/>
              </a:rPr>
              <a:t>)</a:t>
            </a:r>
            <a:r>
              <a:rPr sz="3450" spc="-217" baseline="-8454" dirty="0">
                <a:latin typeface="Times New Roman"/>
                <a:cs typeface="Times New Roman"/>
              </a:rPr>
              <a:t> </a:t>
            </a:r>
            <a:r>
              <a:rPr sz="3450" spc="434" baseline="-8454" dirty="0">
                <a:latin typeface="Times New Roman"/>
                <a:cs typeface="Times New Roman"/>
              </a:rPr>
              <a:t>/</a:t>
            </a:r>
            <a:r>
              <a:rPr sz="3450" spc="60" baseline="-8454" dirty="0">
                <a:latin typeface="Times New Roman"/>
                <a:cs typeface="Times New Roman"/>
              </a:rPr>
              <a:t> </a:t>
            </a:r>
            <a:r>
              <a:rPr sz="3450" i="1" spc="517" baseline="-8454" dirty="0">
                <a:latin typeface="Times New Roman"/>
                <a:cs typeface="Times New Roman"/>
              </a:rPr>
              <a:t>I</a:t>
            </a:r>
            <a:r>
              <a:rPr sz="3450" i="1" spc="-450" baseline="-8454" dirty="0">
                <a:latin typeface="Times New Roman"/>
                <a:cs typeface="Times New Roman"/>
              </a:rPr>
              <a:t> </a:t>
            </a:r>
            <a:r>
              <a:rPr sz="3450" spc="390" baseline="-8454" dirty="0">
                <a:latin typeface="Times New Roman"/>
                <a:cs typeface="Times New Roman"/>
              </a:rPr>
              <a:t>,	</a:t>
            </a:r>
            <a:r>
              <a:rPr sz="2100" i="1" spc="275" dirty="0">
                <a:latin typeface="Symbol"/>
                <a:cs typeface="Symbol"/>
              </a:rPr>
              <a:t></a:t>
            </a:r>
            <a:r>
              <a:rPr sz="1950" spc="275" dirty="0">
                <a:latin typeface="Times New Roman"/>
                <a:cs typeface="Times New Roman"/>
              </a:rPr>
              <a:t>(</a:t>
            </a:r>
            <a:r>
              <a:rPr sz="1950" i="1" spc="275" dirty="0">
                <a:latin typeface="Times New Roman"/>
                <a:cs typeface="Times New Roman"/>
              </a:rPr>
              <a:t>r</a:t>
            </a:r>
            <a:r>
              <a:rPr sz="1950" spc="275" dirty="0">
                <a:latin typeface="Times New Roman"/>
                <a:cs typeface="Times New Roman"/>
              </a:rPr>
              <a:t>)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300" dirty="0">
                <a:latin typeface="Symbol"/>
                <a:cs typeface="Symbol"/>
              </a:rPr>
              <a:t></a:t>
            </a:r>
            <a:r>
              <a:rPr sz="1950" spc="60" dirty="0">
                <a:latin typeface="Times New Roman"/>
                <a:cs typeface="Times New Roman"/>
              </a:rPr>
              <a:t> </a:t>
            </a:r>
            <a:r>
              <a:rPr sz="1950" i="1" spc="180" dirty="0">
                <a:latin typeface="Times New Roman"/>
                <a:cs typeface="Times New Roman"/>
              </a:rPr>
              <a:t>I</a:t>
            </a:r>
            <a:r>
              <a:rPr sz="1950" i="1" spc="114" dirty="0">
                <a:latin typeface="Times New Roman"/>
                <a:cs typeface="Times New Roman"/>
              </a:rPr>
              <a:t> </a:t>
            </a:r>
            <a:r>
              <a:rPr sz="1950" spc="300" dirty="0">
                <a:latin typeface="Symbol"/>
                <a:cs typeface="Symbol"/>
              </a:rPr>
              <a:t></a:t>
            </a:r>
            <a:r>
              <a:rPr sz="1950" spc="-125" dirty="0">
                <a:latin typeface="Times New Roman"/>
                <a:cs typeface="Times New Roman"/>
              </a:rPr>
              <a:t> </a:t>
            </a:r>
            <a:r>
              <a:rPr sz="1950" i="1" spc="210" dirty="0">
                <a:latin typeface="Times New Roman"/>
                <a:cs typeface="Times New Roman"/>
              </a:rPr>
              <a:t>r</a:t>
            </a:r>
            <a:r>
              <a:rPr sz="1950" spc="210" dirty="0">
                <a:latin typeface="Times New Roman"/>
                <a:cs typeface="Times New Roman"/>
              </a:rPr>
              <a:t>,</a:t>
            </a:r>
            <a:r>
              <a:rPr sz="1950" spc="-229" dirty="0">
                <a:latin typeface="Times New Roman"/>
                <a:cs typeface="Times New Roman"/>
              </a:rPr>
              <a:t> </a:t>
            </a:r>
            <a:r>
              <a:rPr sz="1950" i="1" spc="210" dirty="0">
                <a:latin typeface="Times New Roman"/>
                <a:cs typeface="Times New Roman"/>
              </a:rPr>
              <a:t>r</a:t>
            </a:r>
            <a:r>
              <a:rPr sz="1950" i="1" spc="-130" dirty="0">
                <a:latin typeface="Times New Roman"/>
                <a:cs typeface="Times New Roman"/>
              </a:rPr>
              <a:t> </a:t>
            </a:r>
            <a:r>
              <a:rPr sz="1950" spc="390" dirty="0">
                <a:latin typeface="Symbol"/>
                <a:cs typeface="Symbol"/>
              </a:rPr>
              <a:t></a:t>
            </a:r>
            <a:r>
              <a:rPr sz="1950" spc="-190" dirty="0">
                <a:latin typeface="Times New Roman"/>
                <a:cs typeface="Times New Roman"/>
              </a:rPr>
              <a:t> </a:t>
            </a:r>
            <a:r>
              <a:rPr sz="1950" i="1" spc="120" dirty="0">
                <a:latin typeface="Times New Roman"/>
                <a:cs typeface="Times New Roman"/>
              </a:rPr>
              <a:t>R</a:t>
            </a:r>
            <a:r>
              <a:rPr sz="1725" spc="179" baseline="-24154" dirty="0">
                <a:latin typeface="Times New Roman"/>
                <a:cs typeface="Times New Roman"/>
              </a:rPr>
              <a:t>1</a:t>
            </a:r>
            <a:r>
              <a:rPr sz="1950" spc="120" dirty="0"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3755" y="3843280"/>
            <a:ext cx="4794250" cy="1880235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spcBef>
                <a:spcPts val="1110"/>
              </a:spcBef>
            </a:pPr>
            <a:r>
              <a:rPr sz="3600" spc="15" baseline="-8101" dirty="0">
                <a:latin typeface="宋体"/>
                <a:cs typeface="宋体"/>
              </a:rPr>
              <a:t>则</a:t>
            </a:r>
            <a:r>
              <a:rPr sz="3600" spc="-607" baseline="-8101" dirty="0">
                <a:latin typeface="宋体"/>
                <a:cs typeface="宋体"/>
              </a:rPr>
              <a:t> </a:t>
            </a:r>
            <a:r>
              <a:rPr sz="2050" i="1" spc="150" dirty="0">
                <a:latin typeface="Times New Roman"/>
                <a:cs typeface="Times New Roman"/>
              </a:rPr>
              <a:t>Ker</a:t>
            </a:r>
            <a:r>
              <a:rPr sz="2200" i="1" spc="150" dirty="0">
                <a:latin typeface="Symbol"/>
                <a:cs typeface="Symbol"/>
              </a:rPr>
              <a:t></a:t>
            </a:r>
            <a:r>
              <a:rPr sz="2050" spc="150" dirty="0">
                <a:latin typeface="Symbol"/>
                <a:cs typeface="Symbol"/>
              </a:rPr>
              <a:t></a:t>
            </a:r>
            <a:r>
              <a:rPr sz="2050" spc="-170" dirty="0">
                <a:latin typeface="Times New Roman"/>
                <a:cs typeface="Times New Roman"/>
              </a:rPr>
              <a:t> </a:t>
            </a:r>
            <a:r>
              <a:rPr sz="2050" spc="160" dirty="0">
                <a:latin typeface="Times New Roman"/>
                <a:cs typeface="Times New Roman"/>
              </a:rPr>
              <a:t>{</a:t>
            </a:r>
            <a:r>
              <a:rPr sz="2050" i="1" spc="160" dirty="0">
                <a:latin typeface="Times New Roman"/>
                <a:cs typeface="Times New Roman"/>
              </a:rPr>
              <a:t>r</a:t>
            </a:r>
            <a:r>
              <a:rPr sz="2050" i="1" spc="40" dirty="0">
                <a:latin typeface="Times New Roman"/>
                <a:cs typeface="Times New Roman"/>
              </a:rPr>
              <a:t> </a:t>
            </a:r>
            <a:r>
              <a:rPr sz="2050" spc="90" dirty="0">
                <a:latin typeface="Times New Roman"/>
                <a:cs typeface="Times New Roman"/>
              </a:rPr>
              <a:t>|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i="1" spc="175" dirty="0">
                <a:latin typeface="Times New Roman"/>
                <a:cs typeface="Times New Roman"/>
              </a:rPr>
              <a:t>r</a:t>
            </a:r>
            <a:r>
              <a:rPr sz="2050" i="1" spc="-80" dirty="0">
                <a:latin typeface="Times New Roman"/>
                <a:cs typeface="Times New Roman"/>
              </a:rPr>
              <a:t> </a:t>
            </a:r>
            <a:r>
              <a:rPr sz="2050" spc="320" dirty="0">
                <a:latin typeface="Symbol"/>
                <a:cs typeface="Symbol"/>
              </a:rPr>
              <a:t></a:t>
            </a:r>
            <a:r>
              <a:rPr sz="2050" spc="-114" dirty="0">
                <a:latin typeface="Times New Roman"/>
                <a:cs typeface="Times New Roman"/>
              </a:rPr>
              <a:t> </a:t>
            </a:r>
            <a:r>
              <a:rPr sz="2050" i="1" spc="135" dirty="0">
                <a:latin typeface="Times New Roman"/>
                <a:cs typeface="Times New Roman"/>
              </a:rPr>
              <a:t>R</a:t>
            </a:r>
            <a:r>
              <a:rPr spc="202" baseline="-25462" dirty="0">
                <a:latin typeface="Times New Roman"/>
                <a:cs typeface="Times New Roman"/>
              </a:rPr>
              <a:t>1</a:t>
            </a:r>
            <a:r>
              <a:rPr sz="2050" spc="135" dirty="0">
                <a:latin typeface="Times New Roman"/>
                <a:cs typeface="Times New Roman"/>
              </a:rPr>
              <a:t>,</a:t>
            </a:r>
            <a:r>
              <a:rPr sz="2050" spc="-135" dirty="0">
                <a:latin typeface="Times New Roman"/>
                <a:cs typeface="Times New Roman"/>
              </a:rPr>
              <a:t> </a:t>
            </a:r>
            <a:r>
              <a:rPr sz="2050" i="1" spc="150" dirty="0">
                <a:latin typeface="Times New Roman"/>
                <a:cs typeface="Times New Roman"/>
              </a:rPr>
              <a:t>I</a:t>
            </a:r>
            <a:r>
              <a:rPr sz="2050" i="1" spc="185" dirty="0">
                <a:latin typeface="Times New Roman"/>
                <a:cs typeface="Times New Roman"/>
              </a:rPr>
              <a:t> </a:t>
            </a:r>
            <a:r>
              <a:rPr sz="2050" spc="245" dirty="0">
                <a:latin typeface="Symbol"/>
                <a:cs typeface="Symbol"/>
              </a:rPr>
              <a:t></a:t>
            </a:r>
            <a:r>
              <a:rPr sz="2050" spc="-65" dirty="0">
                <a:latin typeface="Times New Roman"/>
                <a:cs typeface="Times New Roman"/>
              </a:rPr>
              <a:t> </a:t>
            </a:r>
            <a:r>
              <a:rPr sz="2050" i="1" spc="175" dirty="0">
                <a:latin typeface="Times New Roman"/>
                <a:cs typeface="Times New Roman"/>
              </a:rPr>
              <a:t>r</a:t>
            </a:r>
            <a:r>
              <a:rPr sz="2050" i="1" spc="200" dirty="0">
                <a:latin typeface="Times New Roman"/>
                <a:cs typeface="Times New Roman"/>
              </a:rPr>
              <a:t> </a:t>
            </a:r>
            <a:r>
              <a:rPr sz="2050" spc="245" dirty="0">
                <a:latin typeface="Symbol"/>
                <a:cs typeface="Symbol"/>
              </a:rPr>
              <a:t></a:t>
            </a:r>
            <a:r>
              <a:rPr sz="2050" spc="135" dirty="0">
                <a:latin typeface="Times New Roman"/>
                <a:cs typeface="Times New Roman"/>
              </a:rPr>
              <a:t> </a:t>
            </a:r>
            <a:r>
              <a:rPr sz="2050" i="1" spc="150" dirty="0">
                <a:latin typeface="Times New Roman"/>
                <a:cs typeface="Times New Roman"/>
              </a:rPr>
              <a:t>I</a:t>
            </a:r>
            <a:r>
              <a:rPr sz="2050" i="1" spc="185" dirty="0">
                <a:latin typeface="Times New Roman"/>
                <a:cs typeface="Times New Roman"/>
              </a:rPr>
              <a:t> </a:t>
            </a:r>
            <a:r>
              <a:rPr sz="2050" spc="245" dirty="0">
                <a:latin typeface="Symbol"/>
                <a:cs typeface="Symbol"/>
              </a:rPr>
              <a:t></a:t>
            </a:r>
            <a:r>
              <a:rPr sz="2050" spc="-90" dirty="0">
                <a:latin typeface="Times New Roman"/>
                <a:cs typeface="Times New Roman"/>
              </a:rPr>
              <a:t> </a:t>
            </a:r>
            <a:r>
              <a:rPr sz="2050" spc="225" dirty="0">
                <a:latin typeface="Times New Roman"/>
                <a:cs typeface="Times New Roman"/>
              </a:rPr>
              <a:t>0</a:t>
            </a:r>
            <a:r>
              <a:rPr sz="2050" spc="30" dirty="0">
                <a:latin typeface="Times New Roman"/>
                <a:cs typeface="Times New Roman"/>
              </a:rPr>
              <a:t> </a:t>
            </a:r>
            <a:r>
              <a:rPr sz="2050" spc="245" dirty="0">
                <a:latin typeface="Symbol"/>
                <a:cs typeface="Symbol"/>
              </a:rPr>
              <a:t></a:t>
            </a:r>
            <a:r>
              <a:rPr sz="2050" spc="135" dirty="0">
                <a:latin typeface="Times New Roman"/>
                <a:cs typeface="Times New Roman"/>
              </a:rPr>
              <a:t> </a:t>
            </a:r>
            <a:r>
              <a:rPr sz="2050" i="1" spc="260" dirty="0">
                <a:latin typeface="Times New Roman"/>
                <a:cs typeface="Times New Roman"/>
              </a:rPr>
              <a:t>I</a:t>
            </a:r>
            <a:r>
              <a:rPr sz="2050" spc="260" dirty="0">
                <a:latin typeface="Times New Roman"/>
                <a:cs typeface="Times New Roman"/>
              </a:rPr>
              <a:t>}</a:t>
            </a:r>
            <a:endParaRPr sz="2050" dirty="0">
              <a:latin typeface="Times New Roman"/>
              <a:cs typeface="Times New Roman"/>
            </a:endParaRPr>
          </a:p>
          <a:p>
            <a:pPr marL="1131570">
              <a:spcBef>
                <a:spcPts val="855"/>
              </a:spcBef>
            </a:pPr>
            <a:r>
              <a:rPr sz="2050" spc="335" dirty="0">
                <a:latin typeface="Symbol"/>
                <a:cs typeface="Symbol"/>
              </a:rPr>
              <a:t></a:t>
            </a:r>
            <a:r>
              <a:rPr sz="2050" spc="-240" dirty="0">
                <a:latin typeface="Times New Roman"/>
                <a:cs typeface="Times New Roman"/>
              </a:rPr>
              <a:t> </a:t>
            </a:r>
            <a:r>
              <a:rPr sz="2050" spc="200" dirty="0">
                <a:latin typeface="Times New Roman"/>
                <a:cs typeface="Times New Roman"/>
              </a:rPr>
              <a:t>{</a:t>
            </a:r>
            <a:r>
              <a:rPr sz="2050" i="1" spc="200" dirty="0">
                <a:latin typeface="Times New Roman"/>
                <a:cs typeface="Times New Roman"/>
              </a:rPr>
              <a:t>r</a:t>
            </a:r>
            <a:r>
              <a:rPr sz="2050" i="1" spc="-15" dirty="0">
                <a:latin typeface="Times New Roman"/>
                <a:cs typeface="Times New Roman"/>
              </a:rPr>
              <a:t> </a:t>
            </a:r>
            <a:r>
              <a:rPr sz="2050" spc="120" dirty="0">
                <a:latin typeface="Times New Roman"/>
                <a:cs typeface="Times New Roman"/>
              </a:rPr>
              <a:t>|</a:t>
            </a:r>
            <a:r>
              <a:rPr sz="2050" spc="-60" dirty="0">
                <a:latin typeface="Times New Roman"/>
                <a:cs typeface="Times New Roman"/>
              </a:rPr>
              <a:t> </a:t>
            </a:r>
            <a:r>
              <a:rPr sz="2050" i="1" spc="235" dirty="0">
                <a:latin typeface="Times New Roman"/>
                <a:cs typeface="Times New Roman"/>
              </a:rPr>
              <a:t>r</a:t>
            </a:r>
            <a:r>
              <a:rPr sz="2050" i="1" spc="-130" dirty="0">
                <a:latin typeface="Times New Roman"/>
                <a:cs typeface="Times New Roman"/>
              </a:rPr>
              <a:t> </a:t>
            </a:r>
            <a:r>
              <a:rPr sz="2050" spc="434" dirty="0">
                <a:latin typeface="Symbol"/>
                <a:cs typeface="Symbol"/>
              </a:rPr>
              <a:t></a:t>
            </a:r>
            <a:r>
              <a:rPr sz="2050" spc="-200" dirty="0">
                <a:latin typeface="Times New Roman"/>
                <a:cs typeface="Times New Roman"/>
              </a:rPr>
              <a:t> </a:t>
            </a:r>
            <a:r>
              <a:rPr sz="2050" i="1" spc="170" dirty="0">
                <a:latin typeface="Times New Roman"/>
                <a:cs typeface="Times New Roman"/>
              </a:rPr>
              <a:t>R</a:t>
            </a:r>
            <a:r>
              <a:rPr spc="254" baseline="-23148" dirty="0">
                <a:latin typeface="Times New Roman"/>
                <a:cs typeface="Times New Roman"/>
              </a:rPr>
              <a:t>1</a:t>
            </a:r>
            <a:r>
              <a:rPr sz="2050" spc="170" dirty="0">
                <a:latin typeface="Times New Roman"/>
                <a:cs typeface="Times New Roman"/>
              </a:rPr>
              <a:t>,</a:t>
            </a:r>
            <a:r>
              <a:rPr sz="2050" spc="-235" dirty="0">
                <a:latin typeface="Times New Roman"/>
                <a:cs typeface="Times New Roman"/>
              </a:rPr>
              <a:t> </a:t>
            </a:r>
            <a:r>
              <a:rPr sz="2050" i="1" spc="235" dirty="0">
                <a:latin typeface="Times New Roman"/>
                <a:cs typeface="Times New Roman"/>
              </a:rPr>
              <a:t>r</a:t>
            </a:r>
            <a:r>
              <a:rPr sz="2050" i="1" spc="-130" dirty="0">
                <a:latin typeface="Times New Roman"/>
                <a:cs typeface="Times New Roman"/>
              </a:rPr>
              <a:t> </a:t>
            </a:r>
            <a:r>
              <a:rPr sz="2050" spc="434" dirty="0">
                <a:latin typeface="Symbol"/>
                <a:cs typeface="Symbol"/>
              </a:rPr>
              <a:t></a:t>
            </a:r>
            <a:r>
              <a:rPr sz="2050" spc="-195" dirty="0">
                <a:latin typeface="Times New Roman"/>
                <a:cs typeface="Times New Roman"/>
              </a:rPr>
              <a:t> </a:t>
            </a:r>
            <a:r>
              <a:rPr sz="2050" i="1" spc="300" dirty="0">
                <a:latin typeface="Times New Roman"/>
                <a:cs typeface="Times New Roman"/>
              </a:rPr>
              <a:t>I</a:t>
            </a:r>
            <a:r>
              <a:rPr sz="2050" spc="300" dirty="0">
                <a:latin typeface="Times New Roman"/>
                <a:cs typeface="Times New Roman"/>
              </a:rPr>
              <a:t>}</a:t>
            </a:r>
            <a:endParaRPr sz="2050" dirty="0">
              <a:latin typeface="Times New Roman"/>
              <a:cs typeface="Times New Roman"/>
            </a:endParaRPr>
          </a:p>
          <a:p>
            <a:pPr marL="1136650">
              <a:spcBef>
                <a:spcPts val="1510"/>
              </a:spcBef>
            </a:pPr>
            <a:r>
              <a:rPr sz="2350" spc="310" dirty="0">
                <a:latin typeface="Symbol"/>
                <a:cs typeface="Symbol"/>
              </a:rPr>
              <a:t></a:t>
            </a:r>
            <a:r>
              <a:rPr sz="2350" spc="-285" dirty="0">
                <a:latin typeface="Times New Roman"/>
                <a:cs typeface="Times New Roman"/>
              </a:rPr>
              <a:t> </a:t>
            </a:r>
            <a:r>
              <a:rPr sz="2350" spc="175" dirty="0">
                <a:latin typeface="Times New Roman"/>
                <a:cs typeface="Times New Roman"/>
              </a:rPr>
              <a:t>{</a:t>
            </a:r>
            <a:r>
              <a:rPr sz="2350" i="1" spc="175" dirty="0">
                <a:latin typeface="Times New Roman"/>
                <a:cs typeface="Times New Roman"/>
              </a:rPr>
              <a:t>r</a:t>
            </a:r>
            <a:r>
              <a:rPr sz="2350" i="1" spc="-35" dirty="0">
                <a:latin typeface="Times New Roman"/>
                <a:cs typeface="Times New Roman"/>
              </a:rPr>
              <a:t> </a:t>
            </a:r>
            <a:r>
              <a:rPr sz="2350" spc="110" dirty="0">
                <a:latin typeface="Times New Roman"/>
                <a:cs typeface="Times New Roman"/>
              </a:rPr>
              <a:t>|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350" i="1" spc="220" dirty="0">
                <a:latin typeface="Times New Roman"/>
                <a:cs typeface="Times New Roman"/>
              </a:rPr>
              <a:t>r</a:t>
            </a:r>
            <a:r>
              <a:rPr sz="2350" i="1" spc="-165" dirty="0">
                <a:latin typeface="Times New Roman"/>
                <a:cs typeface="Times New Roman"/>
              </a:rPr>
              <a:t> </a:t>
            </a:r>
            <a:r>
              <a:rPr sz="2350" spc="405" dirty="0">
                <a:latin typeface="Symbol"/>
                <a:cs typeface="Symbol"/>
              </a:rPr>
              <a:t></a:t>
            </a:r>
            <a:r>
              <a:rPr sz="2350" spc="-235" dirty="0">
                <a:latin typeface="Times New Roman"/>
                <a:cs typeface="Times New Roman"/>
              </a:rPr>
              <a:t> </a:t>
            </a:r>
            <a:r>
              <a:rPr sz="2350" i="1" spc="105" dirty="0">
                <a:latin typeface="Times New Roman"/>
                <a:cs typeface="Times New Roman"/>
              </a:rPr>
              <a:t>R</a:t>
            </a:r>
            <a:r>
              <a:rPr sz="2025" spc="157" baseline="-24691" dirty="0">
                <a:latin typeface="Times New Roman"/>
                <a:cs typeface="Times New Roman"/>
              </a:rPr>
              <a:t>1</a:t>
            </a:r>
            <a:r>
              <a:rPr sz="2025" spc="284" baseline="-24691" dirty="0">
                <a:latin typeface="Times New Roman"/>
                <a:cs typeface="Times New Roman"/>
              </a:rPr>
              <a:t> </a:t>
            </a:r>
            <a:r>
              <a:rPr sz="2350" spc="440" dirty="0">
                <a:latin typeface="Symbol"/>
                <a:cs typeface="Symbol"/>
              </a:rPr>
              <a:t></a:t>
            </a:r>
            <a:r>
              <a:rPr sz="2350" spc="-185" dirty="0">
                <a:latin typeface="Times New Roman"/>
                <a:cs typeface="Times New Roman"/>
              </a:rPr>
              <a:t> </a:t>
            </a:r>
            <a:r>
              <a:rPr sz="2350" i="1" spc="290" dirty="0">
                <a:latin typeface="Times New Roman"/>
                <a:cs typeface="Times New Roman"/>
              </a:rPr>
              <a:t>I</a:t>
            </a:r>
            <a:r>
              <a:rPr sz="2350" spc="290" dirty="0">
                <a:latin typeface="Times New Roman"/>
                <a:cs typeface="Times New Roman"/>
              </a:rPr>
              <a:t>}</a:t>
            </a:r>
            <a:endParaRPr sz="2350" dirty="0">
              <a:latin typeface="Times New Roman"/>
              <a:cs typeface="Times New Roman"/>
            </a:endParaRPr>
          </a:p>
          <a:p>
            <a:pPr marL="12700">
              <a:spcBef>
                <a:spcPts val="185"/>
              </a:spcBef>
            </a:pPr>
            <a:r>
              <a:rPr sz="2400" spc="5" dirty="0">
                <a:latin typeface="宋体"/>
                <a:cs typeface="宋体"/>
              </a:rPr>
              <a:t>再证</a:t>
            </a:r>
            <a:r>
              <a:rPr sz="2400" spc="10" dirty="0">
                <a:latin typeface="宋体"/>
                <a:cs typeface="宋体"/>
              </a:rPr>
              <a:t>明</a:t>
            </a:r>
            <a:r>
              <a:rPr sz="2400" spc="20" dirty="0">
                <a:latin typeface="Cambria Math"/>
                <a:cs typeface="Cambria Math"/>
              </a:rPr>
              <a:t>φ</a:t>
            </a:r>
            <a:r>
              <a:rPr sz="2400" spc="10" dirty="0">
                <a:latin typeface="宋体"/>
                <a:cs typeface="宋体"/>
              </a:rPr>
              <a:t>为同态</a:t>
            </a:r>
            <a:r>
              <a:rPr sz="2400" dirty="0">
                <a:latin typeface="宋体"/>
                <a:cs typeface="宋体"/>
              </a:rPr>
              <a:t>映</a:t>
            </a:r>
            <a:r>
              <a:rPr sz="2400" spc="10" dirty="0">
                <a:latin typeface="宋体"/>
                <a:cs typeface="宋体"/>
              </a:rPr>
              <a:t>射即</a:t>
            </a:r>
            <a:r>
              <a:rPr sz="2400" spc="-35" dirty="0">
                <a:latin typeface="宋体"/>
                <a:cs typeface="宋体"/>
              </a:rPr>
              <a:t>可</a:t>
            </a:r>
            <a:r>
              <a:rPr sz="2400" spc="15" dirty="0">
                <a:latin typeface="宋体"/>
                <a:cs typeface="宋体"/>
              </a:rPr>
              <a:t>。</a:t>
            </a:r>
            <a:r>
              <a:rPr sz="2400" spc="5" dirty="0">
                <a:latin typeface="Cambria Math"/>
                <a:cs typeface="Cambria Math"/>
              </a:rPr>
              <a:t>#</a:t>
            </a:r>
            <a:endParaRPr sz="2400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052" y="645185"/>
            <a:ext cx="11872948" cy="565539"/>
          </a:xfrm>
          <a:prstGeom prst="rect">
            <a:avLst/>
          </a:prstGeom>
        </p:spPr>
        <p:txBody>
          <a:bodyPr vert="horz" wrap="square" lIns="0" tIns="11430" rIns="0" bIns="0" rtlCol="0" anchor="ctr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3600" spc="-5" dirty="0"/>
              <a:t>14.36</a:t>
            </a:r>
            <a:r>
              <a:rPr sz="3600" spc="-15" dirty="0"/>
              <a:t> </a:t>
            </a:r>
            <a:r>
              <a:rPr sz="3600" dirty="0"/>
              <a:t>(1)</a:t>
            </a:r>
            <a:r>
              <a:rPr sz="3600" spc="5" dirty="0" err="1">
                <a:latin typeface="宋体"/>
                <a:cs typeface="宋体"/>
              </a:rPr>
              <a:t>证明</a:t>
            </a:r>
            <a:r>
              <a:rPr sz="3600" dirty="0" err="1"/>
              <a:t>:Z</a:t>
            </a:r>
            <a:r>
              <a:rPr sz="3600" dirty="0"/>
              <a:t>[x]</a:t>
            </a:r>
            <a:r>
              <a:rPr sz="3600" spc="5" dirty="0" err="1">
                <a:latin typeface="宋体"/>
                <a:cs typeface="宋体"/>
              </a:rPr>
              <a:t>上的理</a:t>
            </a:r>
            <a:r>
              <a:rPr sz="3600" dirty="0" err="1">
                <a:latin typeface="宋体"/>
                <a:cs typeface="宋体"/>
              </a:rPr>
              <a:t>想</a:t>
            </a:r>
            <a:r>
              <a:rPr sz="3600" spc="-10" dirty="0" err="1"/>
              <a:t>I</a:t>
            </a:r>
            <a:r>
              <a:rPr sz="3600" spc="-10" dirty="0"/>
              <a:t>=(3,</a:t>
            </a:r>
            <a:r>
              <a:rPr sz="3600" spc="20" dirty="0"/>
              <a:t> </a:t>
            </a:r>
            <a:r>
              <a:rPr sz="3600" spc="5" dirty="0"/>
              <a:t>x</a:t>
            </a:r>
            <a:r>
              <a:rPr sz="3600" spc="7" baseline="25132" dirty="0"/>
              <a:t>3</a:t>
            </a:r>
            <a:r>
              <a:rPr sz="3600" spc="5" dirty="0"/>
              <a:t>-x</a:t>
            </a:r>
            <a:r>
              <a:rPr sz="3600" spc="7" baseline="25132" dirty="0"/>
              <a:t>2</a:t>
            </a:r>
            <a:r>
              <a:rPr sz="3600" spc="5" dirty="0"/>
              <a:t>+2x-1)</a:t>
            </a:r>
            <a:r>
              <a:rPr sz="3600" spc="5" dirty="0" err="1">
                <a:latin typeface="宋体"/>
                <a:cs typeface="宋体"/>
              </a:rPr>
              <a:t>不是主理想</a:t>
            </a:r>
            <a:r>
              <a:rPr sz="3600" spc="5" dirty="0">
                <a:latin typeface="宋体"/>
                <a:cs typeface="宋体"/>
              </a:rPr>
              <a:t>。</a:t>
            </a:r>
            <a:endParaRPr sz="3600" dirty="0">
              <a:latin typeface="宋体"/>
              <a:cs typeface="宋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244" y="1472549"/>
            <a:ext cx="4455160" cy="22263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spcBef>
                <a:spcPts val="675"/>
              </a:spcBef>
            </a:pPr>
            <a:r>
              <a:rPr sz="2400" spc="5" dirty="0">
                <a:latin typeface="宋体"/>
                <a:cs typeface="宋体"/>
              </a:rPr>
              <a:t>证明：反证法</a:t>
            </a:r>
            <a:endParaRPr sz="2400">
              <a:latin typeface="宋体"/>
              <a:cs typeface="宋体"/>
            </a:endParaRPr>
          </a:p>
          <a:p>
            <a:pPr marL="12700">
              <a:spcBef>
                <a:spcPts val="580"/>
              </a:spcBef>
            </a:pPr>
            <a:r>
              <a:rPr sz="2400" spc="5" dirty="0">
                <a:latin typeface="宋体"/>
                <a:cs typeface="宋体"/>
              </a:rPr>
              <a:t>假</a:t>
            </a:r>
            <a:r>
              <a:rPr sz="2400" spc="10" dirty="0">
                <a:latin typeface="宋体"/>
                <a:cs typeface="宋体"/>
              </a:rPr>
              <a:t>设</a:t>
            </a:r>
            <a:r>
              <a:rPr sz="2400" spc="-5" dirty="0">
                <a:latin typeface="Calibri"/>
                <a:cs typeface="Calibri"/>
              </a:rPr>
              <a:t>I=(a)={af(x)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5" dirty="0">
                <a:latin typeface="Calibri"/>
                <a:cs typeface="Calibri"/>
              </a:rPr>
              <a:t>|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f(x)</a:t>
            </a:r>
            <a:r>
              <a:rPr sz="2400" spc="-10" dirty="0">
                <a:latin typeface="Cambria Math"/>
                <a:cs typeface="Cambria Math"/>
              </a:rPr>
              <a:t>∊Z[x]</a:t>
            </a:r>
            <a:r>
              <a:rPr sz="2400" spc="-10" dirty="0">
                <a:latin typeface="Calibri"/>
                <a:cs typeface="Calibri"/>
              </a:rPr>
              <a:t>},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</a:t>
            </a:r>
            <a:r>
              <a:rPr sz="2400" spc="-5" dirty="0">
                <a:latin typeface="Cambria Math"/>
                <a:cs typeface="Cambria Math"/>
              </a:rPr>
              <a:t>∊Z[x]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615"/>
              </a:spcBef>
            </a:pPr>
            <a:r>
              <a:rPr sz="2400" dirty="0">
                <a:latin typeface="Cambria Math"/>
                <a:cs typeface="Cambria Math"/>
              </a:rPr>
              <a:t>∵3∊I, ∴a=±1,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±3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540"/>
              </a:spcBef>
            </a:pPr>
            <a:r>
              <a:rPr sz="2400" spc="5" dirty="0">
                <a:latin typeface="宋体"/>
                <a:cs typeface="宋体"/>
              </a:rPr>
              <a:t>若</a:t>
            </a:r>
            <a:r>
              <a:rPr sz="2400" spc="5" dirty="0">
                <a:latin typeface="Cambria Math"/>
                <a:cs typeface="Cambria Math"/>
              </a:rPr>
              <a:t>a=±3,</a:t>
            </a:r>
            <a:r>
              <a:rPr sz="2400" spc="5" dirty="0">
                <a:latin typeface="宋体"/>
                <a:cs typeface="宋体"/>
              </a:rPr>
              <a:t>显</a:t>
            </a:r>
            <a:r>
              <a:rPr sz="2400" spc="10" dirty="0">
                <a:latin typeface="宋体"/>
                <a:cs typeface="宋体"/>
              </a:rPr>
              <a:t>然</a:t>
            </a:r>
            <a:r>
              <a:rPr sz="2400" spc="5" dirty="0">
                <a:latin typeface="Calibri"/>
                <a:cs typeface="Calibri"/>
              </a:rPr>
              <a:t>x</a:t>
            </a:r>
            <a:r>
              <a:rPr sz="2325" spc="7" baseline="25089" dirty="0">
                <a:latin typeface="Calibri"/>
                <a:cs typeface="Calibri"/>
              </a:rPr>
              <a:t>3</a:t>
            </a:r>
            <a:r>
              <a:rPr sz="2400" spc="5" dirty="0">
                <a:latin typeface="Calibri"/>
                <a:cs typeface="Calibri"/>
              </a:rPr>
              <a:t>-x</a:t>
            </a:r>
            <a:r>
              <a:rPr sz="2325" spc="7" baseline="25089" dirty="0">
                <a:latin typeface="Calibri"/>
                <a:cs typeface="Calibri"/>
              </a:rPr>
              <a:t>2</a:t>
            </a:r>
            <a:r>
              <a:rPr sz="2400" spc="5" dirty="0">
                <a:latin typeface="Calibri"/>
                <a:cs typeface="Calibri"/>
              </a:rPr>
              <a:t>+2x-1</a:t>
            </a:r>
            <a:r>
              <a:rPr sz="2400" spc="-155" dirty="0">
                <a:latin typeface="Calibri"/>
                <a:cs typeface="Calibri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∉(±3)</a:t>
            </a:r>
            <a:endParaRPr sz="2400">
              <a:latin typeface="Cambria Math"/>
              <a:cs typeface="Cambria Math"/>
            </a:endParaRPr>
          </a:p>
          <a:p>
            <a:pPr marL="12700">
              <a:spcBef>
                <a:spcPts val="615"/>
              </a:spcBef>
            </a:pPr>
            <a:r>
              <a:rPr sz="2400" dirty="0">
                <a:latin typeface="Cambria Math"/>
                <a:cs typeface="Cambria Math"/>
              </a:rPr>
              <a:t>∴a=±1,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(a)=Z[x]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8407" y="419026"/>
            <a:ext cx="187134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1734820" algn="l"/>
              </a:tabLst>
            </a:pPr>
            <a:r>
              <a:rPr sz="1300" i="1" spc="20" dirty="0">
                <a:latin typeface="Times New Roman"/>
                <a:cs typeface="Times New Roman"/>
              </a:rPr>
              <a:t>n	</a:t>
            </a:r>
            <a:r>
              <a:rPr sz="1300" i="1" spc="25" dirty="0">
                <a:latin typeface="Times New Roman"/>
                <a:cs typeface="Times New Roman"/>
              </a:rPr>
              <a:t>m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59496" y="586177"/>
            <a:ext cx="7302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300" i="1" spc="1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77399" y="586177"/>
            <a:ext cx="7302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300" i="1" spc="1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39356" y="794019"/>
            <a:ext cx="7302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300" i="1" spc="1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57259" y="794019"/>
            <a:ext cx="73025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300" i="1" spc="10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76842" y="997475"/>
            <a:ext cx="20129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  <a:tabLst>
                <a:tab pos="1753235" algn="l"/>
              </a:tabLst>
            </a:pPr>
            <a:r>
              <a:rPr sz="1300" i="1" spc="110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Symbol"/>
                <a:cs typeface="Symbol"/>
              </a:rPr>
              <a:t></a:t>
            </a:r>
            <a:r>
              <a:rPr sz="1300" spc="20" dirty="0">
                <a:latin typeface="Times New Roman"/>
                <a:cs typeface="Times New Roman"/>
              </a:rPr>
              <a:t>0</a:t>
            </a: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i="1" spc="110" dirty="0">
                <a:latin typeface="Times New Roman"/>
                <a:cs typeface="Times New Roman"/>
              </a:rPr>
              <a:t>i</a:t>
            </a:r>
            <a:r>
              <a:rPr sz="1300" spc="80" dirty="0">
                <a:latin typeface="Symbol"/>
                <a:cs typeface="Symbol"/>
              </a:rPr>
              <a:t></a:t>
            </a:r>
            <a:r>
              <a:rPr sz="1300" spc="20" dirty="0"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6050" y="2709008"/>
            <a:ext cx="63754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3450" spc="-44" baseline="14492" dirty="0">
                <a:latin typeface="Times New Roman"/>
                <a:cs typeface="Times New Roman"/>
              </a:rPr>
              <a:t>3</a:t>
            </a:r>
            <a:r>
              <a:rPr sz="3450" i="1" spc="-7" baseline="14492" dirty="0">
                <a:latin typeface="Times New Roman"/>
                <a:cs typeface="Times New Roman"/>
              </a:rPr>
              <a:t>a</a:t>
            </a:r>
            <a:r>
              <a:rPr sz="1300" i="1" spc="100" dirty="0">
                <a:latin typeface="Times New Roman"/>
                <a:cs typeface="Times New Roman"/>
              </a:rPr>
              <a:t>m</a:t>
            </a:r>
            <a:r>
              <a:rPr sz="1300" spc="110" dirty="0">
                <a:latin typeface="Symbol"/>
                <a:cs typeface="Symbol"/>
              </a:rPr>
              <a:t></a:t>
            </a:r>
            <a:r>
              <a:rPr sz="1300" spc="20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97587" y="594280"/>
            <a:ext cx="134810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i="1" spc="10" dirty="0">
                <a:latin typeface="Times New Roman"/>
                <a:cs typeface="Times New Roman"/>
              </a:rPr>
              <a:t>a </a:t>
            </a:r>
            <a:r>
              <a:rPr sz="2300" i="1" spc="5" dirty="0">
                <a:latin typeface="Times New Roman"/>
                <a:cs typeface="Times New Roman"/>
              </a:rPr>
              <a:t>x </a:t>
            </a:r>
            <a:r>
              <a:rPr sz="2300" spc="5" dirty="0">
                <a:latin typeface="Times New Roman"/>
                <a:cs typeface="Times New Roman"/>
              </a:rPr>
              <a:t>, </a:t>
            </a:r>
            <a:r>
              <a:rPr sz="2300" i="1" spc="105" dirty="0">
                <a:latin typeface="Times New Roman"/>
                <a:cs typeface="Times New Roman"/>
              </a:rPr>
              <a:t>g</a:t>
            </a:r>
            <a:r>
              <a:rPr sz="2300" spc="105" dirty="0">
                <a:latin typeface="Times New Roman"/>
                <a:cs typeface="Times New Roman"/>
              </a:rPr>
              <a:t>(</a:t>
            </a:r>
            <a:r>
              <a:rPr sz="2300" i="1" spc="105" dirty="0">
                <a:latin typeface="Times New Roman"/>
                <a:cs typeface="Times New Roman"/>
              </a:rPr>
              <a:t>x</a:t>
            </a:r>
            <a:r>
              <a:rPr sz="2300" spc="105" dirty="0">
                <a:latin typeface="Times New Roman"/>
                <a:cs typeface="Times New Roman"/>
              </a:rPr>
              <a:t>)</a:t>
            </a:r>
            <a:r>
              <a:rPr sz="2300" spc="-1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7149" y="2632986"/>
            <a:ext cx="369697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Times New Roman"/>
                <a:cs typeface="Times New Roman"/>
              </a:rPr>
              <a:t>b</a:t>
            </a:r>
            <a:r>
              <a:rPr sz="1950" i="1" spc="-15" baseline="-25641" dirty="0">
                <a:latin typeface="Times New Roman"/>
                <a:cs typeface="Times New Roman"/>
              </a:rPr>
              <a:t>m</a:t>
            </a:r>
            <a:r>
              <a:rPr sz="1950" spc="-15" baseline="-25641" dirty="0">
                <a:latin typeface="Symbol"/>
                <a:cs typeface="Symbol"/>
              </a:rPr>
              <a:t></a:t>
            </a:r>
            <a:r>
              <a:rPr sz="1950" spc="-15" baseline="-25641" dirty="0">
                <a:latin typeface="Times New Roman"/>
                <a:cs typeface="Times New Roman"/>
              </a:rPr>
              <a:t>1</a:t>
            </a:r>
            <a:r>
              <a:rPr sz="1950" spc="270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i="1" spc="-45" dirty="0">
                <a:latin typeface="Times New Roman"/>
                <a:cs typeface="Times New Roman"/>
              </a:rPr>
              <a:t>b</a:t>
            </a:r>
            <a:r>
              <a:rPr sz="1950" i="1" spc="-67" baseline="-25641" dirty="0">
                <a:latin typeface="Times New Roman"/>
                <a:cs typeface="Times New Roman"/>
              </a:rPr>
              <a:t>m</a:t>
            </a:r>
            <a:r>
              <a:rPr sz="1950" i="1" spc="240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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Times New Roman"/>
                <a:cs typeface="Times New Roman"/>
              </a:rPr>
              <a:t>b</a:t>
            </a:r>
            <a:r>
              <a:rPr sz="1950" i="1" spc="-15" baseline="-25641" dirty="0">
                <a:latin typeface="Times New Roman"/>
                <a:cs typeface="Times New Roman"/>
              </a:rPr>
              <a:t>m</a:t>
            </a:r>
            <a:r>
              <a:rPr sz="1950" spc="-15" baseline="-25641" dirty="0">
                <a:latin typeface="Symbol"/>
                <a:cs typeface="Symbol"/>
              </a:rPr>
              <a:t></a:t>
            </a:r>
            <a:r>
              <a:rPr sz="1950" spc="-15" baseline="-25641" dirty="0">
                <a:latin typeface="Times New Roman"/>
                <a:cs typeface="Times New Roman"/>
              </a:rPr>
              <a:t>1</a:t>
            </a:r>
            <a:r>
              <a:rPr sz="1950" spc="7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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3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66050" y="3159536"/>
            <a:ext cx="134620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3450" spc="15" baseline="14492" dirty="0">
                <a:latin typeface="Times New Roman"/>
                <a:cs typeface="Times New Roman"/>
              </a:rPr>
              <a:t>3</a:t>
            </a:r>
            <a:r>
              <a:rPr sz="3450" i="1" spc="15" baseline="14492" dirty="0">
                <a:latin typeface="Times New Roman"/>
                <a:cs typeface="Times New Roman"/>
              </a:rPr>
              <a:t>a</a:t>
            </a:r>
            <a:r>
              <a:rPr sz="1300" i="1" spc="10" dirty="0">
                <a:latin typeface="Times New Roman"/>
                <a:cs typeface="Times New Roman"/>
              </a:rPr>
              <a:t>m</a:t>
            </a:r>
            <a:r>
              <a:rPr sz="1300" spc="10" dirty="0">
                <a:latin typeface="Symbol"/>
                <a:cs typeface="Symbol"/>
              </a:rPr>
              <a:t></a:t>
            </a:r>
            <a:r>
              <a:rPr sz="1300" spc="10" dirty="0">
                <a:latin typeface="Times New Roman"/>
                <a:cs typeface="Times New Roman"/>
              </a:rPr>
              <a:t>1 </a:t>
            </a:r>
            <a:r>
              <a:rPr sz="3450" spc="15" baseline="14492" dirty="0">
                <a:latin typeface="Symbol"/>
                <a:cs typeface="Symbol"/>
              </a:rPr>
              <a:t></a:t>
            </a:r>
            <a:r>
              <a:rPr sz="3450" spc="-660" baseline="14492" dirty="0">
                <a:latin typeface="Times New Roman"/>
                <a:cs typeface="Times New Roman"/>
              </a:rPr>
              <a:t> </a:t>
            </a:r>
            <a:r>
              <a:rPr sz="3450" i="1" spc="37" baseline="14492" dirty="0">
                <a:latin typeface="Times New Roman"/>
                <a:cs typeface="Times New Roman"/>
              </a:rPr>
              <a:t>b</a:t>
            </a:r>
            <a:r>
              <a:rPr sz="1300" i="1" spc="25" dirty="0">
                <a:latin typeface="Times New Roman"/>
                <a:cs typeface="Times New Roman"/>
              </a:rPr>
              <a:t>m</a:t>
            </a:r>
            <a:r>
              <a:rPr sz="1300" spc="25" dirty="0">
                <a:latin typeface="Symbol"/>
                <a:cs typeface="Symbol"/>
              </a:rPr>
              <a:t></a:t>
            </a:r>
            <a:r>
              <a:rPr sz="1300" spc="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64577" y="3084001"/>
            <a:ext cx="388048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65" dirty="0">
                <a:latin typeface="Times New Roman"/>
                <a:cs typeface="Times New Roman"/>
              </a:rPr>
              <a:t> </a:t>
            </a:r>
            <a:r>
              <a:rPr sz="2300" i="1" spc="-10" dirty="0">
                <a:latin typeface="Times New Roman"/>
                <a:cs typeface="Times New Roman"/>
              </a:rPr>
              <a:t>b</a:t>
            </a:r>
            <a:r>
              <a:rPr sz="1950" i="1" spc="-15" baseline="-25641" dirty="0">
                <a:latin typeface="Times New Roman"/>
                <a:cs typeface="Times New Roman"/>
              </a:rPr>
              <a:t>m</a:t>
            </a:r>
            <a:r>
              <a:rPr sz="1950" spc="-15" baseline="-25641" dirty="0">
                <a:latin typeface="Symbol"/>
                <a:cs typeface="Symbol"/>
              </a:rPr>
              <a:t></a:t>
            </a:r>
            <a:r>
              <a:rPr sz="1950" spc="-15" baseline="-25641" dirty="0">
                <a:latin typeface="Times New Roman"/>
                <a:cs typeface="Times New Roman"/>
              </a:rPr>
              <a:t>1</a:t>
            </a:r>
            <a:r>
              <a:rPr sz="1950" spc="270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-40" dirty="0">
                <a:latin typeface="Times New Roman"/>
                <a:cs typeface="Times New Roman"/>
              </a:rPr>
              <a:t>2</a:t>
            </a:r>
            <a:r>
              <a:rPr sz="2300" i="1" spc="-40" dirty="0">
                <a:latin typeface="Times New Roman"/>
                <a:cs typeface="Times New Roman"/>
              </a:rPr>
              <a:t>b</a:t>
            </a:r>
            <a:r>
              <a:rPr sz="1950" i="1" spc="-60" baseline="-25641" dirty="0">
                <a:latin typeface="Times New Roman"/>
                <a:cs typeface="Times New Roman"/>
              </a:rPr>
              <a:t>m</a:t>
            </a:r>
            <a:r>
              <a:rPr sz="1950" i="1" spc="232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</a:t>
            </a:r>
            <a:r>
              <a:rPr sz="2300" spc="-120" dirty="0">
                <a:latin typeface="Times New Roman"/>
                <a:cs typeface="Times New Roman"/>
              </a:rPr>
              <a:t> </a:t>
            </a:r>
            <a:r>
              <a:rPr sz="2300" i="1" spc="25" dirty="0">
                <a:latin typeface="Times New Roman"/>
                <a:cs typeface="Times New Roman"/>
              </a:rPr>
              <a:t>b</a:t>
            </a:r>
            <a:r>
              <a:rPr sz="1950" i="1" spc="37" baseline="-25641" dirty="0">
                <a:latin typeface="Times New Roman"/>
                <a:cs typeface="Times New Roman"/>
              </a:rPr>
              <a:t>m</a:t>
            </a:r>
            <a:r>
              <a:rPr sz="1950" spc="37" baseline="-25641" dirty="0">
                <a:latin typeface="Symbol"/>
                <a:cs typeface="Symbol"/>
              </a:rPr>
              <a:t></a:t>
            </a:r>
            <a:r>
              <a:rPr sz="1950" spc="37" baseline="-25641" dirty="0">
                <a:latin typeface="Times New Roman"/>
                <a:cs typeface="Times New Roman"/>
              </a:rPr>
              <a:t>2</a:t>
            </a:r>
            <a:r>
              <a:rPr sz="1950" spc="112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</a:t>
            </a:r>
            <a:r>
              <a:rPr sz="2300" spc="-8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3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8925" y="3610843"/>
            <a:ext cx="1409700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3450" spc="15" baseline="14492" dirty="0">
                <a:latin typeface="Symbol"/>
                <a:cs typeface="Symbol"/>
              </a:rPr>
              <a:t></a:t>
            </a:r>
            <a:r>
              <a:rPr sz="3450" spc="15" baseline="14492" dirty="0">
                <a:latin typeface="Times New Roman"/>
                <a:cs typeface="Times New Roman"/>
              </a:rPr>
              <a:t> </a:t>
            </a:r>
            <a:r>
              <a:rPr sz="3450" i="1" spc="22" baseline="14492" dirty="0">
                <a:latin typeface="Times New Roman"/>
                <a:cs typeface="Times New Roman"/>
              </a:rPr>
              <a:t>b</a:t>
            </a:r>
            <a:r>
              <a:rPr sz="1300" i="1" spc="15" dirty="0">
                <a:latin typeface="Times New Roman"/>
                <a:cs typeface="Times New Roman"/>
              </a:rPr>
              <a:t>m</a:t>
            </a:r>
            <a:r>
              <a:rPr sz="1300" spc="15" dirty="0">
                <a:latin typeface="Symbol"/>
                <a:cs typeface="Symbol"/>
              </a:rPr>
              <a:t></a:t>
            </a:r>
            <a:r>
              <a:rPr sz="1300" spc="15" dirty="0">
                <a:latin typeface="Times New Roman"/>
                <a:cs typeface="Times New Roman"/>
              </a:rPr>
              <a:t>3 </a:t>
            </a:r>
            <a:r>
              <a:rPr sz="3450" spc="15" baseline="14492" dirty="0">
                <a:latin typeface="Symbol"/>
                <a:cs typeface="Symbol"/>
              </a:rPr>
              <a:t></a:t>
            </a:r>
            <a:r>
              <a:rPr sz="3450" spc="-502" baseline="14492" dirty="0">
                <a:latin typeface="Times New Roman"/>
                <a:cs typeface="Times New Roman"/>
              </a:rPr>
              <a:t> </a:t>
            </a:r>
            <a:r>
              <a:rPr sz="3450" i="1" spc="37" baseline="14492" dirty="0">
                <a:latin typeface="Times New Roman"/>
                <a:cs typeface="Times New Roman"/>
              </a:rPr>
              <a:t>b</a:t>
            </a:r>
            <a:r>
              <a:rPr sz="1300" i="1" spc="25" dirty="0">
                <a:latin typeface="Times New Roman"/>
                <a:cs typeface="Times New Roman"/>
              </a:rPr>
              <a:t>m</a:t>
            </a:r>
            <a:r>
              <a:rPr sz="1300" spc="25" dirty="0">
                <a:latin typeface="Symbol"/>
                <a:cs typeface="Symbol"/>
              </a:rPr>
              <a:t></a:t>
            </a:r>
            <a:r>
              <a:rPr sz="1300" spc="25" dirty="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57123" y="3437640"/>
            <a:ext cx="5834380" cy="92710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1590">
              <a:spcBef>
                <a:spcPts val="885"/>
              </a:spcBef>
              <a:tabLst>
                <a:tab pos="1976755" algn="l"/>
              </a:tabLst>
            </a:pPr>
            <a:r>
              <a:rPr sz="2300" spc="-5" dirty="0">
                <a:latin typeface="Times New Roman"/>
                <a:cs typeface="Times New Roman"/>
              </a:rPr>
              <a:t>3</a:t>
            </a:r>
            <a:r>
              <a:rPr sz="2300" i="1" spc="-5" dirty="0">
                <a:latin typeface="Times New Roman"/>
                <a:cs typeface="Times New Roman"/>
              </a:rPr>
              <a:t>a</a:t>
            </a:r>
            <a:r>
              <a:rPr sz="1950" i="1" spc="-7" baseline="-25641" dirty="0">
                <a:latin typeface="Times New Roman"/>
                <a:cs typeface="Times New Roman"/>
              </a:rPr>
              <a:t>m	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spc="-15" dirty="0">
                <a:latin typeface="Times New Roman"/>
                <a:cs typeface="Times New Roman"/>
              </a:rPr>
              <a:t>2</a:t>
            </a:r>
            <a:r>
              <a:rPr sz="2300" i="1" spc="-15" dirty="0">
                <a:latin typeface="Times New Roman"/>
                <a:cs typeface="Times New Roman"/>
              </a:rPr>
              <a:t>b</a:t>
            </a:r>
            <a:r>
              <a:rPr sz="1950" i="1" spc="-22" baseline="-25641" dirty="0">
                <a:latin typeface="Times New Roman"/>
                <a:cs typeface="Times New Roman"/>
              </a:rPr>
              <a:t>m</a:t>
            </a:r>
            <a:r>
              <a:rPr sz="1950" spc="-22" baseline="-25641" dirty="0">
                <a:latin typeface="Symbol"/>
                <a:cs typeface="Symbol"/>
              </a:rPr>
              <a:t></a:t>
            </a:r>
            <a:r>
              <a:rPr sz="1950" spc="-22" baseline="-25641" dirty="0">
                <a:latin typeface="Times New Roman"/>
                <a:cs typeface="Times New Roman"/>
              </a:rPr>
              <a:t>1</a:t>
            </a:r>
            <a:r>
              <a:rPr sz="1950" spc="270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70" dirty="0">
                <a:latin typeface="Times New Roman"/>
                <a:cs typeface="Times New Roman"/>
              </a:rPr>
              <a:t> </a:t>
            </a:r>
            <a:r>
              <a:rPr sz="2300" i="1" spc="-45" dirty="0">
                <a:latin typeface="Times New Roman"/>
                <a:cs typeface="Times New Roman"/>
              </a:rPr>
              <a:t>b</a:t>
            </a:r>
            <a:r>
              <a:rPr sz="1950" i="1" spc="-67" baseline="-25641" dirty="0">
                <a:latin typeface="Times New Roman"/>
                <a:cs typeface="Times New Roman"/>
              </a:rPr>
              <a:t>m</a:t>
            </a:r>
            <a:r>
              <a:rPr sz="1950" i="1" spc="254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-15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</a:t>
            </a:r>
            <a:r>
              <a:rPr sz="2300" spc="-135" dirty="0">
                <a:latin typeface="Times New Roman"/>
                <a:cs typeface="Times New Roman"/>
              </a:rPr>
              <a:t> </a:t>
            </a:r>
            <a:r>
              <a:rPr sz="2300" i="1" spc="20" dirty="0">
                <a:latin typeface="Times New Roman"/>
                <a:cs typeface="Times New Roman"/>
              </a:rPr>
              <a:t>b</a:t>
            </a:r>
            <a:r>
              <a:rPr sz="1950" i="1" spc="30" baseline="-25641" dirty="0">
                <a:latin typeface="Times New Roman"/>
                <a:cs typeface="Times New Roman"/>
              </a:rPr>
              <a:t>m</a:t>
            </a:r>
            <a:r>
              <a:rPr sz="1950" spc="30" baseline="-25641" dirty="0">
                <a:latin typeface="Symbol"/>
                <a:cs typeface="Symbol"/>
              </a:rPr>
              <a:t></a:t>
            </a:r>
            <a:r>
              <a:rPr sz="1950" spc="30" baseline="-25641" dirty="0">
                <a:latin typeface="Times New Roman"/>
                <a:cs typeface="Times New Roman"/>
              </a:rPr>
              <a:t>3</a:t>
            </a:r>
            <a:r>
              <a:rPr sz="1950" spc="60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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-29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3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spcBef>
                <a:spcPts val="785"/>
              </a:spcBef>
            </a:pPr>
            <a:r>
              <a:rPr sz="2300" spc="5" dirty="0">
                <a:latin typeface="Times New Roman"/>
                <a:cs typeface="Times New Roman"/>
              </a:rPr>
              <a:t>...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5144699" y="514725"/>
            <a:ext cx="2081530" cy="554990"/>
          </a:xfrm>
          <a:prstGeom prst="rect">
            <a:avLst/>
          </a:prstGeom>
        </p:spPr>
        <p:txBody>
          <a:bodyPr vert="horz" wrap="square" lIns="0" tIns="1524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753870" algn="l"/>
              </a:tabLst>
            </a:pPr>
            <a:r>
              <a:rPr sz="3450" spc="15" dirty="0">
                <a:latin typeface="Symbol"/>
                <a:cs typeface="Symbol"/>
              </a:rPr>
              <a:t></a:t>
            </a:r>
            <a:r>
              <a:rPr sz="3450" spc="15" dirty="0">
                <a:latin typeface="Times New Roman"/>
                <a:cs typeface="Times New Roman"/>
              </a:rPr>
              <a:t>	</a:t>
            </a:r>
            <a:r>
              <a:rPr sz="3450" spc="15" dirty="0">
                <a:latin typeface="Symbol"/>
                <a:cs typeface="Symbol"/>
              </a:rPr>
              <a:t></a:t>
            </a:r>
            <a:endParaRPr sz="34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66051" y="594280"/>
            <a:ext cx="193865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spc="15" dirty="0">
                <a:latin typeface="宋体"/>
                <a:cs typeface="宋体"/>
              </a:rPr>
              <a:t>假设存</a:t>
            </a:r>
            <a:r>
              <a:rPr sz="2300" spc="20" dirty="0">
                <a:latin typeface="宋体"/>
                <a:cs typeface="宋体"/>
              </a:rPr>
              <a:t>在</a:t>
            </a:r>
            <a:r>
              <a:rPr sz="2300" i="1" spc="5" dirty="0">
                <a:latin typeface="Times New Roman"/>
                <a:cs typeface="Times New Roman"/>
              </a:rPr>
              <a:t>f</a:t>
            </a:r>
            <a:r>
              <a:rPr sz="2300" i="1" spc="-70" dirty="0">
                <a:latin typeface="Times New Roman"/>
                <a:cs typeface="Times New Roman"/>
              </a:rPr>
              <a:t> </a:t>
            </a:r>
            <a:r>
              <a:rPr sz="2300" spc="75" dirty="0">
                <a:latin typeface="Times New Roman"/>
                <a:cs typeface="Times New Roman"/>
              </a:rPr>
              <a:t>(</a:t>
            </a:r>
            <a:r>
              <a:rPr sz="2300" i="1" spc="75" dirty="0">
                <a:latin typeface="Times New Roman"/>
                <a:cs typeface="Times New Roman"/>
              </a:rPr>
              <a:t>x</a:t>
            </a:r>
            <a:r>
              <a:rPr sz="2300" spc="75" dirty="0">
                <a:latin typeface="Times New Roman"/>
                <a:cs typeface="Times New Roman"/>
              </a:rPr>
              <a:t>)</a:t>
            </a:r>
            <a:r>
              <a:rPr sz="2300" spc="-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endParaRPr sz="2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28321" y="594280"/>
            <a:ext cx="102171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300" i="1" spc="10" dirty="0">
                <a:latin typeface="Times New Roman"/>
                <a:cs typeface="Times New Roman"/>
              </a:rPr>
              <a:t>b</a:t>
            </a:r>
            <a:r>
              <a:rPr sz="2300" i="1" spc="-145" dirty="0">
                <a:latin typeface="Times New Roman"/>
                <a:cs typeface="Times New Roman"/>
              </a:rPr>
              <a:t> </a:t>
            </a:r>
            <a:r>
              <a:rPr sz="2300" i="1" spc="5" dirty="0">
                <a:latin typeface="Times New Roman"/>
                <a:cs typeface="Times New Roman"/>
              </a:rPr>
              <a:t>x</a:t>
            </a:r>
            <a:r>
              <a:rPr sz="2300" i="1" spc="-8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宋体"/>
                <a:cs typeface="宋体"/>
              </a:rPr>
              <a:t>满</a:t>
            </a:r>
            <a:r>
              <a:rPr sz="2300" spc="20" dirty="0">
                <a:latin typeface="宋体"/>
                <a:cs typeface="宋体"/>
              </a:rPr>
              <a:t>足</a:t>
            </a:r>
            <a:endParaRPr sz="2300">
              <a:latin typeface="宋体"/>
              <a:cs typeface="宋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body" idx="1"/>
          </p:nvPr>
        </p:nvSpPr>
        <p:spPr>
          <a:xfrm>
            <a:off x="3157123" y="1058083"/>
            <a:ext cx="10515600" cy="1418336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919"/>
              </a:spcBef>
              <a:buNone/>
            </a:pPr>
            <a:r>
              <a:rPr sz="2400" spc="10" dirty="0"/>
              <a:t>3</a:t>
            </a:r>
            <a:r>
              <a:rPr sz="2400" spc="-185" dirty="0"/>
              <a:t> </a:t>
            </a:r>
            <a:r>
              <a:rPr sz="2400" i="1" spc="5" dirty="0">
                <a:latin typeface="Times New Roman"/>
                <a:cs typeface="Times New Roman"/>
              </a:rPr>
              <a:t>f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75" dirty="0"/>
              <a:t>(</a:t>
            </a:r>
            <a:r>
              <a:rPr sz="2400" i="1" spc="75" dirty="0">
                <a:latin typeface="Times New Roman"/>
                <a:cs typeface="Times New Roman"/>
              </a:rPr>
              <a:t>x</a:t>
            </a:r>
            <a:r>
              <a:rPr sz="2400" spc="75" dirty="0"/>
              <a:t>)</a:t>
            </a:r>
            <a:r>
              <a:rPr sz="2400" spc="-195" dirty="0"/>
              <a:t> </a:t>
            </a:r>
            <a:r>
              <a:rPr sz="2400" spc="10" dirty="0">
                <a:latin typeface="Symbol"/>
                <a:cs typeface="Symbol"/>
              </a:rPr>
              <a:t></a:t>
            </a:r>
            <a:r>
              <a:rPr sz="2400" spc="-200" dirty="0"/>
              <a:t> </a:t>
            </a:r>
            <a:r>
              <a:rPr sz="2400" spc="90" dirty="0"/>
              <a:t>(</a:t>
            </a:r>
            <a:r>
              <a:rPr sz="2400" i="1" spc="90" dirty="0">
                <a:latin typeface="Times New Roman"/>
                <a:cs typeface="Times New Roman"/>
              </a:rPr>
              <a:t>x</a:t>
            </a:r>
            <a:r>
              <a:rPr sz="1800" spc="135" baseline="44871" dirty="0"/>
              <a:t>3</a:t>
            </a:r>
            <a:r>
              <a:rPr sz="1800" spc="359" baseline="44871" dirty="0"/>
              <a:t> </a:t>
            </a:r>
            <a:r>
              <a:rPr sz="2000" spc="10" dirty="0">
                <a:latin typeface="Symbol"/>
                <a:cs typeface="Symbol"/>
              </a:rPr>
              <a:t></a:t>
            </a:r>
            <a:r>
              <a:rPr sz="2000" spc="-90" dirty="0"/>
              <a:t> </a:t>
            </a:r>
            <a:r>
              <a:rPr sz="2000" i="1" spc="70" dirty="0">
                <a:latin typeface="Times New Roman"/>
                <a:cs typeface="Times New Roman"/>
              </a:rPr>
              <a:t>x</a:t>
            </a:r>
            <a:r>
              <a:rPr sz="1800" spc="104" baseline="44871" dirty="0"/>
              <a:t>2</a:t>
            </a:r>
            <a:r>
              <a:rPr sz="1800" spc="412" baseline="44871" dirty="0"/>
              <a:t> </a:t>
            </a:r>
            <a:r>
              <a:rPr sz="2000" spc="10" dirty="0">
                <a:latin typeface="Symbol"/>
                <a:cs typeface="Symbol"/>
              </a:rPr>
              <a:t></a:t>
            </a:r>
            <a:r>
              <a:rPr sz="2000" spc="-155" dirty="0"/>
              <a:t> </a:t>
            </a:r>
            <a:r>
              <a:rPr sz="2000" spc="75" dirty="0"/>
              <a:t>2</a:t>
            </a:r>
            <a:r>
              <a:rPr sz="2000" i="1" spc="75" dirty="0">
                <a:latin typeface="Times New Roman"/>
                <a:cs typeface="Times New Roman"/>
              </a:rPr>
              <a:t>x</a:t>
            </a:r>
            <a:r>
              <a:rPr sz="2000" i="1" spc="-15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Symbol"/>
                <a:cs typeface="Symbol"/>
              </a:rPr>
              <a:t></a:t>
            </a:r>
            <a:r>
              <a:rPr sz="2000" spc="80" dirty="0"/>
              <a:t>1)</a:t>
            </a:r>
            <a:r>
              <a:rPr sz="2000" i="1" spc="80" dirty="0">
                <a:latin typeface="Times New Roman"/>
                <a:cs typeface="Times New Roman"/>
              </a:rPr>
              <a:t>g</a:t>
            </a:r>
            <a:r>
              <a:rPr sz="2000" spc="80" dirty="0"/>
              <a:t>(</a:t>
            </a:r>
            <a:r>
              <a:rPr sz="2000" i="1" spc="80" dirty="0">
                <a:latin typeface="Times New Roman"/>
                <a:cs typeface="Times New Roman"/>
              </a:rPr>
              <a:t>x</a:t>
            </a:r>
            <a:r>
              <a:rPr sz="2000" spc="80" dirty="0"/>
              <a:t>)</a:t>
            </a:r>
            <a:r>
              <a:rPr sz="2000" spc="-45" dirty="0"/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310" dirty="0"/>
              <a:t> </a:t>
            </a:r>
            <a:r>
              <a:rPr sz="2000" spc="10" dirty="0"/>
              <a:t>1</a:t>
            </a:r>
            <a:endParaRPr sz="2000" dirty="0">
              <a:latin typeface="Symbol"/>
              <a:cs typeface="Symbol"/>
            </a:endParaRPr>
          </a:p>
          <a:p>
            <a:pPr marL="0" indent="0">
              <a:lnSpc>
                <a:spcPct val="100000"/>
              </a:lnSpc>
              <a:spcBef>
                <a:spcPts val="825"/>
              </a:spcBef>
              <a:buNone/>
            </a:pPr>
            <a:r>
              <a:rPr sz="2400" spc="15" dirty="0">
                <a:latin typeface="宋体"/>
                <a:cs typeface="宋体"/>
              </a:rPr>
              <a:t>易知</a:t>
            </a:r>
            <a:r>
              <a:rPr sz="2400" i="1" spc="10" dirty="0">
                <a:latin typeface="Times New Roman"/>
                <a:cs typeface="Times New Roman"/>
              </a:rPr>
              <a:t>n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</a:t>
            </a:r>
            <a:r>
              <a:rPr sz="2400" spc="-45" dirty="0"/>
              <a:t> </a:t>
            </a:r>
            <a:r>
              <a:rPr sz="2400" i="1" spc="10" dirty="0">
                <a:latin typeface="Times New Roman"/>
                <a:cs typeface="Times New Roman"/>
              </a:rPr>
              <a:t>m</a:t>
            </a:r>
            <a:r>
              <a:rPr sz="2400" i="1" spc="-19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Symbol"/>
                <a:cs typeface="Symbol"/>
              </a:rPr>
              <a:t></a:t>
            </a:r>
            <a:r>
              <a:rPr sz="2400" spc="-225" dirty="0"/>
              <a:t> </a:t>
            </a:r>
            <a:r>
              <a:rPr sz="2400" spc="-50" dirty="0"/>
              <a:t>3,</a:t>
            </a:r>
            <a:r>
              <a:rPr sz="2400" spc="-360" dirty="0"/>
              <a:t> </a:t>
            </a:r>
            <a:r>
              <a:rPr sz="2400" spc="20" dirty="0">
                <a:latin typeface="宋体"/>
                <a:cs typeface="宋体"/>
              </a:rPr>
              <a:t>且</a:t>
            </a:r>
          </a:p>
          <a:p>
            <a:pPr marL="0" indent="0">
              <a:lnSpc>
                <a:spcPct val="100000"/>
              </a:lnSpc>
              <a:spcBef>
                <a:spcPts val="720"/>
              </a:spcBef>
              <a:buNone/>
            </a:pPr>
            <a:r>
              <a:rPr sz="2400" spc="30" dirty="0"/>
              <a:t>3</a:t>
            </a:r>
            <a:r>
              <a:rPr sz="2400" i="1" spc="30" dirty="0">
                <a:latin typeface="Times New Roman"/>
                <a:cs typeface="Times New Roman"/>
              </a:rPr>
              <a:t>a</a:t>
            </a:r>
            <a:r>
              <a:rPr sz="1800" i="1" spc="44" baseline="-25641" dirty="0">
                <a:latin typeface="Times New Roman"/>
                <a:cs typeface="Times New Roman"/>
              </a:rPr>
              <a:t>m</a:t>
            </a:r>
            <a:r>
              <a:rPr sz="1800" spc="44" baseline="-25641" dirty="0">
                <a:latin typeface="Symbol"/>
                <a:cs typeface="Symbol"/>
              </a:rPr>
              <a:t></a:t>
            </a:r>
            <a:r>
              <a:rPr sz="1800" spc="44" baseline="-25641" dirty="0"/>
              <a:t>3</a:t>
            </a:r>
            <a:r>
              <a:rPr sz="1800" spc="375" baseline="-25641" dirty="0"/>
              <a:t> </a:t>
            </a:r>
            <a:r>
              <a:rPr sz="2000" spc="10" dirty="0">
                <a:latin typeface="Symbol"/>
                <a:cs typeface="Symbol"/>
              </a:rPr>
              <a:t></a:t>
            </a:r>
            <a:r>
              <a:rPr sz="2000" spc="-229" dirty="0"/>
              <a:t> </a:t>
            </a:r>
            <a:r>
              <a:rPr sz="2000" i="1" spc="-45" dirty="0">
                <a:latin typeface="Times New Roman"/>
                <a:cs typeface="Times New Roman"/>
              </a:rPr>
              <a:t>b</a:t>
            </a:r>
            <a:r>
              <a:rPr sz="1800" i="1" spc="-67" baseline="-25641" dirty="0">
                <a:latin typeface="Times New Roman"/>
                <a:cs typeface="Times New Roman"/>
              </a:rPr>
              <a:t>m</a:t>
            </a:r>
            <a:r>
              <a:rPr sz="1800" i="1" spc="247" baseline="-25641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</a:t>
            </a:r>
            <a:r>
              <a:rPr sz="2000" spc="-85" dirty="0"/>
              <a:t> </a:t>
            </a:r>
            <a:r>
              <a:rPr sz="2000" spc="10" dirty="0"/>
              <a:t>0</a:t>
            </a:r>
            <a:r>
              <a:rPr sz="2000" spc="-150" dirty="0"/>
              <a:t> </a:t>
            </a:r>
            <a:r>
              <a:rPr sz="2000" spc="15" dirty="0">
                <a:latin typeface="Symbol"/>
                <a:cs typeface="Symbol"/>
              </a:rPr>
              <a:t></a:t>
            </a:r>
            <a:r>
              <a:rPr sz="2000" spc="-120" dirty="0"/>
              <a:t> </a:t>
            </a:r>
            <a:r>
              <a:rPr sz="2000" i="1" spc="-45" dirty="0">
                <a:latin typeface="Times New Roman"/>
                <a:cs typeface="Times New Roman"/>
              </a:rPr>
              <a:t>b</a:t>
            </a:r>
            <a:r>
              <a:rPr sz="1800" i="1" spc="-67" baseline="-25641" dirty="0">
                <a:latin typeface="Times New Roman"/>
                <a:cs typeface="Times New Roman"/>
              </a:rPr>
              <a:t>m</a:t>
            </a:r>
            <a:r>
              <a:rPr sz="1800" i="1" spc="240" baseline="-25641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Symbol"/>
                <a:cs typeface="Symbol"/>
              </a:rPr>
              <a:t></a:t>
            </a:r>
            <a:r>
              <a:rPr sz="2000" spc="-80" dirty="0"/>
              <a:t> </a:t>
            </a:r>
            <a:r>
              <a:rPr sz="2000" spc="10" dirty="0"/>
              <a:t>0</a:t>
            </a:r>
            <a:r>
              <a:rPr sz="2000" spc="-295" dirty="0"/>
              <a:t> </a:t>
            </a:r>
            <a:r>
              <a:rPr sz="2000" dirty="0"/>
              <a:t>mod</a:t>
            </a:r>
            <a:r>
              <a:rPr sz="2000" spc="-295" dirty="0"/>
              <a:t> </a:t>
            </a:r>
            <a:r>
              <a:rPr sz="2000" spc="10" dirty="0"/>
              <a:t>3</a:t>
            </a:r>
            <a:endParaRPr sz="2000" dirty="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66050" y="4330484"/>
            <a:ext cx="4798060" cy="1842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8600"/>
              </a:lnSpc>
              <a:spcBef>
                <a:spcPts val="95"/>
              </a:spcBef>
            </a:pPr>
            <a:r>
              <a:rPr sz="2300" spc="-20" dirty="0">
                <a:latin typeface="Times New Roman"/>
                <a:cs typeface="Times New Roman"/>
              </a:rPr>
              <a:t>3</a:t>
            </a:r>
            <a:r>
              <a:rPr sz="2300" i="1" spc="-20" dirty="0">
                <a:latin typeface="Times New Roman"/>
                <a:cs typeface="Times New Roman"/>
              </a:rPr>
              <a:t>a</a:t>
            </a:r>
            <a:r>
              <a:rPr sz="1950" spc="-30" baseline="-25641" dirty="0">
                <a:latin typeface="Times New Roman"/>
                <a:cs typeface="Times New Roman"/>
              </a:rPr>
              <a:t>3</a:t>
            </a:r>
            <a:r>
              <a:rPr sz="1950" spc="375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225" dirty="0">
                <a:latin typeface="Times New Roman"/>
                <a:cs typeface="Times New Roman"/>
              </a:rPr>
              <a:t> </a:t>
            </a:r>
            <a:r>
              <a:rPr sz="2300" i="1" spc="-60" dirty="0">
                <a:latin typeface="Times New Roman"/>
                <a:cs typeface="Times New Roman"/>
              </a:rPr>
              <a:t>b</a:t>
            </a:r>
            <a:r>
              <a:rPr sz="1950" spc="-89" baseline="-25641" dirty="0">
                <a:latin typeface="Times New Roman"/>
                <a:cs typeface="Times New Roman"/>
              </a:rPr>
              <a:t>0</a:t>
            </a:r>
            <a:r>
              <a:rPr sz="1950" spc="37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i="1" spc="-120" dirty="0">
                <a:latin typeface="Times New Roman"/>
                <a:cs typeface="Times New Roman"/>
              </a:rPr>
              <a:t>b</a:t>
            </a:r>
            <a:r>
              <a:rPr sz="1950" spc="-179" baseline="-25641" dirty="0">
                <a:latin typeface="Times New Roman"/>
                <a:cs typeface="Times New Roman"/>
              </a:rPr>
              <a:t>1</a:t>
            </a:r>
            <a:r>
              <a:rPr sz="1950" spc="-30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-150" dirty="0">
                <a:latin typeface="Times New Roman"/>
                <a:cs typeface="Times New Roman"/>
              </a:rPr>
              <a:t> </a:t>
            </a:r>
            <a:r>
              <a:rPr sz="2300" spc="-45" dirty="0">
                <a:latin typeface="Times New Roman"/>
                <a:cs typeface="Times New Roman"/>
              </a:rPr>
              <a:t>2</a:t>
            </a:r>
            <a:r>
              <a:rPr sz="2300" i="1" spc="-45" dirty="0">
                <a:latin typeface="Times New Roman"/>
                <a:cs typeface="Times New Roman"/>
              </a:rPr>
              <a:t>b</a:t>
            </a:r>
            <a:r>
              <a:rPr sz="1950" spc="-67" baseline="-25641" dirty="0">
                <a:latin typeface="Times New Roman"/>
                <a:cs typeface="Times New Roman"/>
              </a:rPr>
              <a:t>2</a:t>
            </a:r>
            <a:r>
              <a:rPr sz="1950" spc="15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i="1" spc="-70" dirty="0">
                <a:latin typeface="Times New Roman"/>
                <a:cs typeface="Times New Roman"/>
              </a:rPr>
              <a:t>b</a:t>
            </a:r>
            <a:r>
              <a:rPr sz="1950" spc="-104" baseline="-25641" dirty="0">
                <a:latin typeface="Times New Roman"/>
                <a:cs typeface="Times New Roman"/>
              </a:rPr>
              <a:t>3</a:t>
            </a:r>
            <a:r>
              <a:rPr sz="1950" spc="195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7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-14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Symbol"/>
                <a:cs typeface="Symbol"/>
              </a:rPr>
              <a:t></a:t>
            </a:r>
            <a:r>
              <a:rPr sz="2300" spc="-125" dirty="0">
                <a:latin typeface="Times New Roman"/>
                <a:cs typeface="Times New Roman"/>
              </a:rPr>
              <a:t> </a:t>
            </a:r>
            <a:r>
              <a:rPr sz="2300" i="1" spc="-55" dirty="0">
                <a:latin typeface="Times New Roman"/>
                <a:cs typeface="Times New Roman"/>
              </a:rPr>
              <a:t>b</a:t>
            </a:r>
            <a:r>
              <a:rPr sz="1950" spc="-82" baseline="-25641" dirty="0">
                <a:latin typeface="Times New Roman"/>
                <a:cs typeface="Times New Roman"/>
              </a:rPr>
              <a:t>0</a:t>
            </a:r>
            <a:r>
              <a:rPr sz="1950" spc="254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</a:t>
            </a:r>
            <a:r>
              <a:rPr sz="2300" spc="-9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r>
              <a:rPr sz="2300" spc="-29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mod</a:t>
            </a:r>
            <a:r>
              <a:rPr sz="2300" spc="-30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3  </a:t>
            </a:r>
            <a:r>
              <a:rPr sz="2300" spc="-5" dirty="0">
                <a:latin typeface="Times New Roman"/>
                <a:cs typeface="Times New Roman"/>
              </a:rPr>
              <a:t>3</a:t>
            </a:r>
            <a:r>
              <a:rPr sz="2300" i="1" spc="-5" dirty="0">
                <a:latin typeface="Times New Roman"/>
                <a:cs typeface="Times New Roman"/>
              </a:rPr>
              <a:t>a</a:t>
            </a:r>
            <a:r>
              <a:rPr sz="1950" spc="-7" baseline="-25641" dirty="0">
                <a:latin typeface="Times New Roman"/>
                <a:cs typeface="Times New Roman"/>
              </a:rPr>
              <a:t>2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i="1" spc="-55" dirty="0">
                <a:latin typeface="Times New Roman"/>
                <a:cs typeface="Times New Roman"/>
              </a:rPr>
              <a:t>b</a:t>
            </a:r>
            <a:r>
              <a:rPr sz="1950" spc="-82" baseline="-25641" dirty="0">
                <a:latin typeface="Times New Roman"/>
                <a:cs typeface="Times New Roman"/>
              </a:rPr>
              <a:t>0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90" dirty="0">
                <a:latin typeface="Times New Roman"/>
                <a:cs typeface="Times New Roman"/>
              </a:rPr>
              <a:t>2</a:t>
            </a:r>
            <a:r>
              <a:rPr sz="2300" i="1" spc="-90" dirty="0">
                <a:latin typeface="Times New Roman"/>
                <a:cs typeface="Times New Roman"/>
              </a:rPr>
              <a:t>b</a:t>
            </a:r>
            <a:r>
              <a:rPr sz="1950" spc="-135" baseline="-25641" dirty="0">
                <a:latin typeface="Times New Roman"/>
                <a:cs typeface="Times New Roman"/>
              </a:rPr>
              <a:t>1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i="1" spc="-45" dirty="0">
                <a:latin typeface="Times New Roman"/>
                <a:cs typeface="Times New Roman"/>
              </a:rPr>
              <a:t>b</a:t>
            </a:r>
            <a:r>
              <a:rPr sz="1950" spc="-67" baseline="-25641" dirty="0">
                <a:latin typeface="Times New Roman"/>
                <a:cs typeface="Times New Roman"/>
              </a:rPr>
              <a:t>2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175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12700">
              <a:spcBef>
                <a:spcPts val="790"/>
              </a:spcBef>
            </a:pPr>
            <a:r>
              <a:rPr sz="2300" spc="-55" dirty="0">
                <a:latin typeface="Times New Roman"/>
                <a:cs typeface="Times New Roman"/>
              </a:rPr>
              <a:t>3</a:t>
            </a:r>
            <a:r>
              <a:rPr sz="2300" i="1" spc="-55" dirty="0">
                <a:latin typeface="Times New Roman"/>
                <a:cs typeface="Times New Roman"/>
              </a:rPr>
              <a:t>a</a:t>
            </a:r>
            <a:r>
              <a:rPr sz="1950" spc="-82" baseline="-25641" dirty="0">
                <a:latin typeface="Times New Roman"/>
                <a:cs typeface="Times New Roman"/>
              </a:rPr>
              <a:t>1 </a:t>
            </a:r>
            <a:r>
              <a:rPr sz="2300" spc="10" dirty="0">
                <a:latin typeface="Symbol"/>
                <a:cs typeface="Symbol"/>
              </a:rPr>
              <a:t>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spc="-50" dirty="0">
                <a:latin typeface="Times New Roman"/>
                <a:cs typeface="Times New Roman"/>
              </a:rPr>
              <a:t>2</a:t>
            </a:r>
            <a:r>
              <a:rPr sz="2300" i="1" spc="-50" dirty="0">
                <a:latin typeface="Times New Roman"/>
                <a:cs typeface="Times New Roman"/>
              </a:rPr>
              <a:t>b</a:t>
            </a:r>
            <a:r>
              <a:rPr sz="1950" spc="-75" baseline="-25641" dirty="0">
                <a:latin typeface="Times New Roman"/>
                <a:cs typeface="Times New Roman"/>
              </a:rPr>
              <a:t>0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10" dirty="0">
                <a:latin typeface="Times New Roman"/>
                <a:cs typeface="Times New Roman"/>
              </a:rPr>
              <a:t> </a:t>
            </a:r>
            <a:r>
              <a:rPr sz="2300" i="1" spc="-120" dirty="0">
                <a:latin typeface="Times New Roman"/>
                <a:cs typeface="Times New Roman"/>
              </a:rPr>
              <a:t>b</a:t>
            </a:r>
            <a:r>
              <a:rPr sz="1950" spc="-179" baseline="-25641" dirty="0">
                <a:latin typeface="Times New Roman"/>
                <a:cs typeface="Times New Roman"/>
              </a:rPr>
              <a:t>1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420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Times New Roman"/>
                <a:cs typeface="Times New Roman"/>
              </a:rPr>
              <a:t>0</a:t>
            </a:r>
            <a:endParaRPr sz="2300">
              <a:latin typeface="Times New Roman"/>
              <a:cs typeface="Times New Roman"/>
            </a:endParaRPr>
          </a:p>
          <a:p>
            <a:pPr marL="12700">
              <a:spcBef>
                <a:spcPts val="900"/>
              </a:spcBef>
            </a:pPr>
            <a:r>
              <a:rPr sz="2300" spc="-15" dirty="0">
                <a:latin typeface="Times New Roman"/>
                <a:cs typeface="Times New Roman"/>
              </a:rPr>
              <a:t>3</a:t>
            </a:r>
            <a:r>
              <a:rPr sz="2300" i="1" spc="-15" dirty="0">
                <a:latin typeface="Times New Roman"/>
                <a:cs typeface="Times New Roman"/>
              </a:rPr>
              <a:t>a</a:t>
            </a:r>
            <a:r>
              <a:rPr sz="1950" spc="-22" baseline="-25641" dirty="0">
                <a:latin typeface="Times New Roman"/>
                <a:cs typeface="Times New Roman"/>
              </a:rPr>
              <a:t>0</a:t>
            </a:r>
            <a:r>
              <a:rPr sz="1950" spc="434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</a:t>
            </a:r>
            <a:r>
              <a:rPr sz="2300" spc="-254" dirty="0">
                <a:latin typeface="Times New Roman"/>
                <a:cs typeface="Times New Roman"/>
              </a:rPr>
              <a:t> </a:t>
            </a:r>
            <a:r>
              <a:rPr sz="2300" i="1" spc="-55" dirty="0">
                <a:latin typeface="Times New Roman"/>
                <a:cs typeface="Times New Roman"/>
              </a:rPr>
              <a:t>b</a:t>
            </a:r>
            <a:r>
              <a:rPr sz="1950" spc="-82" baseline="-25641" dirty="0">
                <a:latin typeface="Times New Roman"/>
                <a:cs typeface="Times New Roman"/>
              </a:rPr>
              <a:t>0</a:t>
            </a:r>
            <a:r>
              <a:rPr sz="1950" spc="247" baseline="-25641" dirty="0">
                <a:latin typeface="Times New Roman"/>
                <a:cs typeface="Times New Roman"/>
              </a:rPr>
              <a:t> </a:t>
            </a:r>
            <a:r>
              <a:rPr sz="2300" spc="10" dirty="0">
                <a:latin typeface="Symbol"/>
                <a:cs typeface="Symbol"/>
              </a:rPr>
              <a:t></a:t>
            </a:r>
            <a:r>
              <a:rPr sz="2300" spc="-305" dirty="0">
                <a:latin typeface="Times New Roman"/>
                <a:cs typeface="Times New Roman"/>
              </a:rPr>
              <a:t> </a:t>
            </a:r>
            <a:r>
              <a:rPr sz="2300" spc="-105" dirty="0">
                <a:latin typeface="Times New Roman"/>
                <a:cs typeface="Times New Roman"/>
              </a:rPr>
              <a:t>1,</a:t>
            </a:r>
            <a:r>
              <a:rPr sz="2300" spc="-355" dirty="0">
                <a:latin typeface="Times New Roman"/>
                <a:cs typeface="Times New Roman"/>
              </a:rPr>
              <a:t> </a:t>
            </a:r>
            <a:r>
              <a:rPr sz="2300" spc="15" dirty="0">
                <a:latin typeface="宋体"/>
                <a:cs typeface="宋体"/>
              </a:rPr>
              <a:t>矛盾</a:t>
            </a:r>
            <a:r>
              <a:rPr sz="2300" spc="20" dirty="0">
                <a:latin typeface="宋体"/>
                <a:cs typeface="宋体"/>
              </a:rPr>
              <a:t>！</a:t>
            </a:r>
            <a:endParaRPr sz="23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2287</Words>
  <Application>Microsoft Office PowerPoint</Application>
  <PresentationFormat>宽屏</PresentationFormat>
  <Paragraphs>200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Lato Extended</vt:lpstr>
      <vt:lpstr>宋体</vt:lpstr>
      <vt:lpstr>Arial</vt:lpstr>
      <vt:lpstr>Calibri</vt:lpstr>
      <vt:lpstr>Calibri Light</vt:lpstr>
      <vt:lpstr>Cambria</vt:lpstr>
      <vt:lpstr>Cambria Math</vt:lpstr>
      <vt:lpstr>Symbol</vt:lpstr>
      <vt:lpstr>Times New Roman</vt:lpstr>
      <vt:lpstr>Office 主题​​</vt:lpstr>
      <vt:lpstr>0411习题课</vt:lpstr>
      <vt:lpstr>14.28 在Z[x]环中，令I为由x和2生成的一个理想，证明</vt:lpstr>
      <vt:lpstr>(2) I不是主理想</vt:lpstr>
      <vt:lpstr>(3) 商环Z[x]/I同构于Z2</vt:lpstr>
      <vt:lpstr>14.31 证明Z2[x]/(x2+x+1)是域，并写出加法乘法运算表</vt:lpstr>
      <vt:lpstr>PowerPoint 演示文稿</vt:lpstr>
      <vt:lpstr>14.35 设R是环，R1是R的子环，I是R的理想，证明(R1+I)/I≌R1/(R1∩I),其中R1+I={a+b |  a∊R1, b∊I}</vt:lpstr>
      <vt:lpstr>14.36 (1)证明:Z[x]上的理想I=(3, x3-x2+2x-1)不是主理想。</vt:lpstr>
      <vt:lpstr> </vt:lpstr>
      <vt:lpstr>(2) Z[x]/I≌Z3[x]/(x3-x2+2x-1)</vt:lpstr>
      <vt:lpstr>(3) Z[x]/I是否为整环。</vt:lpstr>
      <vt:lpstr>PowerPoint 演示文稿</vt:lpstr>
      <vt:lpstr>PowerPoint 演示文稿</vt:lpstr>
      <vt:lpstr>(2) (R/B)/(A/B)≌R/A</vt:lpstr>
      <vt:lpstr>PowerPoint 演示文稿</vt:lpstr>
      <vt:lpstr>PowerPoint 演示文稿</vt:lpstr>
      <vt:lpstr>15.5 Q为有理数域，求[Q(i, 2)之元素表达式。</vt:lpstr>
      <vt:lpstr>PowerPoint 演示文稿</vt:lpstr>
      <vt:lpstr>15.8 设 p(x)  x3  3x  2,u  x  ( p(x)) Q[x]/ p(x)), 试将</vt:lpstr>
      <vt:lpstr>15.9判定下述元素是不是给定域上的代数元。</vt:lpstr>
      <vt:lpstr>PowerPoint 演示文稿</vt:lpstr>
      <vt:lpstr>PowerPoint 演示文稿</vt:lpstr>
      <vt:lpstr>(1) 3＋ 2 关于Q；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0411习题课</dc:title>
  <dc:creator>Skyfall</dc:creator>
  <cp:lastModifiedBy>Skyfall</cp:lastModifiedBy>
  <cp:revision>8</cp:revision>
  <dcterms:created xsi:type="dcterms:W3CDTF">2022-04-10T12:02:04Z</dcterms:created>
  <dcterms:modified xsi:type="dcterms:W3CDTF">2022-04-12T03:42:30Z</dcterms:modified>
</cp:coreProperties>
</file>