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362" r:id="rId4"/>
    <p:sldId id="370" r:id="rId5"/>
    <p:sldId id="269" r:id="rId6"/>
    <p:sldId id="270" r:id="rId7"/>
    <p:sldId id="271" r:id="rId8"/>
    <p:sldId id="272" r:id="rId9"/>
    <p:sldId id="273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4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7A93D-BBB4-431A-8C14-DD2E36ED4A8D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7BA8B-C539-456F-AF71-C9806DDC1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09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97BA8B-C539-456F-AF71-C9806DDC1E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2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2204C9DA-3354-4359-B3FB-AC6CEE17E9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C6025F1-F8DD-4F56-B0D2-830C37D524FE}" type="slidenum">
              <a:rPr lang="zh-CN" altLang="en-US">
                <a:latin typeface="Times New Roman" panose="02020603050405020304" pitchFamily="18" charset="0"/>
              </a:rPr>
              <a:pPr/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4F15246-9A2B-4ACC-9602-7BB30397D8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FBB74B4-B040-4E36-88E8-3EC7B62BF8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5019761B-5606-4B02-9455-E594F7E075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4F7EF22-A361-438A-A91F-04E8A7EC3721}" type="slidenum">
              <a:rPr lang="zh-CN" altLang="en-US" sz="1200"/>
              <a:pPr/>
              <a:t>4</a:t>
            </a:fld>
            <a:endParaRPr lang="en-US" altLang="zh-CN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92E13B3-59BA-4FDF-80CF-9BC862BC23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03F6894B-63B1-426A-B018-A46053C8BE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0DC03-92D2-4872-AB34-12294E30C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13DE70-B5BE-4C51-84AB-133AB1492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53FF4C-12BE-4467-891E-7260A8B15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556F-F377-489F-9FEF-53473916EE2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6CEC4-BAD1-4D55-BDF5-42C7E8CD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23BE1-AE80-4FDB-93A9-7F579661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6D63-52A9-4CBB-BD8A-9E331BB33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9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21D66-4FE2-4D6C-A72F-6B93E1428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1FF307-A012-458C-9A79-1FE0D345B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C4204E-2543-4341-BCF3-F6777EA2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556F-F377-489F-9FEF-53473916EE2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3E9B82-940E-44F4-9FE1-EE273985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02B33A-2F61-4D75-9D3A-59C537B8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6D63-52A9-4CBB-BD8A-9E331BB33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8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2A88C6-196B-494E-AED2-0D046F2CF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F53C40-6BB0-44AB-9BBC-E996C9044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E0D92C-FD3D-4025-86F2-8103472CC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556F-F377-489F-9FEF-53473916EE2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6F0B6E-AB51-4238-8F6C-86374B73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35FEB-1F4B-41A2-98F5-7B8ABA0D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6D63-52A9-4CBB-BD8A-9E331BB33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2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09607-7D7A-4E55-B858-B11FC92B8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4EE631-284E-4DCF-99FF-2190C3F63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F5B2A-6D43-44BA-846D-D4BF3AD3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556F-F377-489F-9FEF-53473916EE2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8137F8-D0C2-4FF3-BF7F-78F35C0D5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9F35A-1253-4839-8A76-4851119A3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6D63-52A9-4CBB-BD8A-9E331BB33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9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88EC4-6D8E-4BA7-89DF-1BA0C9BA1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0DC525-EF77-4CB1-88AE-CEEEFE089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5F4B2-A0DC-4C42-94ED-4D1AB05A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556F-F377-489F-9FEF-53473916EE2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5C085-37D4-450D-BC7A-63D225AD1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C8A8B-D8F1-43CC-8757-10B50D9F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6D63-52A9-4CBB-BD8A-9E331BB33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5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9C8DF-5614-4E78-A8E8-DD6FBC6C9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C2D656-DFFF-4512-83DC-9C0EC28DC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1CDC5A-B508-4EB0-910D-A9BB8A782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6ADD63-9648-4E7A-A356-9B6BC9C6A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556F-F377-489F-9FEF-53473916EE2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54606E-3A77-43BE-BF3A-CDD4B69C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A4A51D-D7E4-4FAA-B795-BDD6D73A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6D63-52A9-4CBB-BD8A-9E331BB33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9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2D52D-6869-413A-8B64-B5FEE165F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2F8B70-6B88-46DC-8D96-9572DFEC4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CD2181-E3BB-4CF0-96D5-CF486C70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FDA88D-4A22-429C-B8E9-5F6732A9B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E34D77-E515-49E9-85BA-5D4F55868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746EA3-9BAC-4153-8ED7-3F9BB6B3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556F-F377-489F-9FEF-53473916EE2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595C77-0235-464A-BC5B-262ADE14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8D1E33-2CBB-4101-A135-3E7EE557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6D63-52A9-4CBB-BD8A-9E331BB33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5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C3461-D781-445B-ACAB-3032BC453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4A27D2-F812-479F-ABA3-94A7E22E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556F-F377-489F-9FEF-53473916EE2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111E0C-4E28-4D58-8C24-40B8BF36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B4C056-7313-4E5F-AF2B-F55210010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6D63-52A9-4CBB-BD8A-9E331BB33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8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686048-A78D-4914-BF0F-8064ADFD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556F-F377-489F-9FEF-53473916EE2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E26166-8582-45E8-87B9-27FAF2CD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BDCF3F-2E60-41BF-AEB4-BAF7F378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6D63-52A9-4CBB-BD8A-9E331BB33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4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876B0-F78D-426D-BEB7-F9087178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16C93-B659-49F2-9FCF-8CEF88700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B3FAA8-E6DF-47BB-8D26-E9ADA1D05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747A46-373C-46AD-9441-09FA94EA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556F-F377-489F-9FEF-53473916EE2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4D3A2B-7FD1-413E-878C-415AF4BE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6B6278-D33F-4C41-8E5F-5692A6D4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6D63-52A9-4CBB-BD8A-9E331BB33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7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1BA5E-50E0-4D3F-ACE6-BC5BA551B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F18E6A-5BA1-470A-8624-39AF86CB0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B892B3-021C-43AB-B7E9-7518A0D80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C0482E-742D-4BDA-B47D-561C595B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556F-F377-489F-9FEF-53473916EE2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4882C4-8A98-4DD0-86AD-90DE306B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FF4AB-EF12-459A-AAB3-70726753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66D63-52A9-4CBB-BD8A-9E331BB33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5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2DA588-4B48-4F0C-B37C-9A48A8D36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7F68FC-AE60-4B15-8186-41999FA8B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F441E3-2C10-4827-83F7-4E04927E1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C556F-F377-489F-9FEF-53473916EE2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B7547F-199B-4360-BD4B-79CE9643D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05AE1-1587-490B-96A1-4B1110F23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66D63-52A9-4CBB-BD8A-9E331BB33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4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CC0C2-8A6C-4A41-9B1B-0FB103F69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0425</a:t>
            </a:r>
            <a:r>
              <a:rPr lang="zh-CN" altLang="en-US" dirty="0"/>
              <a:t>习题课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9260C7-8131-4E6F-8354-0C49914B9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第十四、十五讲作业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55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>
            <a:extLst>
              <a:ext uri="{FF2B5EF4-FFF2-40B4-BE49-F238E27FC236}">
                <a16:creationId xmlns:a16="http://schemas.microsoft.com/office/drawing/2014/main" id="{A6608BBC-2D0E-4741-9B44-24DB5EA5A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00" y="100383"/>
            <a:ext cx="76962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17.9 (L</a:t>
            </a:r>
            <a:r>
              <a:rPr lang="zh-CN" altLang="en-US" dirty="0"/>
              <a:t>；≤</a:t>
            </a:r>
            <a:r>
              <a:rPr lang="en-US" altLang="zh-CN" dirty="0"/>
              <a:t>)</a:t>
            </a:r>
            <a:r>
              <a:rPr lang="zh-CN" altLang="en-US" dirty="0"/>
              <a:t>为格，任</a:t>
            </a:r>
            <a:r>
              <a:rPr lang="en-US" altLang="zh-CN" dirty="0" err="1"/>
              <a:t>a,b,c∈L</a:t>
            </a:r>
            <a:r>
              <a:rPr lang="zh-CN" altLang="en-US" dirty="0"/>
              <a:t>有：</a:t>
            </a:r>
          </a:p>
          <a:p>
            <a:r>
              <a:rPr lang="en-US" altLang="zh-CN" dirty="0"/>
              <a:t>(1) a∨</a:t>
            </a:r>
            <a:r>
              <a:rPr lang="zh-CN" altLang="en-US" dirty="0"/>
              <a:t>（</a:t>
            </a:r>
            <a:r>
              <a:rPr lang="en-US" altLang="zh-CN" dirty="0" err="1"/>
              <a:t>b∧c</a:t>
            </a:r>
            <a:r>
              <a:rPr lang="en-US" altLang="zh-CN" dirty="0"/>
              <a:t>) ≤(</a:t>
            </a:r>
            <a:r>
              <a:rPr lang="en-US" altLang="zh-CN" dirty="0" err="1"/>
              <a:t>a∨b</a:t>
            </a:r>
            <a:r>
              <a:rPr lang="en-US" altLang="zh-CN" dirty="0"/>
              <a:t>)∧(</a:t>
            </a:r>
            <a:r>
              <a:rPr lang="en-US" altLang="zh-CN" dirty="0" err="1"/>
              <a:t>a∨c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(2) (a ∧ b) ∨(a ∧ c) ≤a∧(</a:t>
            </a:r>
            <a:r>
              <a:rPr lang="en-US" altLang="zh-CN" dirty="0" err="1"/>
              <a:t>b∨c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证明：</a:t>
            </a:r>
            <a:r>
              <a:rPr lang="en-US" altLang="zh-CN" dirty="0"/>
              <a:t>(1)∵a ≤(</a:t>
            </a:r>
            <a:r>
              <a:rPr lang="en-US" altLang="zh-CN" dirty="0" err="1"/>
              <a:t>a∨b</a:t>
            </a:r>
            <a:r>
              <a:rPr lang="en-US" altLang="zh-CN" dirty="0"/>
              <a:t>), a ≤(</a:t>
            </a:r>
            <a:r>
              <a:rPr lang="en-US" altLang="zh-CN" dirty="0" err="1"/>
              <a:t>a∨c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∴a ≤(</a:t>
            </a:r>
            <a:r>
              <a:rPr lang="en-US" altLang="zh-CN" dirty="0" err="1"/>
              <a:t>a∨b</a:t>
            </a:r>
            <a:r>
              <a:rPr lang="en-US" altLang="zh-CN" dirty="0"/>
              <a:t>)∧(</a:t>
            </a:r>
            <a:r>
              <a:rPr lang="en-US" altLang="zh-CN" dirty="0" err="1"/>
              <a:t>a∨c</a:t>
            </a:r>
            <a:r>
              <a:rPr lang="en-US" altLang="zh-CN" dirty="0"/>
              <a:t>)			①</a:t>
            </a:r>
          </a:p>
          <a:p>
            <a:r>
              <a:rPr lang="en-US" altLang="zh-CN" dirty="0"/>
              <a:t>∵</a:t>
            </a:r>
            <a:r>
              <a:rPr lang="en-US" altLang="zh-CN" dirty="0" err="1"/>
              <a:t>b∧c</a:t>
            </a:r>
            <a:r>
              <a:rPr lang="en-US" altLang="zh-CN" dirty="0"/>
              <a:t> ≤b</a:t>
            </a:r>
            <a:r>
              <a:rPr lang="zh-CN" altLang="en-US" dirty="0"/>
              <a:t>，</a:t>
            </a:r>
            <a:r>
              <a:rPr lang="en-US" altLang="zh-CN" dirty="0"/>
              <a:t>b ≤ </a:t>
            </a:r>
            <a:r>
              <a:rPr lang="en-US" altLang="zh-CN" dirty="0" err="1"/>
              <a:t>a∨b</a:t>
            </a:r>
            <a:endParaRPr lang="en-US" altLang="zh-CN" dirty="0"/>
          </a:p>
          <a:p>
            <a:r>
              <a:rPr lang="en-US" altLang="zh-CN" dirty="0"/>
              <a:t>∴ </a:t>
            </a:r>
            <a:r>
              <a:rPr lang="en-US" altLang="zh-CN" dirty="0" err="1"/>
              <a:t>b∧c</a:t>
            </a:r>
            <a:r>
              <a:rPr lang="en-US" altLang="zh-CN" dirty="0"/>
              <a:t> ≤ </a:t>
            </a:r>
            <a:r>
              <a:rPr lang="en-US" altLang="zh-CN" dirty="0" err="1"/>
              <a:t>a∨b</a:t>
            </a:r>
            <a:endParaRPr lang="en-US" altLang="zh-CN" dirty="0"/>
          </a:p>
          <a:p>
            <a:r>
              <a:rPr lang="zh-CN" altLang="en-US" dirty="0"/>
              <a:t>同理</a:t>
            </a:r>
            <a:r>
              <a:rPr lang="en-US" altLang="zh-CN" dirty="0" err="1"/>
              <a:t>b∧c</a:t>
            </a:r>
            <a:r>
              <a:rPr lang="en-US" altLang="zh-CN" dirty="0"/>
              <a:t> ≤ </a:t>
            </a:r>
            <a:r>
              <a:rPr lang="en-US" altLang="zh-CN" dirty="0" err="1"/>
              <a:t>a∨c</a:t>
            </a:r>
            <a:endParaRPr lang="en-US" altLang="zh-CN" dirty="0"/>
          </a:p>
          <a:p>
            <a:r>
              <a:rPr lang="en-US" altLang="zh-CN" dirty="0"/>
              <a:t>∴ </a:t>
            </a:r>
            <a:r>
              <a:rPr lang="en-US" altLang="zh-CN" dirty="0" err="1"/>
              <a:t>b∧c</a:t>
            </a:r>
            <a:r>
              <a:rPr lang="en-US" altLang="zh-CN" dirty="0"/>
              <a:t> ≤ (</a:t>
            </a:r>
            <a:r>
              <a:rPr lang="en-US" altLang="zh-CN" dirty="0" err="1"/>
              <a:t>a∨b</a:t>
            </a:r>
            <a:r>
              <a:rPr lang="en-US" altLang="zh-CN" dirty="0"/>
              <a:t>)∧(</a:t>
            </a:r>
            <a:r>
              <a:rPr lang="en-US" altLang="zh-CN" dirty="0" err="1"/>
              <a:t>a∨c</a:t>
            </a:r>
            <a:r>
              <a:rPr lang="en-US" altLang="zh-CN" dirty="0"/>
              <a:t>)		②</a:t>
            </a:r>
          </a:p>
          <a:p>
            <a:r>
              <a:rPr lang="zh-CN" altLang="en-US" dirty="0"/>
              <a:t>由①，②可得</a:t>
            </a:r>
          </a:p>
          <a:p>
            <a:r>
              <a:rPr lang="en-US" altLang="zh-CN" dirty="0"/>
              <a:t>a∨</a:t>
            </a:r>
            <a:r>
              <a:rPr lang="zh-CN" altLang="en-US" dirty="0"/>
              <a:t>（</a:t>
            </a:r>
            <a:r>
              <a:rPr lang="en-US" altLang="zh-CN" dirty="0" err="1"/>
              <a:t>b∧c</a:t>
            </a:r>
            <a:r>
              <a:rPr lang="en-US" altLang="zh-CN" dirty="0"/>
              <a:t>) ≤(</a:t>
            </a:r>
            <a:r>
              <a:rPr lang="en-US" altLang="zh-CN" dirty="0" err="1"/>
              <a:t>a∨b</a:t>
            </a:r>
            <a:r>
              <a:rPr lang="en-US" altLang="zh-CN" dirty="0"/>
              <a:t>)∧(</a:t>
            </a:r>
            <a:r>
              <a:rPr lang="en-US" altLang="zh-CN" dirty="0" err="1"/>
              <a:t>a∨c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(2)∵ a ∧ b ≤a</a:t>
            </a:r>
            <a:r>
              <a:rPr lang="zh-CN" altLang="en-US" dirty="0"/>
              <a:t>， </a:t>
            </a:r>
            <a:r>
              <a:rPr lang="en-US" altLang="zh-CN" dirty="0"/>
              <a:t>a ∧ c ≤a</a:t>
            </a:r>
          </a:p>
          <a:p>
            <a:r>
              <a:rPr lang="en-US" altLang="zh-CN" dirty="0"/>
              <a:t>∴ (a ∧ b) ∨(a ∧ c) ≤a			 ①</a:t>
            </a:r>
          </a:p>
          <a:p>
            <a:r>
              <a:rPr lang="en-US" altLang="zh-CN" dirty="0"/>
              <a:t>∵ a ∧ b ≤ b ≤ </a:t>
            </a:r>
            <a:r>
              <a:rPr lang="en-US" altLang="zh-CN" dirty="0" err="1"/>
              <a:t>b∨c</a:t>
            </a:r>
            <a:r>
              <a:rPr lang="en-US" altLang="zh-CN" dirty="0"/>
              <a:t> </a:t>
            </a:r>
            <a:r>
              <a:rPr lang="zh-CN" altLang="en-US" dirty="0"/>
              <a:t>， </a:t>
            </a:r>
            <a:r>
              <a:rPr lang="en-US" altLang="zh-CN" dirty="0"/>
              <a:t>a ∧ c ≤  c ≤ </a:t>
            </a:r>
            <a:r>
              <a:rPr lang="en-US" altLang="zh-CN" dirty="0" err="1"/>
              <a:t>b∨c</a:t>
            </a:r>
            <a:endParaRPr lang="en-US" altLang="zh-CN" dirty="0"/>
          </a:p>
          <a:p>
            <a:r>
              <a:rPr lang="en-US" altLang="zh-CN" dirty="0"/>
              <a:t>∴ (a ∧ b) ∨(a ∧ c) ≤</a:t>
            </a:r>
            <a:r>
              <a:rPr lang="en-US" altLang="zh-CN" dirty="0" err="1"/>
              <a:t>b∨c</a:t>
            </a:r>
            <a:r>
              <a:rPr lang="en-US" altLang="zh-CN" dirty="0"/>
              <a:t>		 ②</a:t>
            </a:r>
          </a:p>
          <a:p>
            <a:r>
              <a:rPr lang="zh-CN" altLang="en-US" dirty="0"/>
              <a:t>由①，②可得</a:t>
            </a:r>
          </a:p>
          <a:p>
            <a:r>
              <a:rPr lang="en-US" altLang="zh-CN" dirty="0"/>
              <a:t>(a ∧ b) ∨(a ∧ c) ≤a∧(</a:t>
            </a:r>
            <a:r>
              <a:rPr lang="en-US" altLang="zh-CN" dirty="0" err="1"/>
              <a:t>b∨c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en-US" altLang="zh-C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244DBC68-CEDC-449B-8934-5D9E9E4B3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454" y="109510"/>
            <a:ext cx="9478915" cy="5721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 dirty="0"/>
          </a:p>
          <a:p>
            <a:r>
              <a:rPr lang="zh-CN" altLang="en-US" sz="2400" dirty="0"/>
              <a:t>补充</a:t>
            </a:r>
            <a:r>
              <a:rPr lang="en-US" altLang="zh-CN" sz="2400" dirty="0"/>
              <a:t>1</a:t>
            </a:r>
            <a:r>
              <a:rPr lang="zh-CN" altLang="en-US" sz="2400" dirty="0"/>
              <a:t>：已知</a:t>
            </a:r>
            <a:r>
              <a:rPr lang="en-US" altLang="zh-CN" sz="2400" dirty="0"/>
              <a:t>x</a:t>
            </a:r>
            <a:r>
              <a:rPr lang="en-US" altLang="zh-CN" sz="2400" baseline="30000" dirty="0"/>
              <a:t>4</a:t>
            </a:r>
            <a:r>
              <a:rPr lang="en-US" altLang="zh-CN" sz="2400" dirty="0"/>
              <a:t>+x+1</a:t>
            </a:r>
            <a:r>
              <a:rPr lang="zh-CN" altLang="en-US" sz="2400" dirty="0"/>
              <a:t>是</a:t>
            </a:r>
            <a:r>
              <a:rPr lang="en-US" altLang="zh-CN" sz="2400" dirty="0"/>
              <a:t>Z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上的本原多项式，设</a:t>
            </a:r>
            <a:r>
              <a:rPr lang="en-US" altLang="zh-CN" sz="2400" dirty="0"/>
              <a:t>α</a:t>
            </a:r>
            <a:r>
              <a:rPr lang="zh-CN" altLang="en-US" sz="2400" dirty="0"/>
              <a:t>是</a:t>
            </a:r>
            <a:r>
              <a:rPr lang="en-US" altLang="zh-CN" sz="2400" dirty="0"/>
              <a:t>x</a:t>
            </a:r>
            <a:r>
              <a:rPr lang="en-US" altLang="zh-CN" sz="2400" baseline="30000" dirty="0"/>
              <a:t>4</a:t>
            </a:r>
            <a:r>
              <a:rPr lang="en-US" altLang="zh-CN" sz="2400" dirty="0"/>
              <a:t>+x+1</a:t>
            </a:r>
            <a:r>
              <a:rPr lang="zh-CN" altLang="en-US" sz="2400" dirty="0"/>
              <a:t>的根。</a:t>
            </a:r>
          </a:p>
          <a:p>
            <a:r>
              <a:rPr lang="en-US" altLang="zh-CN" sz="2400" dirty="0"/>
              <a:t>(1) </a:t>
            </a:r>
            <a:r>
              <a:rPr lang="zh-CN" altLang="en-US" sz="2400" dirty="0"/>
              <a:t>求出</a:t>
            </a:r>
            <a:r>
              <a:rPr lang="en-US" altLang="zh-CN" sz="2400" dirty="0"/>
              <a:t>GF(16)</a:t>
            </a:r>
            <a:r>
              <a:rPr lang="zh-CN" altLang="en-US" sz="2400" dirty="0"/>
              <a:t>上所有本原元，并用</a:t>
            </a:r>
            <a:r>
              <a:rPr lang="en-US" altLang="zh-CN" sz="2400" dirty="0"/>
              <a:t>α</a:t>
            </a:r>
            <a:r>
              <a:rPr lang="zh-CN" altLang="en-US" sz="2400" dirty="0"/>
              <a:t>的幂次形式表示。</a:t>
            </a:r>
          </a:p>
          <a:p>
            <a:r>
              <a:rPr lang="en-US" altLang="zh-CN" sz="2400" dirty="0"/>
              <a:t>(2) </a:t>
            </a:r>
            <a:r>
              <a:rPr lang="zh-CN" altLang="en-US" sz="2400" dirty="0"/>
              <a:t>求出</a:t>
            </a:r>
            <a:r>
              <a:rPr lang="en-US" altLang="zh-CN" sz="2400" dirty="0"/>
              <a:t>Z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上的所有四次本原式。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解：已知</a:t>
            </a:r>
            <a:r>
              <a:rPr lang="en-US" altLang="zh-CN" sz="2400" dirty="0"/>
              <a:t>α</a:t>
            </a:r>
            <a:r>
              <a:rPr lang="zh-CN" altLang="en-US" sz="2400" dirty="0"/>
              <a:t>为本原元，那么寻找与</a:t>
            </a:r>
            <a:r>
              <a:rPr lang="en-US" altLang="zh-CN" sz="2400" dirty="0"/>
              <a:t>15</a:t>
            </a:r>
            <a:r>
              <a:rPr lang="zh-CN" altLang="en-US" sz="2400" dirty="0"/>
              <a:t>互质的数，可得</a:t>
            </a:r>
            <a:r>
              <a:rPr lang="en-US" altLang="zh-CN" sz="2400" dirty="0"/>
              <a:t>GF</a:t>
            </a: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4</a:t>
            </a:r>
            <a:r>
              <a:rPr lang="zh-CN" altLang="en-US" sz="2400" dirty="0"/>
              <a:t>）上的所有本原元是（基于</a:t>
            </a:r>
            <a:r>
              <a:rPr lang="en-US" altLang="zh-CN" sz="2400" dirty="0"/>
              <a:t>Z</a:t>
            </a:r>
            <a:r>
              <a:rPr lang="en-US" altLang="zh-CN" sz="2400" baseline="-25000" dirty="0"/>
              <a:t>2 </a:t>
            </a:r>
            <a:r>
              <a:rPr lang="en-US" altLang="zh-CN" sz="2400" dirty="0"/>
              <a:t>/(x</a:t>
            </a:r>
            <a:r>
              <a:rPr lang="en-US" altLang="zh-CN" sz="2400" baseline="30000" dirty="0"/>
              <a:t>4</a:t>
            </a:r>
            <a:r>
              <a:rPr lang="en-US" altLang="zh-CN" sz="2400" dirty="0"/>
              <a:t>+x+1)</a:t>
            </a:r>
            <a:r>
              <a:rPr lang="zh-CN" altLang="en-US" sz="2400" dirty="0"/>
              <a:t>）：</a:t>
            </a:r>
            <a:endParaRPr lang="en-US" altLang="zh-CN" sz="2400" dirty="0"/>
          </a:p>
          <a:p>
            <a:r>
              <a:rPr lang="en-US" altLang="zh-CN" sz="2400" dirty="0"/>
              <a:t>α</a:t>
            </a:r>
            <a:r>
              <a:rPr lang="zh-CN" altLang="en-US" sz="2400" dirty="0"/>
              <a:t>＝</a:t>
            </a:r>
            <a:r>
              <a:rPr lang="en-US" altLang="zh-CN" sz="2400" dirty="0"/>
              <a:t>α</a:t>
            </a:r>
          </a:p>
          <a:p>
            <a:r>
              <a:rPr lang="en-US" altLang="zh-CN" sz="2400" dirty="0"/>
              <a:t>α</a:t>
            </a:r>
            <a:r>
              <a:rPr lang="en-US" altLang="zh-CN" sz="2400" baseline="30000" dirty="0"/>
              <a:t>2</a:t>
            </a:r>
            <a:r>
              <a:rPr lang="zh-CN" altLang="en-US" sz="2400" dirty="0"/>
              <a:t>＝</a:t>
            </a:r>
            <a:r>
              <a:rPr lang="en-US" altLang="zh-CN" sz="2400" dirty="0"/>
              <a:t>α</a:t>
            </a:r>
            <a:r>
              <a:rPr lang="en-US" altLang="zh-CN" sz="2400" baseline="30000" dirty="0"/>
              <a:t>2</a:t>
            </a:r>
          </a:p>
          <a:p>
            <a:r>
              <a:rPr lang="en-US" altLang="zh-CN" sz="2400" dirty="0"/>
              <a:t>α</a:t>
            </a:r>
            <a:r>
              <a:rPr lang="en-US" altLang="zh-CN" sz="2400" baseline="30000" dirty="0"/>
              <a:t>4</a:t>
            </a:r>
            <a:r>
              <a:rPr lang="zh-CN" altLang="en-US" sz="2400" dirty="0"/>
              <a:t>＝</a:t>
            </a:r>
            <a:r>
              <a:rPr lang="en-US" altLang="zh-CN" sz="2400" dirty="0"/>
              <a:t>α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</a:p>
          <a:p>
            <a:r>
              <a:rPr lang="en-US" altLang="zh-CN" sz="2400" dirty="0"/>
              <a:t>α</a:t>
            </a:r>
            <a:r>
              <a:rPr lang="en-US" altLang="zh-CN" sz="2400" baseline="30000" dirty="0"/>
              <a:t>7</a:t>
            </a:r>
            <a:r>
              <a:rPr lang="zh-CN" altLang="en-US" sz="2400" dirty="0"/>
              <a:t>＝</a:t>
            </a:r>
            <a:r>
              <a:rPr lang="en-US" altLang="zh-CN" sz="2400" dirty="0"/>
              <a:t>α</a:t>
            </a:r>
            <a:r>
              <a:rPr lang="en-US" altLang="zh-CN" sz="2400" baseline="300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α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</a:p>
          <a:p>
            <a:r>
              <a:rPr lang="en-US" altLang="zh-CN" sz="2400" dirty="0"/>
              <a:t>α</a:t>
            </a:r>
            <a:r>
              <a:rPr lang="en-US" altLang="zh-CN" sz="2400" baseline="30000" dirty="0"/>
              <a:t>8</a:t>
            </a:r>
            <a:r>
              <a:rPr lang="zh-CN" altLang="en-US" sz="2400" dirty="0"/>
              <a:t>＝</a:t>
            </a:r>
            <a:r>
              <a:rPr lang="en-US" altLang="zh-CN" sz="2400" dirty="0"/>
              <a:t>α</a:t>
            </a:r>
            <a:r>
              <a:rPr lang="en-US" altLang="zh-CN" sz="2400" baseline="30000" dirty="0"/>
              <a:t>2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</a:p>
          <a:p>
            <a:r>
              <a:rPr lang="en-US" altLang="zh-CN" sz="2400" dirty="0"/>
              <a:t>α</a:t>
            </a:r>
            <a:r>
              <a:rPr lang="en-US" altLang="zh-CN" sz="2400" baseline="30000" dirty="0"/>
              <a:t>11</a:t>
            </a:r>
            <a:r>
              <a:rPr lang="zh-CN" altLang="en-US" sz="2400" dirty="0"/>
              <a:t>＝</a:t>
            </a:r>
            <a:r>
              <a:rPr lang="en-US" altLang="zh-CN" sz="2400" dirty="0"/>
              <a:t>α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+ α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+ α</a:t>
            </a:r>
          </a:p>
          <a:p>
            <a:r>
              <a:rPr lang="en-US" altLang="zh-CN" sz="2400" dirty="0"/>
              <a:t>α</a:t>
            </a:r>
            <a:r>
              <a:rPr lang="en-US" altLang="zh-CN" sz="2400" baseline="30000" dirty="0"/>
              <a:t>13</a:t>
            </a:r>
            <a:r>
              <a:rPr lang="zh-CN" altLang="en-US" sz="2400" dirty="0"/>
              <a:t>＝ </a:t>
            </a:r>
            <a:r>
              <a:rPr lang="en-US" altLang="zh-CN" sz="2400" dirty="0"/>
              <a:t>α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+ α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 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</a:p>
          <a:p>
            <a:r>
              <a:rPr lang="en-US" altLang="zh-CN" sz="2400" dirty="0"/>
              <a:t>α</a:t>
            </a:r>
            <a:r>
              <a:rPr lang="en-US" altLang="zh-CN" sz="2400" baseline="30000" dirty="0"/>
              <a:t>14</a:t>
            </a:r>
            <a:r>
              <a:rPr lang="zh-CN" altLang="en-US" sz="2400" dirty="0"/>
              <a:t>＝ </a:t>
            </a:r>
            <a:r>
              <a:rPr lang="en-US" altLang="zh-CN" sz="2400" dirty="0"/>
              <a:t>α</a:t>
            </a:r>
            <a:r>
              <a:rPr lang="en-US" altLang="zh-CN" sz="2400" baseline="30000" dirty="0"/>
              <a:t>3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0D2AF3-C2CF-40F0-9FE0-85E3A96B9903}"/>
              </a:ext>
            </a:extLst>
          </p:cNvPr>
          <p:cNvSpPr txBox="1"/>
          <p:nvPr/>
        </p:nvSpPr>
        <p:spPr>
          <a:xfrm>
            <a:off x="5753328" y="3839301"/>
            <a:ext cx="6096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两个本原多项式为</a:t>
            </a:r>
          </a:p>
          <a:p>
            <a:r>
              <a:rPr lang="en-US" altLang="zh-CN" sz="2400" dirty="0"/>
              <a:t>(x- α) (x- α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 (x- α</a:t>
            </a:r>
            <a:r>
              <a:rPr lang="en-US" altLang="zh-CN" sz="2400" baseline="30000" dirty="0"/>
              <a:t>4</a:t>
            </a:r>
            <a:r>
              <a:rPr lang="en-US" altLang="zh-CN" sz="2400" dirty="0"/>
              <a:t>) (x- α</a:t>
            </a:r>
            <a:r>
              <a:rPr lang="en-US" altLang="zh-CN" sz="2400" baseline="30000" dirty="0"/>
              <a:t>8</a:t>
            </a:r>
            <a:r>
              <a:rPr lang="en-US" altLang="zh-CN" sz="2400" dirty="0"/>
              <a:t>) </a:t>
            </a:r>
            <a:r>
              <a:rPr lang="zh-CN" altLang="en-US" sz="2400" dirty="0"/>
              <a:t>＝</a:t>
            </a:r>
            <a:r>
              <a:rPr lang="en-US" altLang="zh-CN" sz="2400" dirty="0"/>
              <a:t>x</a:t>
            </a:r>
            <a:r>
              <a:rPr lang="en-US" altLang="zh-CN" sz="2400" baseline="30000" dirty="0"/>
              <a:t>4</a:t>
            </a:r>
            <a:r>
              <a:rPr lang="en-US" altLang="zh-CN" sz="2400" dirty="0"/>
              <a:t>+x+1</a:t>
            </a:r>
          </a:p>
          <a:p>
            <a:r>
              <a:rPr lang="en-US" altLang="zh-CN" sz="2400" dirty="0"/>
              <a:t>(x- α</a:t>
            </a:r>
            <a:r>
              <a:rPr lang="en-US" altLang="zh-CN" sz="2400" baseline="30000" dirty="0"/>
              <a:t>7</a:t>
            </a:r>
            <a:r>
              <a:rPr lang="en-US" altLang="zh-CN" sz="2400" dirty="0"/>
              <a:t>) (x- α</a:t>
            </a:r>
            <a:r>
              <a:rPr lang="en-US" altLang="zh-CN" sz="2400" baseline="30000" dirty="0"/>
              <a:t>11</a:t>
            </a:r>
            <a:r>
              <a:rPr lang="en-US" altLang="zh-CN" sz="2400" dirty="0"/>
              <a:t>) (x- α</a:t>
            </a:r>
            <a:r>
              <a:rPr lang="en-US" altLang="zh-CN" sz="2400" baseline="30000" dirty="0"/>
              <a:t>13</a:t>
            </a:r>
            <a:r>
              <a:rPr lang="en-US" altLang="zh-CN" sz="2400" dirty="0"/>
              <a:t>) (x- α</a:t>
            </a:r>
            <a:r>
              <a:rPr lang="en-US" altLang="zh-CN" sz="2400" baseline="30000" dirty="0"/>
              <a:t>14</a:t>
            </a:r>
            <a:r>
              <a:rPr lang="en-US" altLang="zh-CN" sz="2400" dirty="0"/>
              <a:t>)=x</a:t>
            </a:r>
            <a:r>
              <a:rPr lang="en-US" altLang="zh-CN" sz="2400" baseline="30000" dirty="0"/>
              <a:t>4</a:t>
            </a:r>
            <a:r>
              <a:rPr lang="en-US" altLang="zh-CN" sz="2400" dirty="0"/>
              <a:t>+x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+1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82C781D-FC77-47AD-B250-0033C1AF07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5625" y="765176"/>
            <a:ext cx="8540750" cy="5616575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13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讲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slides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p11</a:t>
            </a:r>
          </a:p>
          <a:p>
            <a:pPr eaLnBrk="1" hangingPunct="1"/>
            <a:endParaRPr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已知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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为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GF(</a:t>
            </a:r>
            <a:r>
              <a:rPr lang="en-US" altLang="zh-CN" dirty="0" err="1">
                <a:solidFill>
                  <a:srgbClr val="000000"/>
                </a:solidFill>
                <a:ea typeface="黑体" panose="02010609060101010101" pitchFamily="49" charset="-122"/>
              </a:rPr>
              <a:t>p</a:t>
            </a:r>
            <a:r>
              <a:rPr lang="en-US" altLang="zh-CN" baseline="30000" dirty="0" err="1">
                <a:solidFill>
                  <a:srgbClr val="000000"/>
                </a:solidFill>
                <a:ea typeface="黑体" panose="0201060906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上的本原元，怎样求出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GF(</a:t>
            </a:r>
            <a:r>
              <a:rPr lang="en-US" altLang="zh-CN" dirty="0" err="1">
                <a:solidFill>
                  <a:srgbClr val="000000"/>
                </a:solidFill>
                <a:ea typeface="黑体" panose="02010609060101010101" pitchFamily="49" charset="-122"/>
              </a:rPr>
              <a:t>p</a:t>
            </a:r>
            <a:r>
              <a:rPr lang="en-US" altLang="zh-CN" baseline="30000" dirty="0" err="1">
                <a:solidFill>
                  <a:srgbClr val="000000"/>
                </a:solidFill>
                <a:ea typeface="黑体" panose="0201060906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上的所有本原元？</a:t>
            </a: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GF*(</a:t>
            </a:r>
            <a:r>
              <a:rPr lang="en-US" altLang="zh-CN" dirty="0" err="1">
                <a:solidFill>
                  <a:srgbClr val="000000"/>
                </a:solidFill>
                <a:ea typeface="黑体" panose="02010609060101010101" pitchFamily="49" charset="-122"/>
              </a:rPr>
              <a:t>p</a:t>
            </a:r>
            <a:r>
              <a:rPr lang="en-US" altLang="zh-CN" baseline="30000" dirty="0" err="1">
                <a:solidFill>
                  <a:srgbClr val="000000"/>
                </a:solidFill>
                <a:ea typeface="黑体" panose="0201060906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中的每个元素可表示为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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的幂次形式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</a:t>
            </a:r>
            <a:r>
              <a:rPr lang="en-US" altLang="zh-CN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k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。</a:t>
            </a: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由习题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13.19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知，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</a:t>
            </a:r>
            <a:r>
              <a:rPr lang="en-US" altLang="zh-CN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k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的阶为</a:t>
            </a:r>
            <a:r>
              <a:rPr lang="en-US" altLang="zh-CN" dirty="0" err="1">
                <a:solidFill>
                  <a:srgbClr val="000000"/>
                </a:solidFill>
                <a:ea typeface="黑体" panose="02010609060101010101" pitchFamily="49" charset="-122"/>
              </a:rPr>
              <a:t>p</a:t>
            </a:r>
            <a:r>
              <a:rPr lang="en-US" altLang="zh-CN" baseline="30000" dirty="0" err="1">
                <a:solidFill>
                  <a:srgbClr val="000000"/>
                </a:solidFill>
                <a:ea typeface="黑体" panose="0201060906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 -1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当且仅当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(k, </a:t>
            </a:r>
            <a:r>
              <a:rPr lang="en-US" altLang="zh-CN" dirty="0" err="1">
                <a:solidFill>
                  <a:srgbClr val="000000"/>
                </a:solidFill>
                <a:ea typeface="黑体" panose="02010609060101010101" pitchFamily="49" charset="-122"/>
              </a:rPr>
              <a:t>p</a:t>
            </a:r>
            <a:r>
              <a:rPr lang="en-US" altLang="zh-CN" baseline="30000" dirty="0" err="1">
                <a:solidFill>
                  <a:srgbClr val="000000"/>
                </a:solidFill>
                <a:ea typeface="黑体" panose="0201060906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 -1)=1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，</a:t>
            </a:r>
            <a:endParaRPr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即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</a:t>
            </a:r>
            <a:r>
              <a:rPr lang="en-US" altLang="zh-CN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k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为本原元当且仅当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(k, </a:t>
            </a:r>
            <a:r>
              <a:rPr lang="en-US" altLang="zh-CN" dirty="0" err="1">
                <a:solidFill>
                  <a:srgbClr val="000000"/>
                </a:solidFill>
                <a:ea typeface="黑体" panose="02010609060101010101" pitchFamily="49" charset="-122"/>
              </a:rPr>
              <a:t>p</a:t>
            </a:r>
            <a:r>
              <a:rPr lang="en-US" altLang="zh-CN" baseline="30000" dirty="0" err="1">
                <a:solidFill>
                  <a:srgbClr val="000000"/>
                </a:solidFill>
                <a:ea typeface="黑体" panose="0201060906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 -1)=1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。</a:t>
            </a:r>
            <a:endParaRPr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就可在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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,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</a:t>
            </a:r>
            <a:r>
              <a:rPr lang="en-US" altLang="zh-CN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2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,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</a:t>
            </a:r>
            <a:r>
              <a:rPr lang="en-US" altLang="zh-CN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p</a:t>
            </a:r>
            <a:r>
              <a:rPr lang="en-US" altLang="zh-CN" baseline="50000" dirty="0">
                <a:solidFill>
                  <a:srgbClr val="000000"/>
                </a:solidFill>
                <a:ea typeface="黑体" panose="02010609060101010101" pitchFamily="49" charset="-122"/>
              </a:rPr>
              <a:t>n</a:t>
            </a:r>
            <a:r>
              <a:rPr lang="en-US" altLang="zh-CN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-1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中找出所有的本原元。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FC3A0242-EEA8-4879-990E-4E8BB9F01A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0018" y="255065"/>
            <a:ext cx="11150296" cy="60198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第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14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讲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slides p5</a:t>
            </a:r>
          </a:p>
          <a:p>
            <a:pPr eaLnBrk="1" hangingPunct="1"/>
            <a:endParaRPr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结论:</a:t>
            </a:r>
            <a:endParaRPr lang="zh-CN" altLang="zh-CN" dirty="0">
              <a:solidFill>
                <a:srgbClr val="000000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1.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en-US" altLang="en-US" dirty="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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为本原多项式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f(x)</a:t>
            </a:r>
            <a:r>
              <a:rPr lang="zh-CN" altLang="zh-CN" dirty="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的根,则有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f(x)=(x-)(x-</a:t>
            </a:r>
            <a:r>
              <a:rPr lang="en-US" altLang="zh-CN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)(x-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</a:t>
            </a:r>
            <a:r>
              <a:rPr lang="en-US" altLang="zh-CN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p</a:t>
            </a:r>
            <a:r>
              <a:rPr lang="en-US" altLang="zh-CN" baseline="60000" dirty="0">
                <a:solidFill>
                  <a:srgbClr val="000000"/>
                </a:solidFill>
                <a:ea typeface="黑体" panose="02010609060101010101" pitchFamily="49" charset="-122"/>
              </a:rPr>
              <a:t>2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)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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(x-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</a:t>
            </a:r>
            <a:r>
              <a:rPr lang="en-US" altLang="zh-CN" baseline="30000" dirty="0">
                <a:solidFill>
                  <a:srgbClr val="000000"/>
                </a:solidFill>
                <a:ea typeface="黑体" panose="02010609060101010101" pitchFamily="49" charset="-122"/>
              </a:rPr>
              <a:t>p</a:t>
            </a:r>
            <a:r>
              <a:rPr lang="en-US" altLang="zh-CN" baseline="60000" dirty="0">
                <a:solidFill>
                  <a:srgbClr val="000000"/>
                </a:solidFill>
                <a:ea typeface="黑体" panose="02010609060101010101" pitchFamily="49" charset="-122"/>
              </a:rPr>
              <a:t>n-1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2.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已知</a:t>
            </a:r>
            <a:r>
              <a:rPr lang="en-US" altLang="zh-CN" dirty="0" err="1">
                <a:solidFill>
                  <a:srgbClr val="000000"/>
                </a:solidFill>
                <a:ea typeface="黑体" panose="02010609060101010101" pitchFamily="49" charset="-122"/>
              </a:rPr>
              <a:t>Z</a:t>
            </a:r>
            <a:r>
              <a:rPr lang="en-US" altLang="zh-CN" baseline="-25000" dirty="0" err="1">
                <a:solidFill>
                  <a:srgbClr val="000000"/>
                </a:solidFill>
                <a:ea typeface="黑体" panose="02010609060101010101" pitchFamily="49" charset="-122"/>
              </a:rPr>
              <a:t>p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上的一个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n</a:t>
            </a:r>
            <a:r>
              <a:rPr lang="zh-CN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次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本原多项式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f(x),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求所有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n</a:t>
            </a:r>
            <a:r>
              <a:rPr lang="zh-CN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次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本原多项式的方法是:</a:t>
            </a:r>
          </a:p>
          <a:p>
            <a:pPr lvl="1" algn="just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(1)先求出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f(x)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的一个根,即本原元</a:t>
            </a:r>
            <a:r>
              <a:rPr lang="en-US" altLang="en-US" dirty="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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,然后求出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GF(</a:t>
            </a:r>
            <a:r>
              <a:rPr lang="en-US" altLang="zh-CN" dirty="0" err="1">
                <a:solidFill>
                  <a:srgbClr val="000000"/>
                </a:solidFill>
                <a:ea typeface="黑体" panose="02010609060101010101" pitchFamily="49" charset="-122"/>
              </a:rPr>
              <a:t>p</a:t>
            </a:r>
            <a:r>
              <a:rPr lang="en-US" altLang="zh-CN" baseline="30000" dirty="0" err="1">
                <a:solidFill>
                  <a:srgbClr val="000000"/>
                </a:solidFill>
                <a:ea typeface="黑体" panose="0201060906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中的所有本原元,</a:t>
            </a:r>
          </a:p>
          <a:p>
            <a:pPr lvl="1" algn="just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(2)根据求出的本原元按结论1中的方法构造其他本原多项式.</a:t>
            </a:r>
            <a:endParaRPr lang="en-US" altLang="zh-CN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lvl="1" algn="just">
              <a:lnSpc>
                <a:spcPct val="100000"/>
              </a:lnSpc>
              <a:spcBef>
                <a:spcPct val="0"/>
              </a:spcBef>
            </a:pPr>
            <a:endParaRPr lang="zh-CN" altLang="en-US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3.凡不可约多项式若有一个根是本原元,则它的所有根都是本原元,即,它一定是本原多项式.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CEC67-1968-4329-B76A-9087B952E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补充</a:t>
            </a:r>
            <a:r>
              <a:rPr lang="en-US" altLang="zh-CN" sz="2800" dirty="0"/>
              <a:t>2</a:t>
            </a:r>
            <a:r>
              <a:rPr lang="zh-CN" altLang="en-US" sz="2800" dirty="0"/>
              <a:t>：证明</a:t>
            </a:r>
            <a:r>
              <a:rPr lang="en-US" altLang="zh-CN" sz="2800" dirty="0"/>
              <a:t>2</a:t>
            </a:r>
            <a:r>
              <a:rPr lang="en-US" sz="2800" dirty="0"/>
              <a:t>x^n+9x^2+6(n&gt;2)</a:t>
            </a:r>
            <a:r>
              <a:rPr lang="zh-CN" altLang="en-US" sz="2800" dirty="0"/>
              <a:t>是有理数域上的不可约多项式</a:t>
            </a:r>
            <a:endParaRPr 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3DB31A-2AD5-41C6-AF1F-178383045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zh-CN" altLang="en-US" dirty="0"/>
              <a:t>由艾森斯坦</a:t>
            </a:r>
            <a:r>
              <a:rPr lang="en-US" altLang="zh-CN" dirty="0"/>
              <a:t>(Eisenstein)</a:t>
            </a:r>
            <a:r>
              <a:rPr lang="zh-CN" altLang="en-US" dirty="0"/>
              <a:t>判别法，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en-US" dirty="0"/>
              <a:t>(1)p</a:t>
            </a:r>
            <a:r>
              <a:rPr lang="zh-CN" altLang="en-US" dirty="0"/>
              <a:t>不能整除</a:t>
            </a:r>
            <a:r>
              <a:rPr lang="en-US" altLang="zh-CN" dirty="0"/>
              <a:t>2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en-US" dirty="0"/>
              <a:t>(2)p</a:t>
            </a:r>
            <a:r>
              <a:rPr lang="zh-CN" altLang="en-US" dirty="0"/>
              <a:t>整除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en-US" dirty="0"/>
              <a:t>(3)</a:t>
            </a:r>
            <a:r>
              <a:rPr lang="en-US" altLang="zh-CN" dirty="0"/>
              <a:t>p^2</a:t>
            </a:r>
            <a:r>
              <a:rPr lang="zh-CN" altLang="en-US" dirty="0"/>
              <a:t>不能整除</a:t>
            </a:r>
            <a:r>
              <a:rPr lang="en-US" altLang="zh-CN" dirty="0"/>
              <a:t>6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altLang="zh-CN" dirty="0"/>
              <a:t>P=3</a:t>
            </a:r>
            <a:r>
              <a:rPr lang="zh-CN" altLang="en-US" dirty="0"/>
              <a:t>满足条件，</a:t>
            </a:r>
            <a:r>
              <a:rPr lang="en-US" altLang="zh-CN" dirty="0"/>
              <a:t>f(x)</a:t>
            </a:r>
            <a:r>
              <a:rPr lang="zh-CN" altLang="en-US" dirty="0"/>
              <a:t>在</a:t>
            </a:r>
            <a:r>
              <a:rPr lang="en-US" altLang="zh-CN" dirty="0"/>
              <a:t>Q</a:t>
            </a:r>
            <a:r>
              <a:rPr lang="zh-CN" altLang="en-US" dirty="0"/>
              <a:t>上不可约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5B2414-9A28-41D7-95DD-6AE08776C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505" y="2175557"/>
            <a:ext cx="5079392" cy="224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3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897F3-E2E8-4DC5-BF66-A22B9580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i="0" dirty="0">
                <a:solidFill>
                  <a:srgbClr val="2D3B45"/>
                </a:solidFill>
                <a:effectLst/>
                <a:latin typeface="+mn-ea"/>
                <a:ea typeface="+mn-ea"/>
              </a:rPr>
              <a:t>补充</a:t>
            </a:r>
            <a:r>
              <a:rPr lang="en-US" altLang="zh-CN" sz="3200" i="0" dirty="0">
                <a:solidFill>
                  <a:srgbClr val="2D3B45"/>
                </a:solidFill>
                <a:effectLst/>
                <a:latin typeface="+mn-ea"/>
                <a:ea typeface="+mn-ea"/>
              </a:rPr>
              <a:t>3.</a:t>
            </a:r>
            <a:r>
              <a:rPr lang="zh-CN" altLang="en-US" sz="3200" i="0" dirty="0">
                <a:solidFill>
                  <a:srgbClr val="2D3B45"/>
                </a:solidFill>
                <a:effectLst/>
                <a:latin typeface="+mn-ea"/>
                <a:ea typeface="+mn-ea"/>
              </a:rPr>
              <a:t>求出</a:t>
            </a:r>
            <a:r>
              <a:rPr lang="en-US" altLang="zh-CN" sz="3200" i="0" dirty="0">
                <a:solidFill>
                  <a:srgbClr val="2D3B45"/>
                </a:solidFill>
                <a:effectLst/>
                <a:latin typeface="+mn-ea"/>
                <a:ea typeface="+mn-ea"/>
              </a:rPr>
              <a:t>Z_2</a:t>
            </a:r>
            <a:r>
              <a:rPr lang="zh-CN" altLang="en-US" sz="3200" i="0" dirty="0">
                <a:solidFill>
                  <a:srgbClr val="2D3B45"/>
                </a:solidFill>
                <a:effectLst/>
                <a:latin typeface="+mn-ea"/>
                <a:ea typeface="+mn-ea"/>
              </a:rPr>
              <a:t>上所有</a:t>
            </a:r>
            <a:r>
              <a:rPr lang="en-US" altLang="zh-CN" sz="3200" i="0" dirty="0">
                <a:solidFill>
                  <a:srgbClr val="2D3B45"/>
                </a:solidFill>
                <a:effectLst/>
                <a:latin typeface="+mn-ea"/>
                <a:ea typeface="+mn-ea"/>
              </a:rPr>
              <a:t>5</a:t>
            </a:r>
            <a:r>
              <a:rPr lang="zh-CN" altLang="en-US" sz="3200" i="0" dirty="0">
                <a:solidFill>
                  <a:srgbClr val="2D3B45"/>
                </a:solidFill>
                <a:effectLst/>
                <a:latin typeface="+mn-ea"/>
                <a:ea typeface="+mn-ea"/>
              </a:rPr>
              <a:t>次不可约多项式和本原多项式</a:t>
            </a:r>
            <a:endParaRPr lang="en-US" sz="3200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15ED2-46D8-4E80-B54C-8FA63FA16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296" y="1557329"/>
            <a:ext cx="11353800" cy="522127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zh-CN" altLang="en-US" dirty="0"/>
              <a:t>设</a:t>
            </a:r>
            <a:r>
              <a:rPr lang="en-US" altLang="zh-CN" dirty="0"/>
              <a:t>f(x) = x^5+ax^4+bx^3+cx^2+dx+1, </a:t>
            </a:r>
            <a:r>
              <a:rPr lang="zh-CN" altLang="en-US" dirty="0"/>
              <a:t>其中</a:t>
            </a:r>
            <a:r>
              <a:rPr lang="en-US" altLang="zh-CN" dirty="0"/>
              <a:t>a, b, c, d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dirty="0"/>
              <a:t>Z</a:t>
            </a:r>
            <a:r>
              <a:rPr lang="en-US" altLang="zh-CN" baseline="-25000" dirty="0"/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上的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次不可约多项式只有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: x, x+1;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次不可约多项式只有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x^2+x+1;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次不可约多项式只有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x^3+x+1, x^3+x^2+1.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由于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f(x)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不能被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次不可约多项式整除，因此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f(0)=f(1)=1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a, b, c, 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中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的个数为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或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3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f(x)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也可能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次不可约多项式与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次不可约多项式的乘积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即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: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f(x) = (x^2+x+1)(x^3+x+1) = x^5+x^4+1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或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f(x) = (x^2+x+1)(x^3+x^2+1) = x^5+x+1.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除了上述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个多项式之外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其它的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次多项式都是不可约的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: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x^5+x^2+1, x^5+x^3+1, x^5+x^3+x^2+x+1, x^5+x^4+x^2+x+1, x^5+x^4+x^3+x+1, x^5+x^4+x^3+x^2+1.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这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6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个多项式即</a:t>
            </a:r>
            <a:r>
              <a:rPr lang="en-US" altLang="zh-CN" sz="2800" i="0" dirty="0">
                <a:solidFill>
                  <a:srgbClr val="2D3B45"/>
                </a:solidFill>
                <a:effectLst/>
                <a:latin typeface="+mn-ea"/>
                <a:ea typeface="+mn-ea"/>
              </a:rPr>
              <a:t>Z_2</a:t>
            </a:r>
            <a:r>
              <a:rPr lang="zh-CN" altLang="en-US" sz="2800" i="0" dirty="0">
                <a:solidFill>
                  <a:srgbClr val="2D3B45"/>
                </a:solidFill>
                <a:effectLst/>
                <a:latin typeface="+mn-ea"/>
                <a:ea typeface="+mn-ea"/>
              </a:rPr>
              <a:t>上所有</a:t>
            </a:r>
            <a:r>
              <a:rPr lang="en-US" altLang="zh-CN" sz="2800" i="0" dirty="0">
                <a:solidFill>
                  <a:srgbClr val="2D3B45"/>
                </a:solidFill>
                <a:effectLst/>
                <a:latin typeface="+mn-ea"/>
                <a:ea typeface="+mn-ea"/>
              </a:rPr>
              <a:t>5</a:t>
            </a:r>
            <a:r>
              <a:rPr lang="zh-CN" altLang="en-US" sz="2800" i="0" dirty="0">
                <a:solidFill>
                  <a:srgbClr val="2D3B45"/>
                </a:solidFill>
                <a:effectLst/>
                <a:latin typeface="+mn-ea"/>
                <a:ea typeface="+mn-ea"/>
              </a:rPr>
              <a:t>次不可约多项式。</a:t>
            </a:r>
            <a:endParaRPr lang="en-US" altLang="zh-CN" sz="2800" i="0" dirty="0">
              <a:solidFill>
                <a:srgbClr val="2D3B45"/>
              </a:solidFill>
              <a:effectLst/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endParaRPr lang="en-US" altLang="zh-CN" sz="2800" i="0" dirty="0">
              <a:solidFill>
                <a:srgbClr val="2D3B45"/>
              </a:solidFill>
              <a:effectLst/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zh-CN" altLang="en-US" dirty="0">
                <a:solidFill>
                  <a:srgbClr val="2D3B45"/>
                </a:solidFill>
                <a:latin typeface="+mn-ea"/>
              </a:rPr>
              <a:t>由于</a:t>
            </a:r>
            <a:r>
              <a:rPr lang="en-US" altLang="zh-CN" dirty="0">
                <a:solidFill>
                  <a:srgbClr val="2D3B45"/>
                </a:solidFill>
                <a:latin typeface="+mn-ea"/>
              </a:rPr>
              <a:t>31</a:t>
            </a:r>
            <a:r>
              <a:rPr lang="zh-CN" altLang="en-US" dirty="0">
                <a:solidFill>
                  <a:srgbClr val="2D3B45"/>
                </a:solidFill>
                <a:latin typeface="+mn-ea"/>
              </a:rPr>
              <a:t>为素数，除去</a:t>
            </a:r>
            <a:r>
              <a:rPr lang="en-US" altLang="zh-CN" dirty="0">
                <a:solidFill>
                  <a:srgbClr val="2D3B45"/>
                </a:solidFill>
                <a:latin typeface="+mn-ea"/>
              </a:rPr>
              <a:t>0</a:t>
            </a:r>
            <a:r>
              <a:rPr lang="zh-CN" altLang="en-US" dirty="0">
                <a:solidFill>
                  <a:srgbClr val="2D3B45"/>
                </a:solidFill>
                <a:latin typeface="+mn-ea"/>
              </a:rPr>
              <a:t>元和</a:t>
            </a:r>
            <a:r>
              <a:rPr lang="en-US" altLang="zh-CN" dirty="0">
                <a:solidFill>
                  <a:srgbClr val="2D3B45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rgbClr val="2D3B45"/>
                </a:solidFill>
                <a:latin typeface="+mn-ea"/>
              </a:rPr>
              <a:t>元，</a:t>
            </a:r>
            <a:r>
              <a:rPr lang="en-US" altLang="zh-CN" dirty="0">
                <a:solidFill>
                  <a:srgbClr val="2D3B45"/>
                </a:solidFill>
                <a:latin typeface="+mn-ea"/>
              </a:rPr>
              <a:t>GF(32)</a:t>
            </a:r>
            <a:r>
              <a:rPr lang="zh-CN" altLang="en-US" dirty="0">
                <a:solidFill>
                  <a:srgbClr val="2D3B45"/>
                </a:solidFill>
                <a:latin typeface="+mn-ea"/>
              </a:rPr>
              <a:t>有</a:t>
            </a:r>
            <a:r>
              <a:rPr lang="en-US" altLang="zh-CN" dirty="0">
                <a:solidFill>
                  <a:srgbClr val="2D3B45"/>
                </a:solidFill>
                <a:latin typeface="+mn-ea"/>
              </a:rPr>
              <a:t>30</a:t>
            </a:r>
            <a:r>
              <a:rPr lang="zh-CN" altLang="en-US" dirty="0">
                <a:solidFill>
                  <a:srgbClr val="2D3B45"/>
                </a:solidFill>
                <a:latin typeface="+mn-ea"/>
              </a:rPr>
              <a:t>个本原元，所以有</a:t>
            </a:r>
            <a:r>
              <a:rPr lang="en-US" altLang="zh-CN" dirty="0">
                <a:solidFill>
                  <a:srgbClr val="2D3B45"/>
                </a:solidFill>
                <a:latin typeface="+mn-ea"/>
              </a:rPr>
              <a:t>6</a:t>
            </a:r>
            <a:r>
              <a:rPr lang="zh-CN" altLang="en-US" dirty="0">
                <a:solidFill>
                  <a:srgbClr val="2D3B45"/>
                </a:solidFill>
                <a:latin typeface="+mn-ea"/>
              </a:rPr>
              <a:t>个</a:t>
            </a:r>
            <a:r>
              <a:rPr lang="en-US" altLang="zh-CN" dirty="0">
                <a:solidFill>
                  <a:srgbClr val="2D3B45"/>
                </a:solidFill>
                <a:latin typeface="+mn-ea"/>
              </a:rPr>
              <a:t>5</a:t>
            </a:r>
            <a:r>
              <a:rPr lang="zh-CN" altLang="en-US" dirty="0">
                <a:solidFill>
                  <a:srgbClr val="2D3B45"/>
                </a:solidFill>
                <a:latin typeface="+mn-ea"/>
              </a:rPr>
              <a:t>次本原多项式。</a:t>
            </a:r>
            <a:endParaRPr lang="en-US" altLang="zh-CN" dirty="0">
              <a:solidFill>
                <a:srgbClr val="2D3B45"/>
              </a:solidFill>
              <a:latin typeface="+mn-ea"/>
            </a:endParaRP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zh-CN" altLang="en-US" dirty="0">
                <a:solidFill>
                  <a:srgbClr val="2D3B45"/>
                </a:solidFill>
                <a:latin typeface="+mn-ea"/>
              </a:rPr>
              <a:t>由于</a:t>
            </a:r>
            <a:r>
              <a:rPr lang="en-US" altLang="zh-CN" dirty="0">
                <a:solidFill>
                  <a:srgbClr val="2D3B45"/>
                </a:solidFill>
                <a:latin typeface="+mn-ea"/>
              </a:rPr>
              <a:t>5</a:t>
            </a:r>
            <a:r>
              <a:rPr lang="zh-CN" altLang="en-US" dirty="0">
                <a:solidFill>
                  <a:srgbClr val="2D3B45"/>
                </a:solidFill>
                <a:latin typeface="+mn-ea"/>
              </a:rPr>
              <a:t>次本原多项式也有</a:t>
            </a:r>
            <a:r>
              <a:rPr lang="en-US" altLang="zh-CN" dirty="0">
                <a:solidFill>
                  <a:srgbClr val="2D3B45"/>
                </a:solidFill>
                <a:latin typeface="+mn-ea"/>
              </a:rPr>
              <a:t>6</a:t>
            </a:r>
            <a:r>
              <a:rPr lang="zh-CN" altLang="en-US" dirty="0">
                <a:solidFill>
                  <a:srgbClr val="2D3B45"/>
                </a:solidFill>
                <a:latin typeface="+mn-ea"/>
              </a:rPr>
              <a:t>个且本原多项式是不可约多项式，故本原多项式也就是这</a:t>
            </a:r>
            <a:r>
              <a:rPr lang="en-US" altLang="zh-CN" dirty="0">
                <a:solidFill>
                  <a:srgbClr val="2D3B45"/>
                </a:solidFill>
                <a:latin typeface="+mn-ea"/>
              </a:rPr>
              <a:t>6</a:t>
            </a:r>
            <a:r>
              <a:rPr lang="zh-CN" altLang="en-US" dirty="0">
                <a:solidFill>
                  <a:srgbClr val="2D3B45"/>
                </a:solidFill>
                <a:latin typeface="+mn-ea"/>
              </a:rPr>
              <a:t>个。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63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>
            <a:extLst>
              <a:ext uri="{FF2B5EF4-FFF2-40B4-BE49-F238E27FC236}">
                <a16:creationId xmlns:a16="http://schemas.microsoft.com/office/drawing/2014/main" id="{CD52DD4D-D6E4-462F-A98B-2676779B0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249" y="366400"/>
            <a:ext cx="7772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2800" dirty="0"/>
              <a:t>17.3</a:t>
            </a:r>
            <a:r>
              <a:rPr lang="zh-CN" altLang="en-US" sz="2800" dirty="0"/>
              <a:t>　</a:t>
            </a:r>
            <a:r>
              <a:rPr lang="en-US" altLang="zh-CN" sz="2800" dirty="0"/>
              <a:t>L</a:t>
            </a:r>
            <a:r>
              <a:rPr lang="zh-CN" altLang="en-US" sz="2800" dirty="0"/>
              <a:t>是</a:t>
            </a:r>
            <a:r>
              <a:rPr lang="en-US" altLang="zh-CN" sz="2800" dirty="0"/>
              <a:t>40</a:t>
            </a:r>
            <a:r>
              <a:rPr lang="zh-CN" altLang="en-US" sz="2800" dirty="0"/>
              <a:t>的正整数因子集，偏序关系为为整除｜，问（</a:t>
            </a:r>
            <a:r>
              <a:rPr lang="en-US" altLang="zh-CN" sz="2800" dirty="0"/>
              <a:t>L</a:t>
            </a:r>
            <a:r>
              <a:rPr lang="zh-CN" altLang="en-US" sz="2800" dirty="0"/>
              <a:t>；｜）是否是格？请画出其哈斯图。</a:t>
            </a:r>
            <a:endParaRPr lang="en-US" altLang="zh-CN" sz="2800" dirty="0"/>
          </a:p>
          <a:p>
            <a:endParaRPr lang="zh-CN" altLang="en-US" sz="2800" dirty="0"/>
          </a:p>
          <a:p>
            <a:r>
              <a:rPr lang="zh-CN" altLang="en-US" sz="2800" dirty="0"/>
              <a:t>解：</a:t>
            </a:r>
            <a:r>
              <a:rPr lang="en-US" altLang="zh-CN" sz="2800" dirty="0"/>
              <a:t>L</a:t>
            </a:r>
            <a:r>
              <a:rPr lang="zh-CN" altLang="en-US" sz="2800" dirty="0"/>
              <a:t>是</a:t>
            </a:r>
            <a:r>
              <a:rPr lang="en-US" altLang="zh-CN" sz="2800" dirty="0"/>
              <a:t>40</a:t>
            </a:r>
            <a:r>
              <a:rPr lang="zh-CN" altLang="en-US" sz="2800" dirty="0"/>
              <a:t>的因子集，</a:t>
            </a:r>
            <a:r>
              <a:rPr lang="en-US" altLang="zh-CN" sz="2800" dirty="0"/>
              <a:t>L={1,2,4,8,10,20,40)</a:t>
            </a:r>
            <a:r>
              <a:rPr lang="zh-CN" altLang="en-US" sz="2800" dirty="0"/>
              <a:t>。</a:t>
            </a:r>
          </a:p>
          <a:p>
            <a:r>
              <a:rPr lang="zh-CN" altLang="en-US" sz="2800" dirty="0"/>
              <a:t>对应的哈斯图为</a:t>
            </a:r>
          </a:p>
          <a:p>
            <a:r>
              <a:rPr lang="zh-CN" altLang="en-US" sz="2800" dirty="0"/>
              <a:t>			   </a:t>
            </a:r>
            <a:r>
              <a:rPr lang="en-US" altLang="zh-CN" sz="2800" dirty="0"/>
              <a:t>40</a:t>
            </a:r>
          </a:p>
          <a:p>
            <a:r>
              <a:rPr lang="en-US" altLang="zh-CN" sz="2800" dirty="0"/>
              <a:t>		     </a:t>
            </a:r>
          </a:p>
          <a:p>
            <a:r>
              <a:rPr lang="en-US" altLang="zh-CN" sz="2800" dirty="0"/>
              <a:t>		     8                   20</a:t>
            </a:r>
          </a:p>
          <a:p>
            <a:r>
              <a:rPr lang="en-US" altLang="zh-CN" sz="2800" dirty="0"/>
              <a:t>		      </a:t>
            </a:r>
          </a:p>
          <a:p>
            <a:r>
              <a:rPr lang="en-US" altLang="zh-CN" sz="2800" dirty="0"/>
              <a:t>		    4                     10</a:t>
            </a:r>
          </a:p>
          <a:p>
            <a:r>
              <a:rPr lang="en-US" altLang="zh-CN" sz="2800" dirty="0"/>
              <a:t>			</a:t>
            </a:r>
          </a:p>
          <a:p>
            <a:r>
              <a:rPr lang="en-US" altLang="zh-CN" sz="2800" dirty="0"/>
              <a:t>                                2                5</a:t>
            </a:r>
          </a:p>
          <a:p>
            <a:r>
              <a:rPr lang="en-US" altLang="zh-CN" sz="2800" dirty="0"/>
              <a:t>                                        </a:t>
            </a:r>
          </a:p>
          <a:p>
            <a:r>
              <a:rPr lang="en-US" altLang="zh-CN" sz="2800" dirty="0"/>
              <a:t>			     1</a:t>
            </a:r>
          </a:p>
        </p:txBody>
      </p:sp>
      <p:sp>
        <p:nvSpPr>
          <p:cNvPr id="2061" name="Line 13">
            <a:extLst>
              <a:ext uri="{FF2B5EF4-FFF2-40B4-BE49-F238E27FC236}">
                <a16:creationId xmlns:a16="http://schemas.microsoft.com/office/drawing/2014/main" id="{7D38DC21-8111-4B5F-8738-DFDBA38C80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17210" y="3166635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2" name="Line 14">
            <a:extLst>
              <a:ext uri="{FF2B5EF4-FFF2-40B4-BE49-F238E27FC236}">
                <a16:creationId xmlns:a16="http://schemas.microsoft.com/office/drawing/2014/main" id="{F89C78DA-9E57-4D78-9C9D-165F2531EF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41010" y="3776235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3" name="Line 15">
            <a:extLst>
              <a:ext uri="{FF2B5EF4-FFF2-40B4-BE49-F238E27FC236}">
                <a16:creationId xmlns:a16="http://schemas.microsoft.com/office/drawing/2014/main" id="{FC472A8F-2912-48E3-A0C0-C71B9B0C77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1010" y="4462035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4" name="Line 16">
            <a:extLst>
              <a:ext uri="{FF2B5EF4-FFF2-40B4-BE49-F238E27FC236}">
                <a16:creationId xmlns:a16="http://schemas.microsoft.com/office/drawing/2014/main" id="{47C7EA8D-FCD4-48D5-A9D1-AFBFAF04ED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5810" y="5224035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5" name="Line 17">
            <a:extLst>
              <a:ext uri="{FF2B5EF4-FFF2-40B4-BE49-F238E27FC236}">
                <a16:creationId xmlns:a16="http://schemas.microsoft.com/office/drawing/2014/main" id="{E2C003E4-DE10-45A1-A7CF-04A3AD657C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79210" y="5224035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6" name="Line 18">
            <a:extLst>
              <a:ext uri="{FF2B5EF4-FFF2-40B4-BE49-F238E27FC236}">
                <a16:creationId xmlns:a16="http://schemas.microsoft.com/office/drawing/2014/main" id="{E221DE20-9245-4FF5-BC04-1F7754BB26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2610" y="4462035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7" name="Line 19">
            <a:extLst>
              <a:ext uri="{FF2B5EF4-FFF2-40B4-BE49-F238E27FC236}">
                <a16:creationId xmlns:a16="http://schemas.microsoft.com/office/drawing/2014/main" id="{CB4F29CC-E8DE-422D-B60F-B4455D0B4DF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12610" y="377623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" name="Line 20">
            <a:extLst>
              <a:ext uri="{FF2B5EF4-FFF2-40B4-BE49-F238E27FC236}">
                <a16:creationId xmlns:a16="http://schemas.microsoft.com/office/drawing/2014/main" id="{737749CE-5701-4E86-A34E-D78F14D19F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3010" y="316663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9" name="Line 21">
            <a:extLst>
              <a:ext uri="{FF2B5EF4-FFF2-40B4-BE49-F238E27FC236}">
                <a16:creationId xmlns:a16="http://schemas.microsoft.com/office/drawing/2014/main" id="{322A01FA-42A2-4BCF-9D00-C31D8F6817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45810" y="4462035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0" name="Line 22">
            <a:extLst>
              <a:ext uri="{FF2B5EF4-FFF2-40B4-BE49-F238E27FC236}">
                <a16:creationId xmlns:a16="http://schemas.microsoft.com/office/drawing/2014/main" id="{7E67F9A0-6019-4397-8CA5-C44A9FE27B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41010" y="3776235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" name="图形 4" descr="关闭">
            <a:extLst>
              <a:ext uri="{FF2B5EF4-FFF2-40B4-BE49-F238E27FC236}">
                <a16:creationId xmlns:a16="http://schemas.microsoft.com/office/drawing/2014/main" id="{8B28765A-CA81-4CC7-B1F8-A6B129862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2422" y="4766835"/>
            <a:ext cx="914400" cy="914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4A095B-8A57-460D-B116-D4F4354F9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446" y="2396301"/>
            <a:ext cx="6661554" cy="82492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BC5E4B0-C169-4ACF-9148-F1C6F6D7F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5619" y="3477909"/>
            <a:ext cx="1930621" cy="2363726"/>
          </a:xfrm>
          <a:prstGeom prst="rect">
            <a:avLst/>
          </a:prstGeom>
        </p:spPr>
      </p:pic>
      <p:pic>
        <p:nvPicPr>
          <p:cNvPr id="21" name="图形 20" descr="关闭">
            <a:extLst>
              <a:ext uri="{FF2B5EF4-FFF2-40B4-BE49-F238E27FC236}">
                <a16:creationId xmlns:a16="http://schemas.microsoft.com/office/drawing/2014/main" id="{6489EA3F-213F-4226-8760-D7BEE244A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9040" y="5384435"/>
            <a:ext cx="914400" cy="914400"/>
          </a:xfrm>
          <a:prstGeom prst="rect">
            <a:avLst/>
          </a:prstGeom>
        </p:spPr>
      </p:pic>
      <p:sp>
        <p:nvSpPr>
          <p:cNvPr id="8" name="箭头: 上 7">
            <a:extLst>
              <a:ext uri="{FF2B5EF4-FFF2-40B4-BE49-F238E27FC236}">
                <a16:creationId xmlns:a16="http://schemas.microsoft.com/office/drawing/2014/main" id="{5815680F-67FF-4ECF-9BF6-952F8373DAAB}"/>
              </a:ext>
            </a:extLst>
          </p:cNvPr>
          <p:cNvSpPr/>
          <p:nvPr/>
        </p:nvSpPr>
        <p:spPr>
          <a:xfrm>
            <a:off x="6862339" y="2992599"/>
            <a:ext cx="399708" cy="60337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132B4F9C-DCFC-48C3-A381-52B407CAE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8291" y="571271"/>
            <a:ext cx="98298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400" dirty="0"/>
              <a:t>证明</a:t>
            </a:r>
            <a:r>
              <a:rPr lang="en-US" altLang="zh-CN" sz="2400" dirty="0"/>
              <a:t>(L; |)</a:t>
            </a:r>
            <a:r>
              <a:rPr lang="zh-CN" altLang="en-US" sz="2400" dirty="0"/>
              <a:t>是格。</a:t>
            </a:r>
          </a:p>
          <a:p>
            <a:r>
              <a:rPr lang="zh-CN" altLang="en-US" sz="2400" dirty="0"/>
              <a:t>∵对任意</a:t>
            </a:r>
            <a:r>
              <a:rPr lang="en-US" altLang="zh-CN" sz="2400" dirty="0" err="1"/>
              <a:t>a,b∈L</a:t>
            </a:r>
            <a:r>
              <a:rPr lang="zh-CN" altLang="en-US" sz="2400" dirty="0"/>
              <a:t>，有</a:t>
            </a:r>
            <a:r>
              <a:rPr lang="en-US" altLang="zh-CN" sz="2400" dirty="0"/>
              <a:t>a|40,b|40</a:t>
            </a:r>
          </a:p>
          <a:p>
            <a:r>
              <a:rPr lang="en-US" altLang="zh-CN" sz="2400" dirty="0"/>
              <a:t>∴LCM(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)|40</a:t>
            </a:r>
          </a:p>
          <a:p>
            <a:r>
              <a:rPr lang="en-US" altLang="zh-CN" sz="2400" dirty="0"/>
              <a:t>∵</a:t>
            </a:r>
            <a:r>
              <a:rPr lang="en-US" altLang="zh-CN" sz="2400" dirty="0" err="1"/>
              <a:t>a∨b</a:t>
            </a:r>
            <a:r>
              <a:rPr lang="zh-CN" altLang="en-US" sz="2400" dirty="0"/>
              <a:t>＝</a:t>
            </a:r>
            <a:r>
              <a:rPr lang="en-US" altLang="zh-CN" sz="2400" dirty="0"/>
              <a:t>LCM(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r>
              <a:rPr lang="zh-CN" altLang="en-US" sz="2400" dirty="0"/>
              <a:t>∴ </a:t>
            </a:r>
            <a:r>
              <a:rPr lang="en-US" altLang="zh-CN" sz="2400" dirty="0" err="1"/>
              <a:t>a∨b</a:t>
            </a:r>
            <a:r>
              <a:rPr lang="en-US" altLang="zh-CN" sz="2400" dirty="0"/>
              <a:t> ∈L</a:t>
            </a:r>
          </a:p>
          <a:p>
            <a:r>
              <a:rPr lang="en-US" altLang="zh-CN" sz="2400" dirty="0"/>
              <a:t>∵ </a:t>
            </a:r>
            <a:r>
              <a:rPr lang="en-US" altLang="zh-CN" sz="2400" dirty="0" err="1"/>
              <a:t>a∧b</a:t>
            </a:r>
            <a:r>
              <a:rPr lang="zh-CN" altLang="en-US" sz="2400" dirty="0"/>
              <a:t>＝</a:t>
            </a:r>
            <a:r>
              <a:rPr lang="en-US" altLang="zh-CN" sz="2400" dirty="0"/>
              <a:t>GCD(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</a:t>
            </a:r>
            <a:r>
              <a:rPr lang="zh-CN" altLang="en-US" sz="2400" dirty="0"/>
              <a:t>且</a:t>
            </a:r>
            <a:r>
              <a:rPr lang="en-US" altLang="zh-CN" sz="2400" dirty="0"/>
              <a:t>GCD(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)|a</a:t>
            </a:r>
            <a:r>
              <a:rPr lang="zh-CN" altLang="en-US" sz="2400" dirty="0"/>
              <a:t>，</a:t>
            </a:r>
            <a:r>
              <a:rPr lang="en-US" altLang="zh-CN" sz="2400" dirty="0"/>
              <a:t>a|40</a:t>
            </a:r>
          </a:p>
          <a:p>
            <a:r>
              <a:rPr lang="en-US" altLang="zh-CN" sz="2400" dirty="0"/>
              <a:t>∴ </a:t>
            </a:r>
            <a:r>
              <a:rPr lang="en-US" altLang="zh-CN" sz="2400" dirty="0" err="1"/>
              <a:t>a∧b</a:t>
            </a:r>
            <a:r>
              <a:rPr lang="en-US" altLang="zh-CN" sz="2400" dirty="0"/>
              <a:t> ∈L</a:t>
            </a:r>
          </a:p>
          <a:p>
            <a:r>
              <a:rPr lang="zh-CN" altLang="en-US" sz="2400" dirty="0"/>
              <a:t>即对任何</a:t>
            </a:r>
            <a:r>
              <a:rPr lang="en-US" altLang="zh-CN" sz="2400" dirty="0" err="1"/>
              <a:t>a,b∈L</a:t>
            </a:r>
            <a:r>
              <a:rPr lang="zh-CN" altLang="en-US" sz="2400" dirty="0"/>
              <a:t>，存在最小上界和最大下界</a:t>
            </a:r>
          </a:p>
          <a:p>
            <a:r>
              <a:rPr lang="zh-CN" altLang="en-US" sz="2400" dirty="0"/>
              <a:t>∴ </a:t>
            </a:r>
            <a:r>
              <a:rPr lang="en-US" altLang="zh-CN" sz="2400" dirty="0"/>
              <a:t>(L; </a:t>
            </a:r>
            <a:r>
              <a:rPr lang="zh-CN" altLang="en-US" sz="2400" dirty="0"/>
              <a:t>｜</a:t>
            </a:r>
            <a:r>
              <a:rPr lang="en-US" altLang="zh-CN" sz="2400" dirty="0"/>
              <a:t>)</a:t>
            </a:r>
            <a:r>
              <a:rPr lang="zh-CN" altLang="en-US" sz="2400" dirty="0"/>
              <a:t>是格。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23F5752-94FD-4FCA-9CC8-1210C6E547C8}"/>
              </a:ext>
            </a:extLst>
          </p:cNvPr>
          <p:cNvSpPr txBox="1"/>
          <p:nvPr/>
        </p:nvSpPr>
        <p:spPr>
          <a:xfrm>
            <a:off x="1801422" y="1045811"/>
            <a:ext cx="880999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17.8 </a:t>
            </a:r>
            <a:r>
              <a:rPr lang="zh-CN" altLang="en-US" sz="2800" dirty="0"/>
              <a:t>证明在格的定义中</a:t>
            </a:r>
            <a:r>
              <a:rPr lang="en-US" altLang="zh-CN" sz="2800" dirty="0"/>
              <a:t>L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幂等律可以由</a:t>
            </a:r>
            <a:r>
              <a:rPr lang="en-US" altLang="zh-CN" sz="2800" dirty="0"/>
              <a:t>L</a:t>
            </a:r>
            <a:r>
              <a:rPr lang="en-US" altLang="zh-CN" sz="2800" baseline="-25000" dirty="0"/>
              <a:t>4</a:t>
            </a:r>
            <a:r>
              <a:rPr lang="zh-CN" altLang="en-US" sz="2800" dirty="0"/>
              <a:t>吸收律导出，故在格的定义中可以删去</a:t>
            </a:r>
            <a:r>
              <a:rPr lang="en-US" altLang="zh-CN" sz="2800" dirty="0"/>
              <a:t>L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endParaRPr lang="zh-CN" altLang="en-US" sz="2800" dirty="0"/>
          </a:p>
          <a:p>
            <a:r>
              <a:rPr lang="zh-CN" altLang="en-US" sz="2800" dirty="0"/>
              <a:t>证明：</a:t>
            </a:r>
            <a:endParaRPr lang="en-US" altLang="zh-CN" sz="2800" dirty="0"/>
          </a:p>
          <a:p>
            <a:r>
              <a:rPr lang="en-US" altLang="zh-CN" sz="2800" dirty="0" err="1"/>
              <a:t>a∨a</a:t>
            </a:r>
            <a:r>
              <a:rPr lang="en-US" altLang="zh-CN" sz="2800" dirty="0"/>
              <a:t>=a ∨(a∧(a ∨ b))= a ∨(a ∧ c))=a</a:t>
            </a:r>
          </a:p>
          <a:p>
            <a:r>
              <a:rPr lang="en-US" altLang="zh-CN" sz="2800" dirty="0" err="1"/>
              <a:t>a∧a</a:t>
            </a:r>
            <a:r>
              <a:rPr lang="en-US" altLang="zh-CN" sz="2800" dirty="0"/>
              <a:t>=a∧(a ∨(</a:t>
            </a:r>
            <a:r>
              <a:rPr lang="en-US" altLang="zh-CN" sz="2800" dirty="0" err="1"/>
              <a:t>a∧b</a:t>
            </a:r>
            <a:r>
              <a:rPr lang="en-US" altLang="zh-CN" sz="2800" dirty="0"/>
              <a:t>))= a∧(a ∨ c)) =a</a:t>
            </a:r>
          </a:p>
          <a:p>
            <a:r>
              <a:rPr lang="en-US" altLang="zh-CN" sz="2800" dirty="0"/>
              <a:t>∴ L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幂等律可以由</a:t>
            </a:r>
            <a:r>
              <a:rPr lang="en-US" altLang="zh-CN" sz="2800" dirty="0"/>
              <a:t>L</a:t>
            </a:r>
            <a:r>
              <a:rPr lang="en-US" altLang="zh-CN" sz="2800" baseline="-25000" dirty="0"/>
              <a:t>4</a:t>
            </a:r>
            <a:r>
              <a:rPr lang="zh-CN" altLang="en-US" sz="2800" dirty="0"/>
              <a:t>吸收律导出</a:t>
            </a:r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6E504C-2C68-4C50-B3AA-B97A34F51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646" y="4527416"/>
            <a:ext cx="5413500" cy="184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9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1426</Words>
  <Application>Microsoft Office PowerPoint</Application>
  <PresentationFormat>宽屏</PresentationFormat>
  <Paragraphs>103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PingFang SC</vt:lpstr>
      <vt:lpstr>等线</vt:lpstr>
      <vt:lpstr>Arial</vt:lpstr>
      <vt:lpstr>Calibri</vt:lpstr>
      <vt:lpstr>Calibri Light</vt:lpstr>
      <vt:lpstr>Times New Roman</vt:lpstr>
      <vt:lpstr>Office 主题​​</vt:lpstr>
      <vt:lpstr>0425习题课</vt:lpstr>
      <vt:lpstr>PowerPoint 演示文稿</vt:lpstr>
      <vt:lpstr>PowerPoint 演示文稿</vt:lpstr>
      <vt:lpstr>PowerPoint 演示文稿</vt:lpstr>
      <vt:lpstr>补充2：证明2x^n+9x^2+6(n&gt;2)是有理数域上的不可约多项式</vt:lpstr>
      <vt:lpstr>补充3.求出Z_2上所有5次不可约多项式和本原多项式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0425习题课</dc:title>
  <dc:creator>Skyfall</dc:creator>
  <cp:lastModifiedBy>Skyfall</cp:lastModifiedBy>
  <cp:revision>13</cp:revision>
  <dcterms:created xsi:type="dcterms:W3CDTF">2022-04-24T17:34:00Z</dcterms:created>
  <dcterms:modified xsi:type="dcterms:W3CDTF">2022-04-25T04:33:16Z</dcterms:modified>
</cp:coreProperties>
</file>