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70AC8-6E47-D224-0E0A-A44B9B133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324B78-0EBE-7BA6-8D71-F93048D60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F7BBB-9A2A-25B3-D319-83969FB6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8C4-6B6B-4AF7-913E-044480CD495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7685F-B89A-2AB8-B035-91FF2C7E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69802-45E6-13DF-3A6A-8667B8B9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6FE4-AE7E-4627-9F8A-C4A7A807A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74B26-98A6-6CA6-BE48-030F86AC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B966A7-7968-0952-5E3B-C93E92D17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596D3-7769-0ABF-383D-FE573998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8C4-6B6B-4AF7-913E-044480CD495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FBA79-E0B9-E54E-B702-5C9FF01A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06DE5-9435-071E-0D8C-EC6FEF4F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6FE4-AE7E-4627-9F8A-C4A7A807A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54A8A9-3307-041B-4480-4D54710EA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EB351A-4F45-2D03-6037-2D4D9233E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FCE87-37E7-F39B-5CA0-CF4CD490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8C4-6B6B-4AF7-913E-044480CD495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A01198-402B-0DE7-E0BD-6BD71536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4E389-4ABF-E13C-207A-66C2E107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6FE4-AE7E-4627-9F8A-C4A7A807A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4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8E873-B61F-33EF-7579-0C879A17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3C828-C92F-E43B-D903-5C2979FB1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55F249-0014-2913-AA23-92ED2C2B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8C4-6B6B-4AF7-913E-044480CD495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C54AF-8F50-3E87-0F42-7C8BA1C6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FBBBE-F19C-B930-9972-18E5AEB2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6FE4-AE7E-4627-9F8A-C4A7A807A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647F7-7E3A-4354-576A-5392C535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7CB2B-D5DE-C70D-CEE8-793A29CCC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1743B-DE03-D2FF-1F0F-E3C8ADC3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8C4-6B6B-4AF7-913E-044480CD495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4161A-8189-7CDE-B30F-2750B704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3DF001-F6EE-4640-2179-F351A688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6FE4-AE7E-4627-9F8A-C4A7A807A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3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E7C4A-193B-9845-1641-A47C23CF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7C149-49F2-4354-9AB2-9F6812FAF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2B0216-B4FC-71D5-B808-29D9677FC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FD1B6-5979-FD49-BDBD-72FFE870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8C4-6B6B-4AF7-913E-044480CD495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B5BB98-5677-4C43-A554-90AFEB5C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731210-9267-FF53-F3D9-F1EA4E8F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6FE4-AE7E-4627-9F8A-C4A7A807A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9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D9EB0-9F9F-D8BC-F89B-292EB443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D551DA-8BEB-EE43-FAEC-4F19C23E4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A1FC72-4B86-8DEB-79F9-0E0A0DB07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8530DB-15E2-809E-1730-555EA3ADA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DC8641-601E-4BFB-4210-0CBB61972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1C8F9C-8DE1-A229-42C6-77DD19A8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8C4-6B6B-4AF7-913E-044480CD495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E1CD79-327F-8EA6-238D-4F0F0B91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D9A38E-F385-12A9-E0F8-72DF0F09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6FE4-AE7E-4627-9F8A-C4A7A807A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4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DF50F-60C2-4C91-8B7E-94602811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9632B7-F4D8-455A-6A51-38B3A01AB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8C4-6B6B-4AF7-913E-044480CD495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776C7C-08E3-4A55-4FB8-550E395B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F80F44-8446-B1F7-1CFC-E6327B30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6FE4-AE7E-4627-9F8A-C4A7A807A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0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D142C4-92EE-F269-53C9-A1B66BCF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8C4-6B6B-4AF7-913E-044480CD495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36F77C-5EA4-84C2-A804-EEED9805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EFC80-C15F-E3E0-B61E-CADAEDBB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6FE4-AE7E-4627-9F8A-C4A7A807A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4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3C7CD-55CD-6686-E892-3491C6DB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32634-26C1-F40A-132A-120FD241A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8A38DE-278D-2480-B394-9B5677B53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9D74CB-B907-2946-809A-9C77E82C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8C4-6B6B-4AF7-913E-044480CD495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C035C9-BC1C-BB1A-0F0C-4099500E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C2BB33-0515-F190-AC86-2BB785BB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6FE4-AE7E-4627-9F8A-C4A7A807A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1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B1DBD-BFE2-AE12-2344-8F5AB99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A7A4C1-2CFC-8D1D-C741-1BB01C7E0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5AB82-0138-BD83-D08B-4D34A61CA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4FC492-BE81-065F-8BBD-C7366476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8C4-6B6B-4AF7-913E-044480CD495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C3DA1F-7981-7786-7539-8C2910E8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9C365A-BB01-AB34-581D-45F748DA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6FE4-AE7E-4627-9F8A-C4A7A807A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8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34D9AE-B8D7-1892-7E37-C233363F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C7ACE-A59F-38F4-A0D8-C90423D10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CE785-DE90-1832-AFBB-637DE2290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DB8C4-6B6B-4AF7-913E-044480CD495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11D48-92D6-07FF-93C6-317996003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68905-6189-41FE-B253-095FB38CC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6FE4-AE7E-4627-9F8A-C4A7A807A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3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1226E-5DC8-BC44-173C-02684D8594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0509</a:t>
            </a:r>
            <a:r>
              <a:rPr lang="zh-CN" altLang="en-US" dirty="0"/>
              <a:t>习题课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DD3CBA-3785-E057-5036-4D315ADE3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D3B45"/>
                </a:solidFill>
                <a:effectLst/>
                <a:latin typeface="Lato Extended"/>
              </a:rPr>
              <a:t>第十八、十九讲作业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DEE208-307C-888A-24BF-95F2FBBF2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380" y="4632933"/>
            <a:ext cx="2753109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1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CF495-D578-0324-8C87-1793F938E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94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必要性： </a:t>
            </a:r>
            <a:endParaRPr lang="en-US" altLang="zh-CN" sz="20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∵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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 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的子代数，假设 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T0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不为空则存在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r>
              <a:rPr lang="en-US" sz="2000" dirty="0" err="1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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且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(t)=0 </a:t>
            </a:r>
            <a:endParaRPr lang="en-US" sz="2000" dirty="0"/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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上的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 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元运算唯一对应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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中的某个元素，与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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无元素矛盾 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∴ 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T0= 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</a:t>
            </a:r>
            <a:endParaRPr lang="en-US" altLang="zh-CN" sz="2000" dirty="0">
              <a:solidFill>
                <a:srgbClr val="000000"/>
              </a:solidFill>
              <a:effectLst/>
              <a:latin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充分性： </a:t>
            </a:r>
            <a:endParaRPr lang="en-US" altLang="zh-CN" sz="20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∵ 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T0= </a:t>
            </a:r>
            <a:r>
              <a:rPr lang="en-US" sz="20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 </a:t>
            </a:r>
            <a:r>
              <a:rPr 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∴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上没有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 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元运算。 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任意 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 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元运算（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n&gt;0</a:t>
            </a:r>
            <a:r>
              <a:rPr 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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上保持封闭。由定义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17.4: 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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 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的子代数</a:t>
            </a:r>
            <a:endParaRPr lang="en-US" altLang="zh-CN" sz="20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记最小子代数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P= 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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U|U 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的子代数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 </a:t>
            </a:r>
            <a:endParaRPr lang="en-US" altLang="zh-CN" sz="2000" dirty="0">
              <a:solidFill>
                <a:srgbClr val="000000"/>
              </a:solidFill>
              <a:effectLst/>
              <a:latin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子代数：由定义易知，任何子代数的交仍是子代数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唯一性：∵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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子代数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 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有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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 </a:t>
            </a:r>
            <a:r>
              <a:rPr lang="zh-CN" altLang="en-US" sz="1600" dirty="0"/>
              <a:t> 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∴假设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P’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也是最小子代数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P’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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P,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又因为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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P’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P=P’ 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最小性：反证法，如果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挖去一个元素仍然是子代数，则与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的定义矛盾</a:t>
            </a:r>
            <a:endParaRPr 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9A3554-14E4-15FE-6E6C-55FFAD73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158"/>
            <a:ext cx="12192000" cy="9415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3FC824-95C3-CB6D-8DAB-81A723414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244" y="3301696"/>
            <a:ext cx="4765819" cy="544392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F1ED9D4-B561-5ADA-D91F-7E6FEA36AD52}"/>
              </a:ext>
            </a:extLst>
          </p:cNvPr>
          <p:cNvCxnSpPr>
            <a:endCxn id="7" idx="1"/>
          </p:cNvCxnSpPr>
          <p:nvPr/>
        </p:nvCxnSpPr>
        <p:spPr>
          <a:xfrm flipV="1">
            <a:off x="6510309" y="3573892"/>
            <a:ext cx="789935" cy="67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74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33E53-0F6D-7D06-1F22-EEA41EC77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2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X={x},T={t}</a:t>
            </a:r>
          </a:p>
          <a:p>
            <a:pPr marL="0" indent="0">
              <a:buNone/>
            </a:pPr>
            <a:r>
              <a:rPr lang="en-US" dirty="0"/>
              <a:t>G0={x}</a:t>
            </a:r>
          </a:p>
          <a:p>
            <a:pPr marL="0" indent="0">
              <a:buNone/>
            </a:pPr>
            <a:r>
              <a:rPr lang="en-US" dirty="0"/>
              <a:t>G1={(</a:t>
            </a:r>
            <a:r>
              <a:rPr lang="en-US" dirty="0" err="1"/>
              <a:t>t,x</a:t>
            </a:r>
            <a:r>
              <a:rPr lang="en-US" dirty="0"/>
              <a:t>)}</a:t>
            </a:r>
          </a:p>
          <a:p>
            <a:pPr marL="0" indent="0">
              <a:buNone/>
            </a:pPr>
            <a:r>
              <a:rPr lang="en-US" dirty="0"/>
              <a:t>G2= {(t, (</a:t>
            </a:r>
            <a:r>
              <a:rPr lang="en-US" dirty="0" err="1"/>
              <a:t>t,x</a:t>
            </a:r>
            <a:r>
              <a:rPr lang="en-US" dirty="0"/>
              <a:t>))}</a:t>
            </a:r>
          </a:p>
          <a:p>
            <a:pPr marL="0" indent="0">
              <a:buNone/>
            </a:pPr>
            <a:r>
              <a:rPr lang="en-US" dirty="0"/>
              <a:t>G3= {(t, (t, (</a:t>
            </a:r>
            <a:r>
              <a:rPr lang="en-US" dirty="0" err="1"/>
              <a:t>t,x</a:t>
            </a:r>
            <a:r>
              <a:rPr lang="en-US" dirty="0"/>
              <a:t>)))}</a:t>
            </a:r>
          </a:p>
          <a:p>
            <a:pPr marL="0" indent="0">
              <a:buNone/>
            </a:pPr>
            <a:r>
              <a:rPr lang="en-US" dirty="0"/>
              <a:t>G4= {(t, (t, (t, (</a:t>
            </a:r>
            <a:r>
              <a:rPr lang="en-US" dirty="0" err="1"/>
              <a:t>t,x</a:t>
            </a:r>
            <a:r>
              <a:rPr lang="en-US" dirty="0"/>
              <a:t>))))}</a:t>
            </a:r>
          </a:p>
          <a:p>
            <a:pPr marL="0" indent="0">
              <a:buNone/>
            </a:pPr>
            <a:r>
              <a:rPr lang="en-US" dirty="0"/>
              <a:t>……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 err="1"/>
              <a:t>Gn</a:t>
            </a:r>
            <a:r>
              <a:rPr lang="zh-CN" altLang="en-US" dirty="0"/>
              <a:t>有一个元素。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 </a:t>
            </a:r>
            <a:r>
              <a:rPr lang="en-US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sz="28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</a:t>
            </a:r>
            <a:r>
              <a:rPr lang="en-US" dirty="0" err="1"/>
              <a:t>Gn</a:t>
            </a:r>
            <a:r>
              <a:rPr lang="en-US" dirty="0"/>
              <a:t>(n</a:t>
            </a:r>
            <a:r>
              <a:rPr lang="zh-CN" altLang="en-US" dirty="0"/>
              <a:t>∈</a:t>
            </a:r>
            <a:r>
              <a:rPr lang="en-US" altLang="zh-CN" dirty="0"/>
              <a:t>N</a:t>
            </a:r>
            <a:r>
              <a:rPr lang="en-US" dirty="0"/>
              <a:t>)</a:t>
            </a:r>
            <a:r>
              <a:rPr lang="zh-CN" altLang="en-US" dirty="0"/>
              <a:t>，</a:t>
            </a:r>
            <a:r>
              <a:rPr lang="en-US" dirty="0"/>
              <a:t>G </a:t>
            </a:r>
            <a:r>
              <a:rPr lang="zh-CN" altLang="en-US" dirty="0"/>
              <a:t>元素个数有可列多个。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6A43DE-45F2-77EB-2F5C-1AA594789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9411"/>
            <a:ext cx="12192000" cy="87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3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41AEB-DFFD-E14C-D7D5-32F7D4603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749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X={x1,…</a:t>
            </a:r>
            <a:r>
              <a:rPr lang="en-US" sz="3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xn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…} </a:t>
            </a:r>
            <a:endParaRPr lang="en-US" sz="4400" dirty="0"/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G0={x1,…</a:t>
            </a:r>
            <a:r>
              <a:rPr lang="en-US" sz="3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xn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…} </a:t>
            </a:r>
            <a:endParaRPr lang="en-US" sz="4400" dirty="0"/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G1={(</a:t>
            </a:r>
            <a:r>
              <a:rPr lang="en-US" sz="32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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,xi)(</a:t>
            </a:r>
            <a:r>
              <a:rPr lang="en-US" sz="3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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N)} </a:t>
            </a:r>
            <a:r>
              <a:rPr lang="en-US" sz="32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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{(</a:t>
            </a:r>
            <a:r>
              <a:rPr lang="en-US" sz="32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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xi, x</a:t>
            </a:r>
            <a:r>
              <a:rPr lang="en-US" altLang="zh-CN" sz="3200" dirty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)(</a:t>
            </a:r>
            <a:r>
              <a:rPr lang="en-US" sz="3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i,j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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N)}, </a:t>
            </a:r>
            <a:endParaRPr lang="en-US" sz="4400" dirty="0"/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G2= {(</a:t>
            </a:r>
            <a:r>
              <a:rPr lang="en-US" sz="32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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(</a:t>
            </a:r>
            <a:r>
              <a:rPr lang="en-US" sz="32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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,xi)) } </a:t>
            </a:r>
            <a:r>
              <a:rPr lang="en-US" sz="32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 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{(</a:t>
            </a:r>
            <a:r>
              <a:rPr lang="en-US" sz="32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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(</a:t>
            </a:r>
            <a:r>
              <a:rPr lang="en-US" sz="32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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xi, xi)) } </a:t>
            </a:r>
            <a:r>
              <a:rPr lang="en-US" sz="32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 </a:t>
            </a:r>
            <a:endParaRPr lang="en-US" sz="4400" dirty="0"/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{(</a:t>
            </a:r>
            <a:r>
              <a:rPr lang="en-US" sz="32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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xi ,(</a:t>
            </a:r>
            <a:r>
              <a:rPr lang="en-US" sz="32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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,xi)) } </a:t>
            </a:r>
            <a:r>
              <a:rPr lang="en-US" sz="32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 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{(</a:t>
            </a:r>
            <a:r>
              <a:rPr lang="en-US" sz="32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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xi , (</a:t>
            </a:r>
            <a:r>
              <a:rPr lang="en-US" sz="32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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xi, xi)) } </a:t>
            </a:r>
            <a:r>
              <a:rPr lang="en-US" sz="32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 </a:t>
            </a:r>
            <a:endParaRPr lang="en-US" sz="4400" dirty="0"/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{(</a:t>
            </a:r>
            <a:r>
              <a:rPr lang="en-US" sz="32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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(</a:t>
            </a:r>
            <a:r>
              <a:rPr lang="en-US" sz="32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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,xi), xi ) } </a:t>
            </a:r>
            <a:r>
              <a:rPr lang="en-US" sz="32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 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{(</a:t>
            </a:r>
            <a:r>
              <a:rPr lang="en-US" sz="32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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(</a:t>
            </a:r>
            <a:r>
              <a:rPr lang="en-US" sz="32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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xi, xi), xi}</a:t>
            </a:r>
            <a:r>
              <a:rPr lang="en-US" sz="32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 </a:t>
            </a:r>
            <a:endParaRPr lang="en-US" sz="3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400" dirty="0"/>
              <a:t>……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973940-37A3-5437-7E98-422C4C7FA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513"/>
            <a:ext cx="12192000" cy="8704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9CD450-E702-32A8-3E5D-5405A7D1B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103" y="2052215"/>
            <a:ext cx="4378357" cy="30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9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373</Words>
  <Application>Microsoft Office PowerPoint</Application>
  <PresentationFormat>宽屏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Lato Extended</vt:lpstr>
      <vt:lpstr>宋体</vt:lpstr>
      <vt:lpstr>Arial</vt:lpstr>
      <vt:lpstr>Calibri</vt:lpstr>
      <vt:lpstr>Calibri Light</vt:lpstr>
      <vt:lpstr>Symbol</vt:lpstr>
      <vt:lpstr>Office 主题​​</vt:lpstr>
      <vt:lpstr>0509习题课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0509习题课</dc:title>
  <dc:creator>Skyfall</dc:creator>
  <cp:lastModifiedBy>Skyfall</cp:lastModifiedBy>
  <cp:revision>7</cp:revision>
  <dcterms:created xsi:type="dcterms:W3CDTF">2022-05-08T17:01:32Z</dcterms:created>
  <dcterms:modified xsi:type="dcterms:W3CDTF">2022-05-09T03:44:10Z</dcterms:modified>
</cp:coreProperties>
</file>