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5486400" cy="3629025"/>
  <p:notesSz cx="7104063" cy="10234613"/>
  <p:defaultTextStyle>
    <a:defPPr>
      <a:defRPr lang="en-US"/>
    </a:defPPr>
    <a:lvl1pPr marL="0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89079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78158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67238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56318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45397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34476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23555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12634" algn="l" defTabSz="18907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3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72"/>
  </p:normalViewPr>
  <p:slideViewPr>
    <p:cSldViewPr snapToGrid="0" snapToObjects="1">
      <p:cViewPr varScale="1">
        <p:scale>
          <a:sx n="154" d="100"/>
          <a:sy n="154" d="100"/>
        </p:scale>
        <p:origin x="544" y="464"/>
      </p:cViewPr>
      <p:guideLst>
        <p:guide orient="horz" pos="693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27356"/>
            <a:ext cx="4663440" cy="777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2056451"/>
            <a:ext cx="3840480" cy="9274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9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6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5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34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23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12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970" y="68047"/>
            <a:ext cx="740093" cy="14448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85" y="68047"/>
            <a:ext cx="2130742" cy="1444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2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2331986"/>
            <a:ext cx="4663440" cy="720765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538139"/>
            <a:ext cx="4663440" cy="793849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907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7815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6723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5631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4539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344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2355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1263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2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86" y="394830"/>
            <a:ext cx="1435417" cy="1118110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1642" y="394830"/>
            <a:ext cx="1435418" cy="1118110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45331"/>
            <a:ext cx="4937760" cy="6048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5" y="812337"/>
            <a:ext cx="2424113" cy="338540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9079" indent="0">
              <a:buNone/>
              <a:defRPr sz="800" b="1"/>
            </a:lvl2pPr>
            <a:lvl3pPr marL="378158" indent="0">
              <a:buNone/>
              <a:defRPr sz="800" b="1"/>
            </a:lvl3pPr>
            <a:lvl4pPr marL="567238" indent="0">
              <a:buNone/>
              <a:defRPr sz="700" b="1"/>
            </a:lvl4pPr>
            <a:lvl5pPr marL="756318" indent="0">
              <a:buNone/>
              <a:defRPr sz="700" b="1"/>
            </a:lvl5pPr>
            <a:lvl6pPr marL="945397" indent="0">
              <a:buNone/>
              <a:defRPr sz="700" b="1"/>
            </a:lvl6pPr>
            <a:lvl7pPr marL="1134476" indent="0">
              <a:buNone/>
              <a:defRPr sz="700" b="1"/>
            </a:lvl7pPr>
            <a:lvl8pPr marL="1323555" indent="0">
              <a:buNone/>
              <a:defRPr sz="700" b="1"/>
            </a:lvl8pPr>
            <a:lvl9pPr marL="1512634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5" y="1150877"/>
            <a:ext cx="2424113" cy="2090890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8" y="812337"/>
            <a:ext cx="2425065" cy="338540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9079" indent="0">
              <a:buNone/>
              <a:defRPr sz="800" b="1"/>
            </a:lvl2pPr>
            <a:lvl3pPr marL="378158" indent="0">
              <a:buNone/>
              <a:defRPr sz="800" b="1"/>
            </a:lvl3pPr>
            <a:lvl4pPr marL="567238" indent="0">
              <a:buNone/>
              <a:defRPr sz="700" b="1"/>
            </a:lvl4pPr>
            <a:lvl5pPr marL="756318" indent="0">
              <a:buNone/>
              <a:defRPr sz="700" b="1"/>
            </a:lvl5pPr>
            <a:lvl6pPr marL="945397" indent="0">
              <a:buNone/>
              <a:defRPr sz="700" b="1"/>
            </a:lvl6pPr>
            <a:lvl7pPr marL="1134476" indent="0">
              <a:buNone/>
              <a:defRPr sz="700" b="1"/>
            </a:lvl7pPr>
            <a:lvl8pPr marL="1323555" indent="0">
              <a:buNone/>
              <a:defRPr sz="700" b="1"/>
            </a:lvl8pPr>
            <a:lvl9pPr marL="1512634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8" y="1150877"/>
            <a:ext cx="2425065" cy="2090890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7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2" y="144490"/>
            <a:ext cx="1804988" cy="61491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144492"/>
            <a:ext cx="3067050" cy="3097272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2" y="759410"/>
            <a:ext cx="1804988" cy="2482354"/>
          </a:xfrm>
        </p:spPr>
        <p:txBody>
          <a:bodyPr/>
          <a:lstStyle>
            <a:lvl1pPr marL="0" indent="0">
              <a:buNone/>
              <a:defRPr sz="600"/>
            </a:lvl1pPr>
            <a:lvl2pPr marL="189079" indent="0">
              <a:buNone/>
              <a:defRPr sz="500"/>
            </a:lvl2pPr>
            <a:lvl3pPr marL="378158" indent="0">
              <a:buNone/>
              <a:defRPr sz="400"/>
            </a:lvl3pPr>
            <a:lvl4pPr marL="567238" indent="0">
              <a:buNone/>
              <a:defRPr sz="400"/>
            </a:lvl4pPr>
            <a:lvl5pPr marL="756318" indent="0">
              <a:buNone/>
              <a:defRPr sz="400"/>
            </a:lvl5pPr>
            <a:lvl6pPr marL="945397" indent="0">
              <a:buNone/>
              <a:defRPr sz="400"/>
            </a:lvl6pPr>
            <a:lvl7pPr marL="1134476" indent="0">
              <a:buNone/>
              <a:defRPr sz="400"/>
            </a:lvl7pPr>
            <a:lvl8pPr marL="1323555" indent="0">
              <a:buNone/>
              <a:defRPr sz="400"/>
            </a:lvl8pPr>
            <a:lvl9pPr marL="1512634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2540321"/>
            <a:ext cx="3291840" cy="299899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324259"/>
            <a:ext cx="3291840" cy="2177415"/>
          </a:xfrm>
        </p:spPr>
        <p:txBody>
          <a:bodyPr/>
          <a:lstStyle>
            <a:lvl1pPr marL="0" indent="0">
              <a:buNone/>
              <a:defRPr sz="1300"/>
            </a:lvl1pPr>
            <a:lvl2pPr marL="189079" indent="0">
              <a:buNone/>
              <a:defRPr sz="1100"/>
            </a:lvl2pPr>
            <a:lvl3pPr marL="378158" indent="0">
              <a:buNone/>
              <a:defRPr sz="1000"/>
            </a:lvl3pPr>
            <a:lvl4pPr marL="567238" indent="0">
              <a:buNone/>
              <a:defRPr sz="800"/>
            </a:lvl4pPr>
            <a:lvl5pPr marL="756318" indent="0">
              <a:buNone/>
              <a:defRPr sz="800"/>
            </a:lvl5pPr>
            <a:lvl6pPr marL="945397" indent="0">
              <a:buNone/>
              <a:defRPr sz="800"/>
            </a:lvl6pPr>
            <a:lvl7pPr marL="1134476" indent="0">
              <a:buNone/>
              <a:defRPr sz="800"/>
            </a:lvl7pPr>
            <a:lvl8pPr marL="1323555" indent="0">
              <a:buNone/>
              <a:defRPr sz="800"/>
            </a:lvl8pPr>
            <a:lvl9pPr marL="1512634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840218"/>
            <a:ext cx="3291840" cy="425906"/>
          </a:xfrm>
        </p:spPr>
        <p:txBody>
          <a:bodyPr/>
          <a:lstStyle>
            <a:lvl1pPr marL="0" indent="0">
              <a:buNone/>
              <a:defRPr sz="600"/>
            </a:lvl1pPr>
            <a:lvl2pPr marL="189079" indent="0">
              <a:buNone/>
              <a:defRPr sz="500"/>
            </a:lvl2pPr>
            <a:lvl3pPr marL="378158" indent="0">
              <a:buNone/>
              <a:defRPr sz="400"/>
            </a:lvl3pPr>
            <a:lvl4pPr marL="567238" indent="0">
              <a:buNone/>
              <a:defRPr sz="400"/>
            </a:lvl4pPr>
            <a:lvl5pPr marL="756318" indent="0">
              <a:buNone/>
              <a:defRPr sz="400"/>
            </a:lvl5pPr>
            <a:lvl6pPr marL="945397" indent="0">
              <a:buNone/>
              <a:defRPr sz="400"/>
            </a:lvl6pPr>
            <a:lvl7pPr marL="1134476" indent="0">
              <a:buNone/>
              <a:defRPr sz="400"/>
            </a:lvl7pPr>
            <a:lvl8pPr marL="1323555" indent="0">
              <a:buNone/>
              <a:defRPr sz="400"/>
            </a:lvl8pPr>
            <a:lvl9pPr marL="1512634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5C20-15BB-8644-9590-1D2B39E06F4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45331"/>
            <a:ext cx="4937760" cy="604838"/>
          </a:xfrm>
          <a:prstGeom prst="rect">
            <a:avLst/>
          </a:prstGeom>
        </p:spPr>
        <p:txBody>
          <a:bodyPr vert="horz" lIns="37816" tIns="18908" rIns="37816" bIns="1890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46777"/>
            <a:ext cx="4937760" cy="2394988"/>
          </a:xfrm>
          <a:prstGeom prst="rect">
            <a:avLst/>
          </a:prstGeom>
        </p:spPr>
        <p:txBody>
          <a:bodyPr vert="horz" lIns="37816" tIns="18908" rIns="37816" bIns="189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3363572"/>
            <a:ext cx="1280160" cy="193213"/>
          </a:xfrm>
          <a:prstGeom prst="rect">
            <a:avLst/>
          </a:prstGeom>
        </p:spPr>
        <p:txBody>
          <a:bodyPr vert="horz" lIns="37816" tIns="18908" rIns="37816" bIns="1890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E5C20-15BB-8644-9590-1D2B39E06F46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3363572"/>
            <a:ext cx="1737360" cy="193213"/>
          </a:xfrm>
          <a:prstGeom prst="rect">
            <a:avLst/>
          </a:prstGeom>
        </p:spPr>
        <p:txBody>
          <a:bodyPr vert="horz" lIns="37816" tIns="18908" rIns="37816" bIns="1890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3363572"/>
            <a:ext cx="1280160" cy="193213"/>
          </a:xfrm>
          <a:prstGeom prst="rect">
            <a:avLst/>
          </a:prstGeom>
        </p:spPr>
        <p:txBody>
          <a:bodyPr vert="horz" lIns="37816" tIns="18908" rIns="37816" bIns="1890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2F77-601A-8647-A9C9-0D0B4BB9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xStyles>
    <p:titleStyle>
      <a:lvl1pPr algn="ctr" defTabSz="189079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809" indent="-141809" algn="l" defTabSz="189079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7254" indent="-118174" algn="l" defTabSz="189079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72698" indent="-94540" algn="l" defTabSz="189079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8" indent="-94540" algn="l" defTabSz="189079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50857" indent="-94540" algn="l" defTabSz="189079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936" indent="-94540" algn="l" defTabSz="189079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29016" indent="-94540" algn="l" defTabSz="189079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18095" indent="-94540" algn="l" defTabSz="189079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07174" indent="-94540" algn="l" defTabSz="189079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89079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78158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67238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56318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5397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34476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23555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12634" algn="l" defTabSz="18907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5 at 9.31.34 PM.png">
            <a:extLst>
              <a:ext uri="{FF2B5EF4-FFF2-40B4-BE49-F238E27FC236}">
                <a16:creationId xmlns:a16="http://schemas.microsoft.com/office/drawing/2014/main" id="{96E4E6D8-5D17-451B-94F5-587386E8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08" y="1873453"/>
            <a:ext cx="632365" cy="2136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DCA609-B724-4A3D-9510-ABED1D91CC17}"/>
              </a:ext>
            </a:extLst>
          </p:cNvPr>
          <p:cNvGrpSpPr/>
          <p:nvPr/>
        </p:nvGrpSpPr>
        <p:grpSpPr>
          <a:xfrm>
            <a:off x="151158" y="1544628"/>
            <a:ext cx="877824" cy="874420"/>
            <a:chOff x="849766" y="638308"/>
            <a:chExt cx="877824" cy="874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27DA4-3AE3-4702-AB1F-745E2AD720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E4FFB5-221B-4704-85B4-8BC5E205AA6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D77214-F40B-49A9-885C-0EA5C9600964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53C7A0-713F-44C9-90A5-EC7695C03389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DF454-9DE8-4026-8371-5397CE34A84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E9212A-5D72-4C52-A3BD-1E835D36C722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E0663B-B5B5-473B-A76B-3EAD180F2EC7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ED20AA-1FE5-4338-B161-27C66EEB634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EFFC5-5CCD-4199-A522-FA0989DEBE6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F68A9-D491-4CEF-B0BC-55521F2F907B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AAA225-2E3F-4A86-8936-EC1744FC8AA4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CA5F36-6A11-476E-BAC4-38753E87A255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2F899F-AF78-4D53-977F-1EF12FC6083F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C8AF3-49E9-43BA-8A46-201C0739B7A0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496142-B3C6-4BD6-86F3-1BE92196BCA7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77882-F403-4899-AB1C-8FE9793F413F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C06AC8-04E4-4923-BDB0-F24BAFC123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3679C-A770-4A3C-9DA4-A017CF249302}"/>
              </a:ext>
            </a:extLst>
          </p:cNvPr>
          <p:cNvGrpSpPr/>
          <p:nvPr/>
        </p:nvGrpSpPr>
        <p:grpSpPr>
          <a:xfrm>
            <a:off x="2448441" y="1547732"/>
            <a:ext cx="877824" cy="874420"/>
            <a:chOff x="849766" y="638308"/>
            <a:chExt cx="877824" cy="8744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CFD9C7-68B3-422D-9365-9F2DF541FDE3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CC9DCC-F0E9-4813-AF7B-AA7334833D6A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D2DC6F-F9A6-4CEF-80A5-94BFD21534A8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D94426-07B0-4CB6-B28D-EABA3898A41C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A956C2-FA01-43E1-9052-B558DECDCA0B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E28454-C3EF-4FCC-B599-85130652AD37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D8308A-44FF-4418-B9A2-C70648A2EBDC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00731F-C607-4F51-9F36-09DC84AA9ED8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C85F6A-F039-458D-B3C9-F3A1B6069F7F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845A99-1BD1-4D01-BB89-EAFAA12CC930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13939A-0D74-443D-81A3-58B8B45DA077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011812-705F-49C1-9D46-AAE4A3E3FB14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D91B1F-7B3F-4A6F-8E3A-A479B88745DD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D57777-67BB-4BCB-8546-EBBD89C9990E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5DD7D7-0456-4E6C-88CC-CE4312430564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DD3743-5E39-4B16-AABB-AF7A71126327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4E1D4E-170D-4B3D-9CE5-97F6EDEC747E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7BB17C-9E64-40BB-A668-EF8F87F2899E}"/>
              </a:ext>
            </a:extLst>
          </p:cNvPr>
          <p:cNvGrpSpPr/>
          <p:nvPr/>
        </p:nvGrpSpPr>
        <p:grpSpPr>
          <a:xfrm>
            <a:off x="3471421" y="1546180"/>
            <a:ext cx="877824" cy="874420"/>
            <a:chOff x="849766" y="638308"/>
            <a:chExt cx="877824" cy="8744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D12AC9-92EE-4FE3-AA95-38A71C5A66A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3F5405-1A79-46FA-986E-6594B5C2B3B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D28E3B-835A-4C5F-9816-369E67D75489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D6A972-000E-4B79-9FCD-F8AA959EB4EB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15736C-1FAD-42FF-893D-E05D233680F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622FEA-B1C0-41F6-8CB8-8BDAA405E638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81F0FA-8610-4ECA-9D31-D06969411022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98F232-921C-4E36-8BB6-BD1A8F4C947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515E66-622D-4525-9776-E0313188E6B2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B73E0-BCC9-4E25-8588-96AD67C10FCE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A6E2DA-C6EE-48B5-A2E1-618125903DF9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3560B7-DEF4-4530-8ADE-A367DB9A21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10CD5B-D0F1-4387-9434-30821CEEBD9C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5F24C1-E5F9-407F-A01F-57DB22366089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FCCCD4-D50F-44FC-A65C-CEEDE7E8E77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56D601-16CC-46F0-B498-CC178AF33A0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820392-D0E3-47BC-B177-140F34A497E0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E4D9FF-A0AA-4B44-AFDB-78BA6917023D}"/>
              </a:ext>
            </a:extLst>
          </p:cNvPr>
          <p:cNvGrpSpPr/>
          <p:nvPr/>
        </p:nvGrpSpPr>
        <p:grpSpPr>
          <a:xfrm>
            <a:off x="4474721" y="1544628"/>
            <a:ext cx="877824" cy="874420"/>
            <a:chOff x="849766" y="638308"/>
            <a:chExt cx="877824" cy="8744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1EBEFF-A662-455C-8739-2F52DE6D54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358544-3B40-45EA-A366-F1D16F4E886F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4E38B0-5B22-4C92-8566-1D0BE96BF632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E0F0DA-2FC0-4871-BFB1-9B1C07A98170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DA1762-1FCB-4330-9E8D-A88935D2770A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86585D-3D47-41AB-8BCD-AC409A9CBA93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1F4779-495A-4C25-B2C1-5E5737E5CDA6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B52F2A-3B30-424E-84EA-36AD4700BF19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7DAB23-5846-453B-A336-8185A46B444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01F756-CDC1-4D64-8055-1D33790FBA41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F07220-7B36-4D9A-BD49-45AF7DE7AAC2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6DD1CF-2A59-4542-A2B8-C7FF514459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769891-1494-417A-B217-55DA8E9C4B16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89C050-5BD8-4B58-AD88-DAA570A1DEC6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1A5362-A894-43D1-B97A-5656E5C7004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19B527-2FF3-4429-9B6F-0843236EA47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86BF0-76A6-4520-A2DE-706BB421B7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A9B7F-2127-4FEA-AE84-B05397927EA2}"/>
              </a:ext>
            </a:extLst>
          </p:cNvPr>
          <p:cNvSpPr/>
          <p:nvPr/>
        </p:nvSpPr>
        <p:spPr>
          <a:xfrm>
            <a:off x="4876710" y="1730155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/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blipFill>
                <a:blip r:embed="rId3"/>
                <a:stretch>
                  <a:fillRect r="-333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/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blipFill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52D6DEED-FBF0-9342-AAC2-99BA1EA83AEC}"/>
              </a:ext>
            </a:extLst>
          </p:cNvPr>
          <p:cNvSpPr/>
          <p:nvPr/>
        </p:nvSpPr>
        <p:spPr>
          <a:xfrm>
            <a:off x="3870052" y="1730155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9FCA92A-B0E1-CD4E-BD41-D86D31C73D58}"/>
              </a:ext>
            </a:extLst>
          </p:cNvPr>
          <p:cNvSpPr/>
          <p:nvPr/>
        </p:nvSpPr>
        <p:spPr>
          <a:xfrm>
            <a:off x="551579" y="1732201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C8DBF5A-AB75-7442-BAF0-C06B2716481E}"/>
              </a:ext>
            </a:extLst>
          </p:cNvPr>
          <p:cNvSpPr txBox="1"/>
          <p:nvPr/>
        </p:nvSpPr>
        <p:spPr>
          <a:xfrm>
            <a:off x="1352169" y="87148"/>
            <a:ext cx="278476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Potential Result of Lasso</a:t>
            </a:r>
          </a:p>
          <a:p>
            <a:r>
              <a:rPr lang="en-US" sz="1100" dirty="0"/>
              <a:t>Focusing only on the second equation</a:t>
            </a:r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7131B41-46EC-9442-8909-CF6D97B48EE4}"/>
              </a:ext>
            </a:extLst>
          </p:cNvPr>
          <p:cNvSpPr/>
          <p:nvPr/>
        </p:nvSpPr>
        <p:spPr>
          <a:xfrm rot="19579696">
            <a:off x="-221076" y="1476692"/>
            <a:ext cx="2693965" cy="734768"/>
          </a:xfrm>
          <a:prstGeom prst="arc">
            <a:avLst>
              <a:gd name="adj1" fmla="val 13942822"/>
              <a:gd name="adj2" fmla="val 2128631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9252BD5-DF67-144E-B073-1A733AF37228}"/>
              </a:ext>
            </a:extLst>
          </p:cNvPr>
          <p:cNvSpPr txBox="1"/>
          <p:nvPr/>
        </p:nvSpPr>
        <p:spPr>
          <a:xfrm>
            <a:off x="2211185" y="864524"/>
            <a:ext cx="144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lagged FFR is zero</a:t>
            </a:r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07F79641-D2E0-144E-82B4-DA487E201C55}"/>
              </a:ext>
            </a:extLst>
          </p:cNvPr>
          <p:cNvSpPr/>
          <p:nvPr/>
        </p:nvSpPr>
        <p:spPr>
          <a:xfrm rot="9526760">
            <a:off x="2006290" y="1889927"/>
            <a:ext cx="1554480" cy="1336492"/>
          </a:xfrm>
          <a:prstGeom prst="arc">
            <a:avLst>
              <a:gd name="adj1" fmla="val 139171"/>
              <a:gd name="adj2" fmla="val 7403975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41968A-B0A3-524B-937C-F2B2650524FF}"/>
              </a:ext>
            </a:extLst>
          </p:cNvPr>
          <p:cNvSpPr txBox="1"/>
          <p:nvPr/>
        </p:nvSpPr>
        <p:spPr>
          <a:xfrm>
            <a:off x="1918346" y="2800784"/>
            <a:ext cx="144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But 2 lagged FFR is not zero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57CC0F-03F9-AF45-B8BA-DCECFD07C2F2}"/>
              </a:ext>
            </a:extLst>
          </p:cNvPr>
          <p:cNvSpPr txBox="1"/>
          <p:nvPr/>
        </p:nvSpPr>
        <p:spPr>
          <a:xfrm>
            <a:off x="4189794" y="338598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FFR = Federal Funds Rate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3E5C788-851F-3648-8FF9-3E30925648CC}"/>
              </a:ext>
            </a:extLst>
          </p:cNvPr>
          <p:cNvSpPr/>
          <p:nvPr/>
        </p:nvSpPr>
        <p:spPr>
          <a:xfrm>
            <a:off x="77474" y="3385986"/>
            <a:ext cx="147367" cy="143701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B1D76-2880-B145-B9AF-0EAC0992148B}"/>
              </a:ext>
            </a:extLst>
          </p:cNvPr>
          <p:cNvSpPr txBox="1"/>
          <p:nvPr/>
        </p:nvSpPr>
        <p:spPr>
          <a:xfrm>
            <a:off x="203734" y="3357410"/>
            <a:ext cx="1657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coefficient estimated to be zero</a:t>
            </a:r>
          </a:p>
        </p:txBody>
      </p:sp>
    </p:spTree>
    <p:extLst>
      <p:ext uri="{BB962C8B-B14F-4D97-AF65-F5344CB8AC3E}">
        <p14:creationId xmlns:p14="http://schemas.microsoft.com/office/powerpoint/2010/main" val="44778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4" grpId="0" animBg="1"/>
      <p:bldP spid="85" grpId="0" animBg="1"/>
      <p:bldP spid="88" grpId="0" animBg="1"/>
      <p:bldP spid="89" grpId="0"/>
      <p:bldP spid="90" grpId="0" animBg="1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5 at 9.31.34 PM.png">
            <a:extLst>
              <a:ext uri="{FF2B5EF4-FFF2-40B4-BE49-F238E27FC236}">
                <a16:creationId xmlns:a16="http://schemas.microsoft.com/office/drawing/2014/main" id="{96E4E6D8-5D17-451B-94F5-587386E8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08" y="1873453"/>
            <a:ext cx="632365" cy="2136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DCA609-B724-4A3D-9510-ABED1D91CC17}"/>
              </a:ext>
            </a:extLst>
          </p:cNvPr>
          <p:cNvGrpSpPr/>
          <p:nvPr/>
        </p:nvGrpSpPr>
        <p:grpSpPr>
          <a:xfrm>
            <a:off x="151158" y="1544628"/>
            <a:ext cx="877824" cy="874420"/>
            <a:chOff x="849766" y="638308"/>
            <a:chExt cx="877824" cy="874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27DA4-3AE3-4702-AB1F-745E2AD720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E4FFB5-221B-4704-85B4-8BC5E205AA6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D77214-F40B-49A9-885C-0EA5C9600964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53C7A0-713F-44C9-90A5-EC7695C03389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DF454-9DE8-4026-8371-5397CE34A84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E9212A-5D72-4C52-A3BD-1E835D36C722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E0663B-B5B5-473B-A76B-3EAD180F2EC7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ED20AA-1FE5-4338-B161-27C66EEB634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EFFC5-5CCD-4199-A522-FA0989DEBE6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F68A9-D491-4CEF-B0BC-55521F2F907B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AAA225-2E3F-4A86-8936-EC1744FC8AA4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CA5F36-6A11-476E-BAC4-38753E87A255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2F899F-AF78-4D53-977F-1EF12FC6083F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C8AF3-49E9-43BA-8A46-201C0739B7A0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496142-B3C6-4BD6-86F3-1BE92196BCA7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77882-F403-4899-AB1C-8FE9793F413F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C06AC8-04E4-4923-BDB0-F24BAFC123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3679C-A770-4A3C-9DA4-A017CF249302}"/>
              </a:ext>
            </a:extLst>
          </p:cNvPr>
          <p:cNvGrpSpPr/>
          <p:nvPr/>
        </p:nvGrpSpPr>
        <p:grpSpPr>
          <a:xfrm>
            <a:off x="2448441" y="1547732"/>
            <a:ext cx="877824" cy="874420"/>
            <a:chOff x="849766" y="638308"/>
            <a:chExt cx="877824" cy="8744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CFD9C7-68B3-422D-9365-9F2DF541FDE3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CC9DCC-F0E9-4813-AF7B-AA7334833D6A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D2DC6F-F9A6-4CEF-80A5-94BFD21534A8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D94426-07B0-4CB6-B28D-EABA3898A41C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A956C2-FA01-43E1-9052-B558DECDCA0B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E28454-C3EF-4FCC-B599-85130652AD37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D8308A-44FF-4418-B9A2-C70648A2EBDC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00731F-C607-4F51-9F36-09DC84AA9ED8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C85F6A-F039-458D-B3C9-F3A1B6069F7F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845A99-1BD1-4D01-BB89-EAFAA12CC930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13939A-0D74-443D-81A3-58B8B45DA077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011812-705F-49C1-9D46-AAE4A3E3FB14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D91B1F-7B3F-4A6F-8E3A-A479B88745DD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D57777-67BB-4BCB-8546-EBBD89C9990E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5DD7D7-0456-4E6C-88CC-CE4312430564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DD3743-5E39-4B16-AABB-AF7A71126327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4E1D4E-170D-4B3D-9CE5-97F6EDEC747E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7BB17C-9E64-40BB-A668-EF8F87F2899E}"/>
              </a:ext>
            </a:extLst>
          </p:cNvPr>
          <p:cNvGrpSpPr/>
          <p:nvPr/>
        </p:nvGrpSpPr>
        <p:grpSpPr>
          <a:xfrm>
            <a:off x="3471421" y="1546180"/>
            <a:ext cx="877824" cy="874420"/>
            <a:chOff x="849766" y="638308"/>
            <a:chExt cx="877824" cy="8744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D12AC9-92EE-4FE3-AA95-38A71C5A66A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3F5405-1A79-46FA-986E-6594B5C2B3B6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D28E3B-835A-4C5F-9816-369E67D75489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D6A972-000E-4B79-9FCD-F8AA959EB4EB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15736C-1FAD-42FF-893D-E05D233680FC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622FEA-B1C0-41F6-8CB8-8BDAA405E638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81F0FA-8610-4ECA-9D31-D06969411022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98F232-921C-4E36-8BB6-BD1A8F4C947C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515E66-622D-4525-9776-E0313188E6B2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B73E0-BCC9-4E25-8588-96AD67C10FCE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A6E2DA-C6EE-48B5-A2E1-618125903DF9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3560B7-DEF4-4530-8ADE-A367DB9A21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10CD5B-D0F1-4387-9434-30821CEEBD9C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5F24C1-E5F9-407F-A01F-57DB22366089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FCCCD4-D50F-44FC-A65C-CEEDE7E8E77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56D601-16CC-46F0-B498-CC178AF33A0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820392-D0E3-47BC-B177-140F34A497E0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E4D9FF-A0AA-4B44-AFDB-78BA6917023D}"/>
              </a:ext>
            </a:extLst>
          </p:cNvPr>
          <p:cNvGrpSpPr/>
          <p:nvPr/>
        </p:nvGrpSpPr>
        <p:grpSpPr>
          <a:xfrm>
            <a:off x="4474721" y="1544628"/>
            <a:ext cx="877824" cy="874420"/>
            <a:chOff x="849766" y="638308"/>
            <a:chExt cx="877824" cy="8744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1EBEFF-A662-455C-8739-2F52DE6D5496}"/>
                </a:ext>
              </a:extLst>
            </p:cNvPr>
            <p:cNvSpPr/>
            <p:nvPr/>
          </p:nvSpPr>
          <p:spPr>
            <a:xfrm>
              <a:off x="851349" y="638308"/>
              <a:ext cx="876241" cy="873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358544-3B40-45EA-A366-F1D16F4E886F}"/>
                </a:ext>
              </a:extLst>
            </p:cNvPr>
            <p:cNvSpPr/>
            <p:nvPr/>
          </p:nvSpPr>
          <p:spPr>
            <a:xfrm>
              <a:off x="849766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4E38B0-5B22-4C92-8566-1D0BE96BF632}"/>
                </a:ext>
              </a:extLst>
            </p:cNvPr>
            <p:cNvSpPr/>
            <p:nvPr/>
          </p:nvSpPr>
          <p:spPr>
            <a:xfrm>
              <a:off x="1069222" y="107450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E0F0DA-2FC0-4871-BFB1-9B1C07A98170}"/>
                </a:ext>
              </a:extLst>
            </p:cNvPr>
            <p:cNvSpPr/>
            <p:nvPr/>
          </p:nvSpPr>
          <p:spPr>
            <a:xfrm>
              <a:off x="1288678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DA1762-1FCB-4330-9E8D-A88935D2770A}"/>
                </a:ext>
              </a:extLst>
            </p:cNvPr>
            <p:cNvSpPr/>
            <p:nvPr/>
          </p:nvSpPr>
          <p:spPr>
            <a:xfrm>
              <a:off x="1508134" y="107396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86585D-3D47-41AB-8BCD-AC409A9CBA93}"/>
                </a:ext>
              </a:extLst>
            </p:cNvPr>
            <p:cNvSpPr/>
            <p:nvPr/>
          </p:nvSpPr>
          <p:spPr>
            <a:xfrm>
              <a:off x="849766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1F4779-495A-4C25-B2C1-5E5737E5CDA6}"/>
                </a:ext>
              </a:extLst>
            </p:cNvPr>
            <p:cNvSpPr/>
            <p:nvPr/>
          </p:nvSpPr>
          <p:spPr>
            <a:xfrm>
              <a:off x="1069222" y="1293347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B52F2A-3B30-424E-84EA-36AD4700BF19}"/>
                </a:ext>
              </a:extLst>
            </p:cNvPr>
            <p:cNvSpPr/>
            <p:nvPr/>
          </p:nvSpPr>
          <p:spPr>
            <a:xfrm>
              <a:off x="1288678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7DAB23-5846-453B-A336-8185A46B444E}"/>
                </a:ext>
              </a:extLst>
            </p:cNvPr>
            <p:cNvSpPr/>
            <p:nvPr/>
          </p:nvSpPr>
          <p:spPr>
            <a:xfrm>
              <a:off x="1508134" y="1292806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01F756-CDC1-4D64-8055-1D33790FBA41}"/>
                </a:ext>
              </a:extLst>
            </p:cNvPr>
            <p:cNvSpPr/>
            <p:nvPr/>
          </p:nvSpPr>
          <p:spPr>
            <a:xfrm>
              <a:off x="849766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F07220-7B36-4D9A-BD49-45AF7DE7AAC2}"/>
                </a:ext>
              </a:extLst>
            </p:cNvPr>
            <p:cNvSpPr/>
            <p:nvPr/>
          </p:nvSpPr>
          <p:spPr>
            <a:xfrm>
              <a:off x="1069222" y="63884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6DD1CF-2A59-4542-A2B8-C7FF514459E6}"/>
                </a:ext>
              </a:extLst>
            </p:cNvPr>
            <p:cNvSpPr/>
            <p:nvPr/>
          </p:nvSpPr>
          <p:spPr>
            <a:xfrm>
              <a:off x="1288678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769891-1494-417A-B217-55DA8E9C4B16}"/>
                </a:ext>
              </a:extLst>
            </p:cNvPr>
            <p:cNvSpPr/>
            <p:nvPr/>
          </p:nvSpPr>
          <p:spPr>
            <a:xfrm>
              <a:off x="1508134" y="63830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89C050-5BD8-4B58-AD88-DAA570A1DEC6}"/>
                </a:ext>
              </a:extLst>
            </p:cNvPr>
            <p:cNvSpPr/>
            <p:nvPr/>
          </p:nvSpPr>
          <p:spPr>
            <a:xfrm>
              <a:off x="849766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1A5362-A894-43D1-B97A-5656E5C7004D}"/>
                </a:ext>
              </a:extLst>
            </p:cNvPr>
            <p:cNvSpPr/>
            <p:nvPr/>
          </p:nvSpPr>
          <p:spPr>
            <a:xfrm>
              <a:off x="1069222" y="857689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19B527-2FF3-4429-9B6F-0843236EA476}"/>
                </a:ext>
              </a:extLst>
            </p:cNvPr>
            <p:cNvSpPr/>
            <p:nvPr/>
          </p:nvSpPr>
          <p:spPr>
            <a:xfrm>
              <a:off x="1288678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86BF0-76A6-4520-A2DE-706BB421B7CB}"/>
                </a:ext>
              </a:extLst>
            </p:cNvPr>
            <p:cNvSpPr/>
            <p:nvPr/>
          </p:nvSpPr>
          <p:spPr>
            <a:xfrm>
              <a:off x="1508134" y="857148"/>
              <a:ext cx="219456" cy="21938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A9B7F-2127-4FEA-AE84-B05397927EA2}"/>
              </a:ext>
            </a:extLst>
          </p:cNvPr>
          <p:cNvSpPr/>
          <p:nvPr/>
        </p:nvSpPr>
        <p:spPr>
          <a:xfrm>
            <a:off x="4876710" y="1730155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/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1CF2B9-B3FB-884C-8C60-5FEA7196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0" y="1142179"/>
                <a:ext cx="548640" cy="412934"/>
              </a:xfrm>
              <a:prstGeom prst="rect">
                <a:avLst/>
              </a:prstGeom>
              <a:blipFill>
                <a:blip r:embed="rId3"/>
                <a:stretch>
                  <a:fillRect r="-333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/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99B28D-0E20-F040-A08D-883CAD0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67" y="1143797"/>
                <a:ext cx="548640" cy="412934"/>
              </a:xfrm>
              <a:prstGeom prst="rect">
                <a:avLst/>
              </a:prstGeom>
              <a:blipFill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52D6DEED-FBF0-9342-AAC2-99BA1EA83AEC}"/>
              </a:ext>
            </a:extLst>
          </p:cNvPr>
          <p:cNvSpPr/>
          <p:nvPr/>
        </p:nvSpPr>
        <p:spPr>
          <a:xfrm>
            <a:off x="3870052" y="1730155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9FCA92A-B0E1-CD4E-BD41-D86D31C73D58}"/>
              </a:ext>
            </a:extLst>
          </p:cNvPr>
          <p:cNvSpPr/>
          <p:nvPr/>
        </p:nvSpPr>
        <p:spPr>
          <a:xfrm>
            <a:off x="551579" y="1732201"/>
            <a:ext cx="293303" cy="28600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C8DBF5A-AB75-7442-BAF0-C06B2716481E}"/>
              </a:ext>
            </a:extLst>
          </p:cNvPr>
          <p:cNvSpPr txBox="1"/>
          <p:nvPr/>
        </p:nvSpPr>
        <p:spPr>
          <a:xfrm>
            <a:off x="1352169" y="87148"/>
            <a:ext cx="278476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Potential Result of Lasso</a:t>
            </a:r>
          </a:p>
          <a:p>
            <a:r>
              <a:rPr lang="en-US" sz="1100" dirty="0"/>
              <a:t>Focusing only on the second equation</a:t>
            </a:r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7131B41-46EC-9442-8909-CF6D97B48EE4}"/>
              </a:ext>
            </a:extLst>
          </p:cNvPr>
          <p:cNvSpPr/>
          <p:nvPr/>
        </p:nvSpPr>
        <p:spPr>
          <a:xfrm rot="19579696">
            <a:off x="-221076" y="1476692"/>
            <a:ext cx="2693965" cy="734768"/>
          </a:xfrm>
          <a:prstGeom prst="arc">
            <a:avLst>
              <a:gd name="adj1" fmla="val 13942822"/>
              <a:gd name="adj2" fmla="val 2128631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9252BD5-DF67-144E-B073-1A733AF37228}"/>
              </a:ext>
            </a:extLst>
          </p:cNvPr>
          <p:cNvSpPr txBox="1"/>
          <p:nvPr/>
        </p:nvSpPr>
        <p:spPr>
          <a:xfrm>
            <a:off x="2211185" y="864524"/>
            <a:ext cx="144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lagged FFR is zero</a:t>
            </a:r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07F79641-D2E0-144E-82B4-DA487E201C55}"/>
              </a:ext>
            </a:extLst>
          </p:cNvPr>
          <p:cNvSpPr/>
          <p:nvPr/>
        </p:nvSpPr>
        <p:spPr>
          <a:xfrm rot="9526760">
            <a:off x="2006290" y="1889927"/>
            <a:ext cx="1554480" cy="1336492"/>
          </a:xfrm>
          <a:prstGeom prst="arc">
            <a:avLst>
              <a:gd name="adj1" fmla="val 139171"/>
              <a:gd name="adj2" fmla="val 7403975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41968A-B0A3-524B-937C-F2B2650524FF}"/>
              </a:ext>
            </a:extLst>
          </p:cNvPr>
          <p:cNvSpPr txBox="1"/>
          <p:nvPr/>
        </p:nvSpPr>
        <p:spPr>
          <a:xfrm>
            <a:off x="1918346" y="2800784"/>
            <a:ext cx="144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But 2 lagged FFR is not zero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57CC0F-03F9-AF45-B8BA-DCECFD07C2F2}"/>
              </a:ext>
            </a:extLst>
          </p:cNvPr>
          <p:cNvSpPr txBox="1"/>
          <p:nvPr/>
        </p:nvSpPr>
        <p:spPr>
          <a:xfrm>
            <a:off x="4189794" y="338598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FFR = Federal Funds Rate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3E5C788-851F-3648-8FF9-3E30925648CC}"/>
              </a:ext>
            </a:extLst>
          </p:cNvPr>
          <p:cNvSpPr/>
          <p:nvPr/>
        </p:nvSpPr>
        <p:spPr>
          <a:xfrm>
            <a:off x="77474" y="3385986"/>
            <a:ext cx="147367" cy="143701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19050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B1D76-2880-B145-B9AF-0EAC0992148B}"/>
              </a:ext>
            </a:extLst>
          </p:cNvPr>
          <p:cNvSpPr txBox="1"/>
          <p:nvPr/>
        </p:nvSpPr>
        <p:spPr>
          <a:xfrm>
            <a:off x="203734" y="3357410"/>
            <a:ext cx="1657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coefficient estimated to be zero</a:t>
            </a:r>
          </a:p>
        </p:txBody>
      </p:sp>
    </p:spTree>
    <p:extLst>
      <p:ext uri="{BB962C8B-B14F-4D97-AF65-F5344CB8AC3E}">
        <p14:creationId xmlns:p14="http://schemas.microsoft.com/office/powerpoint/2010/main" val="126384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70</Words>
  <Application>Microsoft Macintosh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Wegner, Enrico (Stud. SBE / Alumni SBE)</cp:lastModifiedBy>
  <cp:revision>44</cp:revision>
  <cp:lastPrinted>2017-10-04T15:54:02Z</cp:lastPrinted>
  <dcterms:created xsi:type="dcterms:W3CDTF">2015-04-16T01:42:26Z</dcterms:created>
  <dcterms:modified xsi:type="dcterms:W3CDTF">2021-05-28T08:20:22Z</dcterms:modified>
</cp:coreProperties>
</file>