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259" autoAdjust="0"/>
  </p:normalViewPr>
  <p:slideViewPr>
    <p:cSldViewPr snapToGrid="0">
      <p:cViewPr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4FDFF-AAAD-4E2A-8812-6A13B1EE409A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366C4-B4FC-4FEA-B88C-05CD7C703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366C4-B4FC-4FEA-B88C-05CD7C7030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actions that will adversely affect our partner’s reputation.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366C4-B4FC-4FEA-B88C-05CD7C7030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7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Credit One: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Larger Data Set: If so, how long to provide</a:t>
            </a:r>
          </a:p>
          <a:p>
            <a:pPr marL="228600" indent="-228600">
              <a:buAutoNum type="arabicPeriod"/>
            </a:pPr>
            <a:r>
              <a:rPr lang="en-US" dirty="0"/>
              <a:t>Demographics has no Income information (key factor for default) – thoughts?</a:t>
            </a:r>
          </a:p>
          <a:p>
            <a:pPr marL="228600" indent="-228600">
              <a:buAutoNum type="arabicPeriod"/>
            </a:pPr>
            <a:r>
              <a:rPr lang="en-US" dirty="0"/>
              <a:t>Payment Detail for 4/2005 – 9/2005: Is that best date range for building model?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366C4-B4FC-4FEA-B88C-05CD7C7030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366C4-B4FC-4FEA-B88C-05CD7C7030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BIG TITLE OPENING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1834067" y="4123300"/>
            <a:ext cx="85240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8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69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3667009" y="4848500"/>
            <a:ext cx="48580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" y="-533007"/>
            <a:ext cx="12192000" cy="5825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721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2">
  <p:cSld name="TITLE + SUBTITLE 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112434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2028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998800" y="667767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08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 flipH="1"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ctrTitle" idx="2"/>
          </p:nvPr>
        </p:nvSpPr>
        <p:spPr>
          <a:xfrm>
            <a:off x="2253943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2735743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ctrTitle" idx="3"/>
          </p:nvPr>
        </p:nvSpPr>
        <p:spPr>
          <a:xfrm>
            <a:off x="2253943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2735743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ctrTitle" idx="5"/>
          </p:nvPr>
        </p:nvSpPr>
        <p:spPr>
          <a:xfrm>
            <a:off x="6432476" y="25444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6"/>
          </p:nvPr>
        </p:nvSpPr>
        <p:spPr>
          <a:xfrm>
            <a:off x="6914276" y="31597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ctrTitle" idx="7"/>
          </p:nvPr>
        </p:nvSpPr>
        <p:spPr>
          <a:xfrm>
            <a:off x="6432476" y="4547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8"/>
          </p:nvPr>
        </p:nvSpPr>
        <p:spPr>
          <a:xfrm>
            <a:off x="6914276" y="5162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3031200" y="28142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3031200" y="4836584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7182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21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19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281A-61B3-4678-883D-93E5B0B2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3C5A-70F8-43C4-ADAB-EC27EBF2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2F12-E136-4EF3-A3EE-916F5708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C43D3-F225-4363-A963-B3274EA88C8B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FAA3-F6DE-416C-B63E-212734D4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95D55-7EA0-4257-880A-A789AD15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8CCA-D05C-4669-9247-C8F074EC3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253943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735743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2253943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735743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6432476" y="2720017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914276" y="33353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6432476" y="4782851"/>
            <a:ext cx="3505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6914276" y="5398133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496371" y="535267"/>
            <a:ext cx="91992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837543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837543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7016076" y="2159249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7016076" y="4222083"/>
            <a:ext cx="23384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3031200" y="29898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3031200" y="5072417"/>
            <a:ext cx="61296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20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40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 flipH="1">
            <a:off x="-133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8043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 idx="2" hasCustomPrompt="1"/>
          </p:nvPr>
        </p:nvSpPr>
        <p:spPr>
          <a:xfrm>
            <a:off x="90480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89056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918700" y="2965567"/>
            <a:ext cx="2744800" cy="1203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 hasCustomPrompt="1"/>
          </p:nvPr>
        </p:nvSpPr>
        <p:spPr>
          <a:xfrm>
            <a:off x="6162433" y="31225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6020043" y="36789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043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5" hasCustomPrompt="1"/>
          </p:nvPr>
        </p:nvSpPr>
        <p:spPr>
          <a:xfrm>
            <a:off x="90480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89056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5918700" y="4332067"/>
            <a:ext cx="2744800" cy="1203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7" hasCustomPrompt="1"/>
          </p:nvPr>
        </p:nvSpPr>
        <p:spPr>
          <a:xfrm>
            <a:off x="6162433" y="44890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8"/>
          </p:nvPr>
        </p:nvSpPr>
        <p:spPr>
          <a:xfrm>
            <a:off x="6020043" y="50454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021267" y="1761767"/>
            <a:ext cx="2744800" cy="1203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</a:t>
            </a:r>
            <a:endParaRPr sz="2400"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9" hasCustomPrompt="1"/>
          </p:nvPr>
        </p:nvSpPr>
        <p:spPr>
          <a:xfrm>
            <a:off x="2265000" y="1918700"/>
            <a:ext cx="2257200" cy="6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64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3"/>
          </p:nvPr>
        </p:nvSpPr>
        <p:spPr>
          <a:xfrm>
            <a:off x="2122609" y="2475167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98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 flipH="1">
            <a:off x="474133" y="2982000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6450143" y="3183800"/>
            <a:ext cx="2542000" cy="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9124434" y="4090133"/>
            <a:ext cx="3067567" cy="2767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6096000" y="1637600"/>
            <a:ext cx="0" cy="35828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897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1_TITLE +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1863233" y="3745733"/>
            <a:ext cx="4016800" cy="23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8" name="Google Shape;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" name="Google Shape;59;p7"/>
          <p:cNvCxnSpPr/>
          <p:nvPr/>
        </p:nvCxnSpPr>
        <p:spPr>
          <a:xfrm>
            <a:off x="4592500" y="3591400"/>
            <a:ext cx="23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 flipH="1">
            <a:off x="3618779" y="2520251"/>
            <a:ext cx="52748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059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2430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998800" y="676533"/>
            <a:ext cx="111932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3666873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3666825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6400268" y="2402833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6400220" y="3018100"/>
            <a:ext cx="20936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5059931" y="4800067"/>
            <a:ext cx="20936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867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5004033" y="5415333"/>
            <a:ext cx="2205200" cy="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665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" y="0"/>
            <a:ext cx="5070300" cy="457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112434" y="2300634"/>
            <a:ext cx="5070300" cy="45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667567" y="2468567"/>
            <a:ext cx="88784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4153000" y="3520635"/>
            <a:ext cx="39076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4908200" y="3429000"/>
            <a:ext cx="23972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130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3115807" y="3723385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6295540" y="3742072"/>
            <a:ext cx="2780800" cy="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3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3067567" cy="276786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>
            <a:spLocks noGrp="1"/>
          </p:cNvSpPr>
          <p:nvPr>
            <p:ph type="ctrTitle"/>
          </p:nvPr>
        </p:nvSpPr>
        <p:spPr>
          <a:xfrm flipH="1">
            <a:off x="6295467" y="676533"/>
            <a:ext cx="48976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3"/>
          </p:nvPr>
        </p:nvSpPr>
        <p:spPr>
          <a:xfrm>
            <a:off x="2972417" y="3616800"/>
            <a:ext cx="3067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 idx="4"/>
          </p:nvPr>
        </p:nvSpPr>
        <p:spPr>
          <a:xfrm>
            <a:off x="6096000" y="3616800"/>
            <a:ext cx="3179600" cy="3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3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15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31251" y="1"/>
            <a:ext cx="10529509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0544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85E0-CD15-4A38-B183-57D52D368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One Predictive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102C-8FC9-457B-A730-58201AA89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Erika Wiggins</a:t>
            </a:r>
          </a:p>
        </p:txBody>
      </p:sp>
    </p:spTree>
    <p:extLst>
      <p:ext uri="{BB962C8B-B14F-4D97-AF65-F5344CB8AC3E}">
        <p14:creationId xmlns:p14="http://schemas.microsoft.com/office/powerpoint/2010/main" val="279281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buNone/>
            </a:pPr>
            <a:endParaRPr lang="en-US" sz="2000" dirty="0">
              <a:solidFill>
                <a:schemeClr val="bg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buNone/>
            </a:pPr>
            <a:r>
              <a:rPr lang="en-US" sz="2000" dirty="0">
                <a:solidFill>
                  <a:schemeClr val="bg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Identify which customer attributes relate significantly to customer default rates and build a predictive model that Credit One can use to better classify potential customers’ risk level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buNone/>
            </a:pPr>
            <a:endParaRPr lang="en-US" sz="2000" dirty="0">
              <a:solidFill>
                <a:schemeClr val="bg2"/>
              </a:solidFill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buNone/>
            </a:pPr>
            <a:r>
              <a:rPr 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Python will be used:</a:t>
            </a:r>
          </a:p>
          <a:p>
            <a:pPr marL="342900">
              <a:lnSpc>
                <a:spcPct val="107000"/>
              </a:lnSpc>
              <a:spcAft>
                <a:spcPts val="1125"/>
              </a:spcAft>
            </a:pPr>
            <a:r>
              <a:rPr 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Open Source (free)</a:t>
            </a:r>
          </a:p>
          <a:p>
            <a:pPr marL="342900">
              <a:lnSpc>
                <a:spcPct val="107000"/>
              </a:lnSpc>
              <a:spcAft>
                <a:spcPts val="1125"/>
              </a:spcAft>
            </a:pPr>
            <a:r>
              <a:rPr 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Ease of performing repetitive tasks</a:t>
            </a:r>
          </a:p>
          <a:p>
            <a:pPr marL="342900">
              <a:lnSpc>
                <a:spcPct val="107000"/>
              </a:lnSpc>
              <a:spcAft>
                <a:spcPts val="1125"/>
              </a:spcAft>
            </a:pPr>
            <a:r>
              <a:rPr lang="en-US" sz="2000" dirty="0">
                <a:solidFill>
                  <a:schemeClr val="bg2"/>
                </a:solidFill>
                <a:cs typeface="Times New Roman" panose="02020603050405020304" pitchFamily="18" charset="0"/>
              </a:rPr>
              <a:t>Easy to learn</a:t>
            </a:r>
          </a:p>
        </p:txBody>
      </p:sp>
    </p:spTree>
    <p:extLst>
      <p:ext uri="{BB962C8B-B14F-4D97-AF65-F5344CB8AC3E}">
        <p14:creationId xmlns:p14="http://schemas.microsoft.com/office/powerpoint/2010/main" val="124067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88D3CE"/>
            </a:gs>
            <a:gs pos="100000">
              <a:srgbClr val="423864"/>
            </a:gs>
          </a:gsLst>
          <a:lin ang="54007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BADIR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*Successful predictive analysis requires a structured approach</a:t>
            </a:r>
          </a:p>
          <a:p>
            <a:pPr marL="0" indent="0">
              <a:buNone/>
            </a:pPr>
            <a:r>
              <a:rPr lang="en-US" sz="2000" dirty="0"/>
              <a:t>*Collaborative process with buy-in from stakeholders</a:t>
            </a:r>
          </a:p>
          <a:p>
            <a:pPr marL="0" indent="0">
              <a:buNone/>
            </a:pPr>
            <a:r>
              <a:rPr lang="en-US" sz="2000" dirty="0"/>
              <a:t>*Easy to understand the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																					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Goal: Create a measurable business result that addresses the issue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CE424F5C-E8B7-4EA4-A073-A5E5BF5D4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00" y="2931875"/>
            <a:ext cx="10602962" cy="2047194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62292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/>
                <a:sym typeface="Squada One"/>
              </a:rPr>
              <a:t>BADIR Framework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+mj-lt"/>
              <a:buNone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l" fontAlgn="base">
              <a:buFont typeface="+mj-lt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</a:rPr>
              <a:t>Business Questions – identify the business issue and impact of the problem</a:t>
            </a:r>
          </a:p>
          <a:p>
            <a:pPr algn="l" fontAlgn="base">
              <a:buFont typeface="+mj-lt"/>
              <a:buNone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l" fontAlgn="base">
              <a:buFont typeface="+mj-lt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</a:rPr>
              <a:t>Analysis Plan – Form hypothesis, determine scope of analysis, choose data and analysis techniques </a:t>
            </a:r>
          </a:p>
          <a:p>
            <a:pPr algn="l" fontAlgn="base">
              <a:buFont typeface="+mj-lt"/>
              <a:buNone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l" fontAlgn="base">
              <a:buFont typeface="+mj-lt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</a:rPr>
              <a:t>Data Collection – collect data necessary for the analytics (provided by Credit One)</a:t>
            </a:r>
          </a:p>
          <a:p>
            <a:pPr algn="l" fontAlgn="base">
              <a:buFont typeface="+mj-lt"/>
              <a:buNone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l" fontAlgn="base">
              <a:buFont typeface="+mj-lt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</a:rPr>
              <a:t>Insights – significance of data as related to hypothesis, build and validate model</a:t>
            </a:r>
          </a:p>
          <a:p>
            <a:pPr algn="l" fontAlgn="base">
              <a:buFont typeface="+mj-lt"/>
              <a:buNone/>
            </a:pPr>
            <a:endParaRPr lang="en-US" sz="2000" b="0" i="0" dirty="0">
              <a:solidFill>
                <a:schemeClr val="bg2"/>
              </a:solidFill>
              <a:effectLst/>
            </a:endParaRPr>
          </a:p>
          <a:p>
            <a:pPr algn="l" fontAlgn="base">
              <a:buFont typeface="+mj-lt"/>
              <a:buNone/>
            </a:pPr>
            <a:r>
              <a:rPr lang="en-US" sz="2000" b="0" i="0" dirty="0">
                <a:solidFill>
                  <a:schemeClr val="bg2"/>
                </a:solidFill>
                <a:effectLst/>
              </a:rPr>
              <a:t>Recommendations – provides actions / recommendations to address issue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3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0" i="0" dirty="0">
                <a:solidFill>
                  <a:schemeClr val="bg2"/>
                </a:solidFill>
                <a:effectLst/>
              </a:rPr>
              <a:t>Data Sources</a:t>
            </a:r>
            <a:br>
              <a:rPr lang="en-US" sz="4000" b="0" i="0" dirty="0">
                <a:solidFill>
                  <a:srgbClr val="333333"/>
                </a:solidFill>
                <a:effectLst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Credit One: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Proprietary information on their prior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Customer Demographics, and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Customer Payment History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068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0" i="0" dirty="0">
                <a:solidFill>
                  <a:schemeClr val="bg2"/>
                </a:solidFill>
                <a:effectLst/>
              </a:rPr>
              <a:t>Data Security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000" dirty="0"/>
              <a:t>Due to the sensitive nature of the client information provided, Blackwell Electronics will take the following precautions to: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-Restrict access to eCommerce Team analysts</a:t>
            </a:r>
          </a:p>
          <a:p>
            <a:pPr marL="114300" indent="0">
              <a:buNone/>
            </a:pPr>
            <a:r>
              <a:rPr lang="en-US" sz="2000" dirty="0"/>
              <a:t>	-Perform weekly security reviews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-Transmit via approved encryption methods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-Communicate within 24 hours any known security issue with assigned POC</a:t>
            </a:r>
          </a:p>
        </p:txBody>
      </p:sp>
    </p:spTree>
    <p:extLst>
      <p:ext uri="{BB962C8B-B14F-4D97-AF65-F5344CB8AC3E}">
        <p14:creationId xmlns:p14="http://schemas.microsoft.com/office/powerpoint/2010/main" val="177159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B599-2D2E-41A7-9133-E055134EB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8861" y="2436200"/>
            <a:ext cx="4115400" cy="37614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/>
              <a:t>30,000 customers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Demographics:</a:t>
            </a:r>
          </a:p>
          <a:p>
            <a:pPr marL="114300" indent="0">
              <a:buNone/>
            </a:pPr>
            <a:r>
              <a:rPr lang="en-US" sz="2000" dirty="0"/>
              <a:t>Age, Gender,</a:t>
            </a:r>
          </a:p>
          <a:p>
            <a:pPr marL="114300" indent="0">
              <a:buNone/>
            </a:pPr>
            <a:r>
              <a:rPr lang="en-US" sz="2000" dirty="0"/>
              <a:t>Marital Status,</a:t>
            </a:r>
          </a:p>
          <a:p>
            <a:pPr marL="114300" indent="0">
              <a:buNone/>
            </a:pPr>
            <a:r>
              <a:rPr lang="en-US" sz="2000" dirty="0"/>
              <a:t>Education Level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Financials:</a:t>
            </a:r>
          </a:p>
          <a:p>
            <a:pPr marL="114300" indent="0">
              <a:buNone/>
            </a:pPr>
            <a:r>
              <a:rPr lang="en-US" sz="2000" dirty="0"/>
              <a:t>Credit limit, Bill Amount, </a:t>
            </a:r>
          </a:p>
          <a:p>
            <a:pPr marL="114300" indent="0">
              <a:buNone/>
            </a:pPr>
            <a:r>
              <a:rPr lang="en-US" sz="2000" dirty="0"/>
              <a:t>Payment Amount,</a:t>
            </a:r>
          </a:p>
          <a:p>
            <a:pPr marL="114300" indent="0">
              <a:buNone/>
            </a:pPr>
            <a:r>
              <a:rPr lang="en-US" sz="2000" dirty="0"/>
              <a:t>Payment Status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4C0E61C-1558-497F-A591-C6EDBDF2087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686639" y="2173260"/>
            <a:ext cx="4115400" cy="4129391"/>
          </a:xfrm>
        </p:spPr>
        <p:txBody>
          <a:bodyPr/>
          <a:lstStyle/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Larger Data Set Needed?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Income Missing?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April – September 2005:</a:t>
            </a:r>
          </a:p>
          <a:p>
            <a:r>
              <a:rPr lang="en-US" sz="2000" dirty="0">
                <a:solidFill>
                  <a:schemeClr val="bg2"/>
                </a:solidFill>
              </a:rPr>
              <a:t>More recent data?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518383-0F9F-41C8-88B9-A276E300A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4048026" y="555348"/>
            <a:ext cx="4897600" cy="894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0" i="0" dirty="0">
                <a:solidFill>
                  <a:schemeClr val="bg2"/>
                </a:solidFill>
                <a:effectLst/>
              </a:rPr>
              <a:t>Data Insights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8C84FD-CC66-40E7-820D-D172947A5068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1695807" y="1333642"/>
            <a:ext cx="3067600" cy="974612"/>
          </a:xfrm>
        </p:spPr>
        <p:txBody>
          <a:bodyPr/>
          <a:lstStyle/>
          <a:p>
            <a:r>
              <a:rPr lang="en-US" dirty="0"/>
              <a:t>Initial Data Set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C0F167-7A97-4C63-805D-6A5400AE5594}"/>
              </a:ext>
            </a:extLst>
          </p:cNvPr>
          <p:cNvSpPr>
            <a:spLocks noGrp="1"/>
          </p:cNvSpPr>
          <p:nvPr>
            <p:ph type="ctrTitle" idx="4"/>
          </p:nvPr>
        </p:nvSpPr>
        <p:spPr>
          <a:xfrm>
            <a:off x="6295540" y="1820948"/>
            <a:ext cx="4897599" cy="487306"/>
          </a:xfrm>
        </p:spPr>
        <p:txBody>
          <a:bodyPr/>
          <a:lstStyle/>
          <a:p>
            <a:r>
              <a:rPr lang="en-US" dirty="0"/>
              <a:t>Concerns / Questions</a:t>
            </a:r>
          </a:p>
        </p:txBody>
      </p:sp>
    </p:spTree>
    <p:extLst>
      <p:ext uri="{BB962C8B-B14F-4D97-AF65-F5344CB8AC3E}">
        <p14:creationId xmlns:p14="http://schemas.microsoft.com/office/powerpoint/2010/main" val="15360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9072-056B-4D7E-9B05-D57C48DE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76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0" i="0" dirty="0">
                <a:solidFill>
                  <a:schemeClr val="bg2"/>
                </a:solidFill>
                <a:effectLst/>
              </a:rPr>
              <a:t>Next Steps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28C7-14BD-4AA7-9656-B16FAB4D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Obtain Credit One responses to concerns - from POC by Dec. 23rd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Analyze plan – 2 weeks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Collection – confirm if any changes, by Jan. 8th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Insights – Perform analysis in January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Recommendations – Plan to deliver, Jan. 29th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348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3D64-65D3-485C-8FE7-6C7125A2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5ED1-0DA0-4EF5-ADDB-D8BD6292A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 algn="ctr">
              <a:buNone/>
            </a:pPr>
            <a:endParaRPr lang="en-US" sz="4000" dirty="0">
              <a:latin typeface="Squada One"/>
            </a:endParaRPr>
          </a:p>
          <a:p>
            <a:pPr marL="114300" indent="0" algn="ctr">
              <a:buNone/>
            </a:pPr>
            <a:endParaRPr lang="en-US" sz="4000" dirty="0">
              <a:latin typeface="Squada One"/>
            </a:endParaRPr>
          </a:p>
          <a:p>
            <a:pPr marL="114300" indent="0" algn="ctr">
              <a:buNone/>
            </a:pPr>
            <a:r>
              <a:rPr lang="en-US" sz="4000" dirty="0"/>
              <a:t>Questions  </a:t>
            </a:r>
            <a:r>
              <a:rPr lang="en-US" sz="4000" dirty="0">
                <a:latin typeface="Squada One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06268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88D3CE"/>
      </a:dk1>
      <a:lt1>
        <a:srgbClr val="42386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78909C"/>
      </a:accent3>
      <a:accent4>
        <a:srgbClr val="C0FFFA"/>
      </a:accent4>
      <a:accent5>
        <a:srgbClr val="88D3CE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427</Words>
  <Application>Microsoft Office PowerPoint</Application>
  <PresentationFormat>Widescreen</PresentationFormat>
  <Paragraphs>99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Fira Sans Extra Condensed Medium</vt:lpstr>
      <vt:lpstr>Righteous</vt:lpstr>
      <vt:lpstr>Roboto</vt:lpstr>
      <vt:lpstr>Roboto Condensed Light</vt:lpstr>
      <vt:lpstr>Squada One</vt:lpstr>
      <vt:lpstr>Tech Startup by Slidesgo</vt:lpstr>
      <vt:lpstr>Credit One Predictive Analysis</vt:lpstr>
      <vt:lpstr>Project Goal</vt:lpstr>
      <vt:lpstr>BADIR Framework</vt:lpstr>
      <vt:lpstr>BADIR Framework</vt:lpstr>
      <vt:lpstr>Data Sources </vt:lpstr>
      <vt:lpstr>Data Security </vt:lpstr>
      <vt:lpstr>Data Insights </vt:lpstr>
      <vt:lpstr>Next Steps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One : Project Overview</dc:title>
  <dc:creator>Erika Wiggins</dc:creator>
  <cp:lastModifiedBy>Erika Wiggins</cp:lastModifiedBy>
  <cp:revision>21</cp:revision>
  <dcterms:created xsi:type="dcterms:W3CDTF">2020-12-14T20:29:58Z</dcterms:created>
  <dcterms:modified xsi:type="dcterms:W3CDTF">2020-12-15T00:37:20Z</dcterms:modified>
</cp:coreProperties>
</file>