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57" r:id="rId3"/>
    <p:sldId id="258" r:id="rId4"/>
    <p:sldId id="259" r:id="rId5"/>
    <p:sldId id="265" r:id="rId6"/>
    <p:sldId id="263" r:id="rId7"/>
    <p:sldId id="266" r:id="rId8"/>
    <p:sldId id="262"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5" d="100"/>
          <a:sy n="105"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15B32-8F1D-4DF6-8502-EE3DEEC278F7}"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AC690-B947-4D72-932C-90ABBCD1AD48}" type="slidenum">
              <a:rPr lang="en-US" smtClean="0"/>
              <a:t>‹#›</a:t>
            </a:fld>
            <a:endParaRPr lang="en-US"/>
          </a:p>
        </p:txBody>
      </p:sp>
    </p:spTree>
    <p:extLst>
      <p:ext uri="{BB962C8B-B14F-4D97-AF65-F5344CB8AC3E}">
        <p14:creationId xmlns:p14="http://schemas.microsoft.com/office/powerpoint/2010/main" val="388035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country leader might want to see best chances to be elected or have people follow him. Knowing that Health is very related to happiness they might implement new policy to improve health of their followers</a:t>
            </a:r>
          </a:p>
        </p:txBody>
      </p:sp>
      <p:sp>
        <p:nvSpPr>
          <p:cNvPr id="4" name="Slide Number Placeholder 3"/>
          <p:cNvSpPr>
            <a:spLocks noGrp="1"/>
          </p:cNvSpPr>
          <p:nvPr>
            <p:ph type="sldNum" sz="quarter" idx="5"/>
          </p:nvPr>
        </p:nvSpPr>
        <p:spPr/>
        <p:txBody>
          <a:bodyPr/>
          <a:lstStyle/>
          <a:p>
            <a:fld id="{2B4AC690-B947-4D72-932C-90ABBCD1AD48}" type="slidenum">
              <a:rPr lang="en-US" smtClean="0"/>
              <a:t>4</a:t>
            </a:fld>
            <a:endParaRPr lang="en-US"/>
          </a:p>
        </p:txBody>
      </p:sp>
    </p:spTree>
    <p:extLst>
      <p:ext uri="{BB962C8B-B14F-4D97-AF65-F5344CB8AC3E}">
        <p14:creationId xmlns:p14="http://schemas.microsoft.com/office/powerpoint/2010/main" val="259724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look into more less naturally thought about factors that may go into a price when selling. </a:t>
            </a:r>
          </a:p>
          <a:p>
            <a:r>
              <a:rPr lang="en-US" dirty="0"/>
              <a:t>Number 2 thought is no-one likes to go house hunting in the winter therefore supply most likely the same while demand low</a:t>
            </a:r>
          </a:p>
          <a:p>
            <a:r>
              <a:rPr lang="en-US" dirty="0"/>
              <a:t>Number 1 being from the north homes with better heating save me money in the winter and most likely won’t have to cool as much in summer also </a:t>
            </a:r>
          </a:p>
          <a:p>
            <a:r>
              <a:rPr lang="en-US" dirty="0"/>
              <a:t>From this it led into further research on if home with fireplaces sold for more whether its either psychological people like the option or it adds to the heating. </a:t>
            </a:r>
          </a:p>
        </p:txBody>
      </p:sp>
      <p:sp>
        <p:nvSpPr>
          <p:cNvPr id="4" name="Slide Number Placeholder 3"/>
          <p:cNvSpPr>
            <a:spLocks noGrp="1"/>
          </p:cNvSpPr>
          <p:nvPr>
            <p:ph type="sldNum" sz="quarter" idx="5"/>
          </p:nvPr>
        </p:nvSpPr>
        <p:spPr/>
        <p:txBody>
          <a:bodyPr/>
          <a:lstStyle/>
          <a:p>
            <a:fld id="{1A457525-8492-41C4-B978-51355DD72F0B}" type="slidenum">
              <a:rPr lang="en-US" smtClean="0"/>
              <a:t>5</a:t>
            </a:fld>
            <a:endParaRPr lang="en-US"/>
          </a:p>
        </p:txBody>
      </p:sp>
    </p:spTree>
    <p:extLst>
      <p:ext uri="{BB962C8B-B14F-4D97-AF65-F5344CB8AC3E}">
        <p14:creationId xmlns:p14="http://schemas.microsoft.com/office/powerpoint/2010/main" val="344076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at what variable most correlated to sale price--- confirmed our initial thoughts on what comes to mind when buying a home. </a:t>
            </a:r>
          </a:p>
          <a:p>
            <a:r>
              <a:rPr lang="en-US" dirty="0"/>
              <a:t>	My hypothesis was to look at the non-naïve favors , so we </a:t>
            </a:r>
            <a:r>
              <a:rPr lang="en-US" dirty="0" err="1"/>
              <a:t>analyzied</a:t>
            </a:r>
            <a:r>
              <a:rPr lang="en-US" dirty="0"/>
              <a:t> that data set both descriptively and statistically.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457525-8492-41C4-B978-51355DD72F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6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Rows that did not have values for these columns were counted as missing</a:t>
            </a:r>
          </a:p>
          <a:p>
            <a:pPr marL="228600" indent="-228600">
              <a:buAutoNum type="arabicPeriod"/>
            </a:pPr>
            <a:r>
              <a:rPr lang="en-US" dirty="0"/>
              <a:t>Taking the percentage of missing values vs total number of records gave a baseline understanding of what would most likely not add much insight into our analysis </a:t>
            </a:r>
          </a:p>
          <a:p>
            <a:pPr marL="228600" indent="-228600">
              <a:buAutoNum type="arabicPeriod"/>
            </a:pPr>
            <a:r>
              <a:rPr lang="en-US" dirty="0"/>
              <a:t>Explain percentages and dropped columns…</a:t>
            </a:r>
          </a:p>
          <a:p>
            <a:pPr marL="228600"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1A457525-8492-41C4-B978-51355DD72F0B}" type="slidenum">
              <a:rPr lang="en-US" smtClean="0"/>
              <a:t>7</a:t>
            </a:fld>
            <a:endParaRPr lang="en-US"/>
          </a:p>
        </p:txBody>
      </p:sp>
    </p:spTree>
    <p:extLst>
      <p:ext uri="{BB962C8B-B14F-4D97-AF65-F5344CB8AC3E}">
        <p14:creationId xmlns:p14="http://schemas.microsoft.com/office/powerpoint/2010/main" val="277758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to notice is the change slight change in distributions of things like Happiness Score, Family score, and Freedom Score from 2-15 to 2016</a:t>
            </a:r>
          </a:p>
        </p:txBody>
      </p:sp>
      <p:sp>
        <p:nvSpPr>
          <p:cNvPr id="4" name="Slide Number Placeholder 3"/>
          <p:cNvSpPr>
            <a:spLocks noGrp="1"/>
          </p:cNvSpPr>
          <p:nvPr>
            <p:ph type="sldNum" sz="quarter" idx="5"/>
          </p:nvPr>
        </p:nvSpPr>
        <p:spPr/>
        <p:txBody>
          <a:bodyPr/>
          <a:lstStyle/>
          <a:p>
            <a:fld id="{2B4AC690-B947-4D72-932C-90ABBCD1AD48}" type="slidenum">
              <a:rPr lang="en-US" smtClean="0"/>
              <a:t>10</a:t>
            </a:fld>
            <a:endParaRPr lang="en-US"/>
          </a:p>
        </p:txBody>
      </p:sp>
    </p:spTree>
    <p:extLst>
      <p:ext uri="{BB962C8B-B14F-4D97-AF65-F5344CB8AC3E}">
        <p14:creationId xmlns:p14="http://schemas.microsoft.com/office/powerpoint/2010/main" val="407495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could further dive into working on improving family relationships, keeping gpd up a healthy population would increase the happiness rating of the overall population</a:t>
            </a:r>
          </a:p>
        </p:txBody>
      </p:sp>
      <p:sp>
        <p:nvSpPr>
          <p:cNvPr id="4" name="Slide Number Placeholder 3"/>
          <p:cNvSpPr>
            <a:spLocks noGrp="1"/>
          </p:cNvSpPr>
          <p:nvPr>
            <p:ph type="sldNum" sz="quarter" idx="5"/>
          </p:nvPr>
        </p:nvSpPr>
        <p:spPr/>
        <p:txBody>
          <a:bodyPr/>
          <a:lstStyle/>
          <a:p>
            <a:fld id="{2B4AC690-B947-4D72-932C-90ABBCD1AD48}" type="slidenum">
              <a:rPr lang="en-US" smtClean="0"/>
              <a:t>18</a:t>
            </a:fld>
            <a:endParaRPr lang="en-US"/>
          </a:p>
        </p:txBody>
      </p:sp>
    </p:spTree>
    <p:extLst>
      <p:ext uri="{BB962C8B-B14F-4D97-AF65-F5344CB8AC3E}">
        <p14:creationId xmlns:p14="http://schemas.microsoft.com/office/powerpoint/2010/main" val="212809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8C0A4F-1F65-4FD3-8583-D69ECB62C9F7}"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F331E-3693-4C2F-B3F7-DA3687F1E0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18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0A4F-1F65-4FD3-8583-D69ECB62C9F7}"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40797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0A4F-1F65-4FD3-8583-D69ECB62C9F7}"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193246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0A4F-1F65-4FD3-8583-D69ECB62C9F7}"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19778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0A4F-1F65-4FD3-8583-D69ECB62C9F7}"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F331E-3693-4C2F-B3F7-DA3687F1E0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74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C0A4F-1F65-4FD3-8583-D69ECB62C9F7}"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157661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C0A4F-1F65-4FD3-8583-D69ECB62C9F7}"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21017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C0A4F-1F65-4FD3-8583-D69ECB62C9F7}"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314109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8C0A4F-1F65-4FD3-8583-D69ECB62C9F7}" type="datetimeFigureOut">
              <a:rPr lang="en-US" smtClean="0"/>
              <a:t>5/8/2020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64397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8C0A4F-1F65-4FD3-8583-D69ECB62C9F7}"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9F331E-3693-4C2F-B3F7-DA3687F1E076}" type="slidenum">
              <a:rPr lang="en-US" smtClean="0"/>
              <a:t>‹#›</a:t>
            </a:fld>
            <a:endParaRPr lang="en-US"/>
          </a:p>
        </p:txBody>
      </p:sp>
    </p:spTree>
    <p:extLst>
      <p:ext uri="{BB962C8B-B14F-4D97-AF65-F5344CB8AC3E}">
        <p14:creationId xmlns:p14="http://schemas.microsoft.com/office/powerpoint/2010/main" val="128339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C0A4F-1F65-4FD3-8583-D69ECB62C9F7}"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F331E-3693-4C2F-B3F7-DA3687F1E076}" type="slidenum">
              <a:rPr lang="en-US" smtClean="0"/>
              <a:t>‹#›</a:t>
            </a:fld>
            <a:endParaRPr lang="en-US"/>
          </a:p>
        </p:txBody>
      </p:sp>
    </p:spTree>
    <p:extLst>
      <p:ext uri="{BB962C8B-B14F-4D97-AF65-F5344CB8AC3E}">
        <p14:creationId xmlns:p14="http://schemas.microsoft.com/office/powerpoint/2010/main" val="23133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8C0A4F-1F65-4FD3-8583-D69ECB62C9F7}" type="datetimeFigureOut">
              <a:rPr lang="en-US" smtClean="0"/>
              <a:t>5/8/2020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9F331E-3693-4C2F-B3F7-DA3687F1E0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8808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E173-1AC3-4A97-83B3-EAB74BEE636E}"/>
              </a:ext>
            </a:extLst>
          </p:cNvPr>
          <p:cNvSpPr>
            <a:spLocks noGrp="1"/>
          </p:cNvSpPr>
          <p:nvPr>
            <p:ph type="ctrTitle"/>
          </p:nvPr>
        </p:nvSpPr>
        <p:spPr/>
        <p:txBody>
          <a:bodyPr/>
          <a:lstStyle/>
          <a:p>
            <a:r>
              <a:rPr lang="en-US" dirty="0"/>
              <a:t>World Happiness Report</a:t>
            </a:r>
          </a:p>
        </p:txBody>
      </p:sp>
      <p:sp>
        <p:nvSpPr>
          <p:cNvPr id="3" name="Subtitle 2">
            <a:extLst>
              <a:ext uri="{FF2B5EF4-FFF2-40B4-BE49-F238E27FC236}">
                <a16:creationId xmlns:a16="http://schemas.microsoft.com/office/drawing/2014/main" id="{826AF152-A85F-4EC6-A286-1AA55759FBC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8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CBA086F1-96E4-45AF-A1CC-673431533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95" y="498870"/>
            <a:ext cx="1977342" cy="19471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2AE1F008-4AE8-407E-AAEC-D72BB55CF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008" y="435496"/>
            <a:ext cx="1977342" cy="194710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60F0436-CCE9-4358-AA58-1F930666F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96" y="2547936"/>
            <a:ext cx="1977343" cy="198970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E5E7DAE8-FC0B-4395-9155-D0DE9D8F77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890" y="2547935"/>
            <a:ext cx="1977344" cy="198970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B49FC924-65EA-4E6F-AE01-758AFC93E2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296" y="4673309"/>
            <a:ext cx="2051494" cy="198970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FFED0C8F-48E7-46B9-9FD3-CB89A460D1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1890" y="4673309"/>
            <a:ext cx="2020598" cy="198970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1048CADC-0346-457A-9299-46DBA9CDA1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315" y="498870"/>
            <a:ext cx="2020598" cy="2033227"/>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B4F2A58B-1D17-42FA-A0C8-D5954A5284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3216" y="498870"/>
            <a:ext cx="2020598" cy="2039541"/>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a:extLst>
              <a:ext uri="{FF2B5EF4-FFF2-40B4-BE49-F238E27FC236}">
                <a16:creationId xmlns:a16="http://schemas.microsoft.com/office/drawing/2014/main" id="{A967F94F-CAF2-4EEC-A2DF-2256CA16D8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4176" y="2676915"/>
            <a:ext cx="1977343" cy="1977343"/>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a:extLst>
              <a:ext uri="{FF2B5EF4-FFF2-40B4-BE49-F238E27FC236}">
                <a16:creationId xmlns:a16="http://schemas.microsoft.com/office/drawing/2014/main" id="{AF2B53C0-68EF-4C90-A2F4-1220384516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23216" y="2604907"/>
            <a:ext cx="1965061" cy="2001906"/>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a:extLst>
              <a:ext uri="{FF2B5EF4-FFF2-40B4-BE49-F238E27FC236}">
                <a16:creationId xmlns:a16="http://schemas.microsoft.com/office/drawing/2014/main" id="{FFFB6662-3E36-4EFA-B0B8-6CCC351C6E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8327" y="4654258"/>
            <a:ext cx="2056666" cy="2069520"/>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30">
            <a:extLst>
              <a:ext uri="{FF2B5EF4-FFF2-40B4-BE49-F238E27FC236}">
                <a16:creationId xmlns:a16="http://schemas.microsoft.com/office/drawing/2014/main" id="{E3C2E006-4A00-41B2-9853-6288283C8A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31611" y="4673309"/>
            <a:ext cx="2056666" cy="2069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3E9B47-CA57-434E-8E19-A8AD77427BDA}"/>
              </a:ext>
            </a:extLst>
          </p:cNvPr>
          <p:cNvSpPr txBox="1"/>
          <p:nvPr/>
        </p:nvSpPr>
        <p:spPr>
          <a:xfrm>
            <a:off x="1445975" y="129538"/>
            <a:ext cx="1143000" cy="369332"/>
          </a:xfrm>
          <a:prstGeom prst="rect">
            <a:avLst/>
          </a:prstGeom>
          <a:noFill/>
        </p:spPr>
        <p:txBody>
          <a:bodyPr wrap="square" rtlCol="0">
            <a:spAutoFit/>
          </a:bodyPr>
          <a:lstStyle/>
          <a:p>
            <a:r>
              <a:rPr lang="en-US" dirty="0"/>
              <a:t>2015</a:t>
            </a:r>
          </a:p>
        </p:txBody>
      </p:sp>
      <p:sp>
        <p:nvSpPr>
          <p:cNvPr id="15" name="TextBox 14">
            <a:extLst>
              <a:ext uri="{FF2B5EF4-FFF2-40B4-BE49-F238E27FC236}">
                <a16:creationId xmlns:a16="http://schemas.microsoft.com/office/drawing/2014/main" id="{BD6C8CC0-FAC0-469C-8D52-468872A9646C}"/>
              </a:ext>
            </a:extLst>
          </p:cNvPr>
          <p:cNvSpPr txBox="1"/>
          <p:nvPr/>
        </p:nvSpPr>
        <p:spPr>
          <a:xfrm>
            <a:off x="3841476" y="131060"/>
            <a:ext cx="1143000" cy="646331"/>
          </a:xfrm>
          <a:prstGeom prst="rect">
            <a:avLst/>
          </a:prstGeom>
          <a:noFill/>
        </p:spPr>
        <p:txBody>
          <a:bodyPr wrap="square" rtlCol="0">
            <a:spAutoFit/>
          </a:bodyPr>
          <a:lstStyle/>
          <a:p>
            <a:r>
              <a:rPr lang="en-US" dirty="0"/>
              <a:t>2016</a:t>
            </a:r>
          </a:p>
          <a:p>
            <a:endParaRPr lang="en-US" dirty="0"/>
          </a:p>
        </p:txBody>
      </p:sp>
      <p:sp>
        <p:nvSpPr>
          <p:cNvPr id="16" name="TextBox 15">
            <a:extLst>
              <a:ext uri="{FF2B5EF4-FFF2-40B4-BE49-F238E27FC236}">
                <a16:creationId xmlns:a16="http://schemas.microsoft.com/office/drawing/2014/main" id="{66394713-D35B-4D39-B0B8-D9A38827FDB5}"/>
              </a:ext>
            </a:extLst>
          </p:cNvPr>
          <p:cNvSpPr txBox="1"/>
          <p:nvPr/>
        </p:nvSpPr>
        <p:spPr>
          <a:xfrm>
            <a:off x="6988519" y="129538"/>
            <a:ext cx="1143000" cy="369332"/>
          </a:xfrm>
          <a:prstGeom prst="rect">
            <a:avLst/>
          </a:prstGeom>
          <a:noFill/>
        </p:spPr>
        <p:txBody>
          <a:bodyPr wrap="square" rtlCol="0">
            <a:spAutoFit/>
          </a:bodyPr>
          <a:lstStyle/>
          <a:p>
            <a:r>
              <a:rPr lang="en-US" dirty="0"/>
              <a:t>2015</a:t>
            </a:r>
          </a:p>
        </p:txBody>
      </p:sp>
      <p:sp>
        <p:nvSpPr>
          <p:cNvPr id="17" name="TextBox 16">
            <a:extLst>
              <a:ext uri="{FF2B5EF4-FFF2-40B4-BE49-F238E27FC236}">
                <a16:creationId xmlns:a16="http://schemas.microsoft.com/office/drawing/2014/main" id="{62D887B0-F575-45CA-8231-968855956645}"/>
              </a:ext>
            </a:extLst>
          </p:cNvPr>
          <p:cNvSpPr txBox="1"/>
          <p:nvPr/>
        </p:nvSpPr>
        <p:spPr>
          <a:xfrm>
            <a:off x="9635456" y="129538"/>
            <a:ext cx="1143000" cy="369332"/>
          </a:xfrm>
          <a:prstGeom prst="rect">
            <a:avLst/>
          </a:prstGeom>
          <a:noFill/>
        </p:spPr>
        <p:txBody>
          <a:bodyPr wrap="square" rtlCol="0">
            <a:spAutoFit/>
          </a:bodyPr>
          <a:lstStyle/>
          <a:p>
            <a:r>
              <a:rPr lang="en-US" dirty="0"/>
              <a:t>2016</a:t>
            </a:r>
          </a:p>
        </p:txBody>
      </p:sp>
    </p:spTree>
    <p:extLst>
      <p:ext uri="{BB962C8B-B14F-4D97-AF65-F5344CB8AC3E}">
        <p14:creationId xmlns:p14="http://schemas.microsoft.com/office/powerpoint/2010/main" val="98696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1034" name="Picture 10">
            <a:extLst>
              <a:ext uri="{FF2B5EF4-FFF2-40B4-BE49-F238E27FC236}">
                <a16:creationId xmlns:a16="http://schemas.microsoft.com/office/drawing/2014/main" id="{05473C6D-C1F8-4F83-9266-AEEEBFC696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F5750732-B8FD-4882-BC42-B51C7483C566}"/>
              </a:ext>
            </a:extLst>
          </p:cNvPr>
          <p:cNvPicPr>
            <a:picLocks noGrp="1" noChangeAspect="1"/>
          </p:cNvPicPr>
          <p:nvPr>
            <p:ph sz="half" idx="2"/>
          </p:nvPr>
        </p:nvPicPr>
        <p:blipFill>
          <a:blip r:embed="rId3"/>
          <a:stretch>
            <a:fillRect/>
          </a:stretch>
        </p:blipFill>
        <p:spPr>
          <a:xfrm>
            <a:off x="5937679" y="2958653"/>
            <a:ext cx="6014773" cy="1509121"/>
          </a:xfrm>
          <a:prstGeom prst="rect">
            <a:avLst/>
          </a:prstGeom>
        </p:spPr>
      </p:pic>
    </p:spTree>
    <p:extLst>
      <p:ext uri="{BB962C8B-B14F-4D97-AF65-F5344CB8AC3E}">
        <p14:creationId xmlns:p14="http://schemas.microsoft.com/office/powerpoint/2010/main" val="210446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6152" name="Picture 8">
            <a:extLst>
              <a:ext uri="{FF2B5EF4-FFF2-40B4-BE49-F238E27FC236}">
                <a16:creationId xmlns:a16="http://schemas.microsoft.com/office/drawing/2014/main" id="{1C8D4D89-06B9-4B60-A237-FF87F777041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BCAD174D-4204-494D-9D60-0B95BCE7C8DE}"/>
              </a:ext>
            </a:extLst>
          </p:cNvPr>
          <p:cNvPicPr>
            <a:picLocks noGrp="1" noChangeAspect="1"/>
          </p:cNvPicPr>
          <p:nvPr>
            <p:ph sz="half" idx="2"/>
          </p:nvPr>
        </p:nvPicPr>
        <p:blipFill>
          <a:blip r:embed="rId3"/>
          <a:stretch>
            <a:fillRect/>
          </a:stretch>
        </p:blipFill>
        <p:spPr>
          <a:xfrm>
            <a:off x="6218238" y="3274466"/>
            <a:ext cx="4937125" cy="1166319"/>
          </a:xfrm>
          <a:prstGeom prst="rect">
            <a:avLst/>
          </a:prstGeom>
        </p:spPr>
      </p:pic>
    </p:spTree>
    <p:extLst>
      <p:ext uri="{BB962C8B-B14F-4D97-AF65-F5344CB8AC3E}">
        <p14:creationId xmlns:p14="http://schemas.microsoft.com/office/powerpoint/2010/main" val="164511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5124" name="Picture 4">
            <a:extLst>
              <a:ext uri="{FF2B5EF4-FFF2-40B4-BE49-F238E27FC236}">
                <a16:creationId xmlns:a16="http://schemas.microsoft.com/office/drawing/2014/main" id="{61980753-DD01-4EF4-A334-C304BA67BA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103D7A90-93E2-45EA-BF6B-A01548D93834}"/>
              </a:ext>
            </a:extLst>
          </p:cNvPr>
          <p:cNvPicPr>
            <a:picLocks noGrp="1" noChangeAspect="1"/>
          </p:cNvPicPr>
          <p:nvPr>
            <p:ph sz="half" idx="2"/>
          </p:nvPr>
        </p:nvPicPr>
        <p:blipFill>
          <a:blip r:embed="rId3"/>
          <a:stretch>
            <a:fillRect/>
          </a:stretch>
        </p:blipFill>
        <p:spPr>
          <a:xfrm>
            <a:off x="6357938" y="3209925"/>
            <a:ext cx="4657725" cy="1295400"/>
          </a:xfrm>
          <a:prstGeom prst="rect">
            <a:avLst/>
          </a:prstGeom>
        </p:spPr>
      </p:pic>
    </p:spTree>
    <p:extLst>
      <p:ext uri="{BB962C8B-B14F-4D97-AF65-F5344CB8AC3E}">
        <p14:creationId xmlns:p14="http://schemas.microsoft.com/office/powerpoint/2010/main" val="200215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4098" name="Picture 2">
            <a:extLst>
              <a:ext uri="{FF2B5EF4-FFF2-40B4-BE49-F238E27FC236}">
                <a16:creationId xmlns:a16="http://schemas.microsoft.com/office/drawing/2014/main" id="{1C122DA6-0586-4E1A-A9A6-E15CD307A8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74D5BC64-6E6C-4253-BF47-19B7E1B54D44}"/>
              </a:ext>
            </a:extLst>
          </p:cNvPr>
          <p:cNvPicPr>
            <a:picLocks noGrp="1" noChangeAspect="1"/>
          </p:cNvPicPr>
          <p:nvPr>
            <p:ph sz="half" idx="2"/>
          </p:nvPr>
        </p:nvPicPr>
        <p:blipFill>
          <a:blip r:embed="rId3"/>
          <a:stretch>
            <a:fillRect/>
          </a:stretch>
        </p:blipFill>
        <p:spPr>
          <a:xfrm>
            <a:off x="6348413" y="3209925"/>
            <a:ext cx="4676775" cy="1295400"/>
          </a:xfrm>
          <a:prstGeom prst="rect">
            <a:avLst/>
          </a:prstGeom>
        </p:spPr>
      </p:pic>
    </p:spTree>
    <p:extLst>
      <p:ext uri="{BB962C8B-B14F-4D97-AF65-F5344CB8AC3E}">
        <p14:creationId xmlns:p14="http://schemas.microsoft.com/office/powerpoint/2010/main" val="60829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3074" name="Picture 2">
            <a:extLst>
              <a:ext uri="{FF2B5EF4-FFF2-40B4-BE49-F238E27FC236}">
                <a16:creationId xmlns:a16="http://schemas.microsoft.com/office/drawing/2014/main" id="{CDBD6CA8-F6F5-4246-8760-A966F22496E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F87A710F-9349-4480-BC14-00A2C03989E3}"/>
              </a:ext>
            </a:extLst>
          </p:cNvPr>
          <p:cNvSpPr>
            <a:spLocks noGrp="1"/>
          </p:cNvSpPr>
          <p:nvPr>
            <p:ph sz="half" idx="2"/>
          </p:nvPr>
        </p:nvSpPr>
        <p:spPr/>
        <p:txBody>
          <a:bodyPr/>
          <a:lstStyle/>
          <a:p>
            <a:endParaRPr lang="en-US" dirty="0"/>
          </a:p>
        </p:txBody>
      </p:sp>
      <p:pic>
        <p:nvPicPr>
          <p:cNvPr id="8" name="Picture 7">
            <a:extLst>
              <a:ext uri="{FF2B5EF4-FFF2-40B4-BE49-F238E27FC236}">
                <a16:creationId xmlns:a16="http://schemas.microsoft.com/office/drawing/2014/main" id="{A8E742F9-9E9D-44E4-9216-4A7FD1079518}"/>
              </a:ext>
            </a:extLst>
          </p:cNvPr>
          <p:cNvPicPr>
            <a:picLocks noChangeAspect="1"/>
          </p:cNvPicPr>
          <p:nvPr/>
        </p:nvPicPr>
        <p:blipFill>
          <a:blip r:embed="rId3"/>
          <a:stretch>
            <a:fillRect/>
          </a:stretch>
        </p:blipFill>
        <p:spPr>
          <a:xfrm>
            <a:off x="6000150" y="3000984"/>
            <a:ext cx="6034027" cy="1455014"/>
          </a:xfrm>
          <a:prstGeom prst="rect">
            <a:avLst/>
          </a:prstGeom>
        </p:spPr>
      </p:pic>
    </p:spTree>
    <p:extLst>
      <p:ext uri="{BB962C8B-B14F-4D97-AF65-F5344CB8AC3E}">
        <p14:creationId xmlns:p14="http://schemas.microsoft.com/office/powerpoint/2010/main" val="139989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2052" name="Picture 4">
            <a:extLst>
              <a:ext uri="{FF2B5EF4-FFF2-40B4-BE49-F238E27FC236}">
                <a16:creationId xmlns:a16="http://schemas.microsoft.com/office/drawing/2014/main" id="{C8233723-07EF-4367-AFC7-0CC7AA5EDA2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3674" y="1846263"/>
            <a:ext cx="4645289" cy="402272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376DAD86-5BC1-48A1-B2FA-43884D3F3DD0}"/>
              </a:ext>
            </a:extLst>
          </p:cNvPr>
          <p:cNvPicPr>
            <a:picLocks noGrp="1" noChangeAspect="1"/>
          </p:cNvPicPr>
          <p:nvPr>
            <p:ph sz="half" idx="2"/>
          </p:nvPr>
        </p:nvPicPr>
        <p:blipFill>
          <a:blip r:embed="rId3"/>
          <a:stretch>
            <a:fillRect/>
          </a:stretch>
        </p:blipFill>
        <p:spPr>
          <a:xfrm>
            <a:off x="6218238" y="3248269"/>
            <a:ext cx="4937125" cy="1218713"/>
          </a:xfrm>
          <a:prstGeom prst="rect">
            <a:avLst/>
          </a:prstGeom>
        </p:spPr>
      </p:pic>
    </p:spTree>
    <p:extLst>
      <p:ext uri="{BB962C8B-B14F-4D97-AF65-F5344CB8AC3E}">
        <p14:creationId xmlns:p14="http://schemas.microsoft.com/office/powerpoint/2010/main" val="180216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411-A615-4CF1-B8F5-57B0D787A18A}"/>
              </a:ext>
            </a:extLst>
          </p:cNvPr>
          <p:cNvSpPr>
            <a:spLocks noGrp="1"/>
          </p:cNvSpPr>
          <p:nvPr>
            <p:ph type="title"/>
          </p:nvPr>
        </p:nvSpPr>
        <p:spPr/>
        <p:txBody>
          <a:bodyPr/>
          <a:lstStyle/>
          <a:p>
            <a:r>
              <a:rPr lang="en-US" dirty="0"/>
              <a:t>Statistical Analysis</a:t>
            </a:r>
          </a:p>
        </p:txBody>
      </p:sp>
      <p:pic>
        <p:nvPicPr>
          <p:cNvPr id="7170" name="Picture 2">
            <a:extLst>
              <a:ext uri="{FF2B5EF4-FFF2-40B4-BE49-F238E27FC236}">
                <a16:creationId xmlns:a16="http://schemas.microsoft.com/office/drawing/2014/main" id="{749CDD0B-C410-4EFD-9951-09A46FA0E0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7095" y="1846263"/>
            <a:ext cx="4638447" cy="402272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810A5997-7B27-4A1F-9EB7-5E21383C8F27}"/>
              </a:ext>
            </a:extLst>
          </p:cNvPr>
          <p:cNvPicPr>
            <a:picLocks noGrp="1" noChangeAspect="1"/>
          </p:cNvPicPr>
          <p:nvPr>
            <p:ph sz="half" idx="2"/>
          </p:nvPr>
        </p:nvPicPr>
        <p:blipFill>
          <a:blip r:embed="rId3"/>
          <a:stretch>
            <a:fillRect/>
          </a:stretch>
        </p:blipFill>
        <p:spPr>
          <a:xfrm>
            <a:off x="6218238" y="3281210"/>
            <a:ext cx="4937125" cy="1152831"/>
          </a:xfrm>
          <a:prstGeom prst="rect">
            <a:avLst/>
          </a:prstGeom>
        </p:spPr>
      </p:pic>
    </p:spTree>
    <p:extLst>
      <p:ext uri="{BB962C8B-B14F-4D97-AF65-F5344CB8AC3E}">
        <p14:creationId xmlns:p14="http://schemas.microsoft.com/office/powerpoint/2010/main" val="220743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079543-A1EA-445B-A8BF-63A9632B8CE4}"/>
              </a:ext>
            </a:extLst>
          </p:cNvPr>
          <p:cNvSpPr>
            <a:spLocks noGrp="1"/>
          </p:cNvSpPr>
          <p:nvPr>
            <p:ph type="title"/>
          </p:nvPr>
        </p:nvSpPr>
        <p:spPr/>
        <p:txBody>
          <a:bodyPr/>
          <a:lstStyle/>
          <a:p>
            <a:r>
              <a:rPr lang="en-US" b="1" dirty="0"/>
              <a:t>Conclusion	</a:t>
            </a:r>
          </a:p>
        </p:txBody>
      </p:sp>
      <p:sp>
        <p:nvSpPr>
          <p:cNvPr id="6" name="Content Placeholder 5">
            <a:extLst>
              <a:ext uri="{FF2B5EF4-FFF2-40B4-BE49-F238E27FC236}">
                <a16:creationId xmlns:a16="http://schemas.microsoft.com/office/drawing/2014/main" id="{0CE34454-578D-4DB0-AB68-ADC3B504B134}"/>
              </a:ext>
            </a:extLst>
          </p:cNvPr>
          <p:cNvSpPr>
            <a:spLocks noGrp="1"/>
          </p:cNvSpPr>
          <p:nvPr>
            <p:ph idx="1"/>
          </p:nvPr>
        </p:nvSpPr>
        <p:spPr/>
        <p:txBody>
          <a:bodyPr/>
          <a:lstStyle/>
          <a:p>
            <a:r>
              <a:rPr lang="en-US" dirty="0"/>
              <a:t>There was no real statistical difference in happiness score from 2015-2016 for each region. </a:t>
            </a:r>
          </a:p>
          <a:p>
            <a:r>
              <a:rPr lang="en-US" dirty="0"/>
              <a:t>Family rating and life expectancy were the two categories that saw the most regions with a statistical difference.</a:t>
            </a:r>
          </a:p>
          <a:p>
            <a:pPr lvl="1"/>
            <a:r>
              <a:rPr lang="en-US" dirty="0"/>
              <a:t>Was that due to the political landscape in many places?</a:t>
            </a:r>
          </a:p>
          <a:p>
            <a:r>
              <a:rPr lang="en-US" dirty="0"/>
              <a:t>GDP for each region seemed to have raised overall</a:t>
            </a:r>
          </a:p>
          <a:p>
            <a:r>
              <a:rPr lang="en-US" dirty="0"/>
              <a:t>GDP, family rating, and life expectancy were the most correlated to Happiness score. </a:t>
            </a:r>
          </a:p>
        </p:txBody>
      </p:sp>
    </p:spTree>
    <p:extLst>
      <p:ext uri="{BB962C8B-B14F-4D97-AF65-F5344CB8AC3E}">
        <p14:creationId xmlns:p14="http://schemas.microsoft.com/office/powerpoint/2010/main" val="29933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0E8B-2759-46D5-A676-020045D06F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2136940-B5A7-4784-AE4B-DF034518AE5C}"/>
              </a:ext>
            </a:extLst>
          </p:cNvPr>
          <p:cNvSpPr>
            <a:spLocks noGrp="1"/>
          </p:cNvSpPr>
          <p:nvPr>
            <p:ph idx="1"/>
          </p:nvPr>
        </p:nvSpPr>
        <p:spPr/>
        <p:txBody>
          <a:bodyPr/>
          <a:lstStyle/>
          <a:p>
            <a:r>
              <a:rPr lang="en-US" dirty="0"/>
              <a:t>Background</a:t>
            </a:r>
          </a:p>
          <a:p>
            <a:r>
              <a:rPr lang="en-US" dirty="0"/>
              <a:t>Hypothesis</a:t>
            </a:r>
          </a:p>
          <a:p>
            <a:r>
              <a:rPr lang="en-US" dirty="0"/>
              <a:t>Method</a:t>
            </a:r>
          </a:p>
          <a:p>
            <a:r>
              <a:rPr lang="en-US" dirty="0"/>
              <a:t>Results</a:t>
            </a:r>
          </a:p>
          <a:p>
            <a:r>
              <a:rPr lang="en-US" dirty="0"/>
              <a:t>Conclusions and Recommendations</a:t>
            </a:r>
          </a:p>
        </p:txBody>
      </p:sp>
    </p:spTree>
    <p:extLst>
      <p:ext uri="{BB962C8B-B14F-4D97-AF65-F5344CB8AC3E}">
        <p14:creationId xmlns:p14="http://schemas.microsoft.com/office/powerpoint/2010/main" val="243616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E87C-1ADF-488E-8A73-D3D02B2F677B}"/>
              </a:ext>
            </a:extLst>
          </p:cNvPr>
          <p:cNvSpPr>
            <a:spLocks noGrp="1"/>
          </p:cNvSpPr>
          <p:nvPr>
            <p:ph type="title"/>
          </p:nvPr>
        </p:nvSpPr>
        <p:spPr/>
        <p:txBody>
          <a:bodyPr/>
          <a:lstStyle/>
          <a:p>
            <a:r>
              <a:rPr lang="en-US" dirty="0"/>
              <a:t>Background &amp; Context</a:t>
            </a:r>
          </a:p>
        </p:txBody>
      </p:sp>
      <p:sp>
        <p:nvSpPr>
          <p:cNvPr id="3" name="Content Placeholder 2">
            <a:extLst>
              <a:ext uri="{FF2B5EF4-FFF2-40B4-BE49-F238E27FC236}">
                <a16:creationId xmlns:a16="http://schemas.microsoft.com/office/drawing/2014/main" id="{F68444BA-CBFE-4551-97A1-D2BD4362B3C5}"/>
              </a:ext>
            </a:extLst>
          </p:cNvPr>
          <p:cNvSpPr>
            <a:spLocks noGrp="1"/>
          </p:cNvSpPr>
          <p:nvPr>
            <p:ph idx="1"/>
          </p:nvPr>
        </p:nvSpPr>
        <p:spPr/>
        <p:txBody>
          <a:bodyPr/>
          <a:lstStyle/>
          <a:p>
            <a:r>
              <a:rPr lang="en-US" dirty="0"/>
              <a:t>2015 was the year of one of the most controversial, divided elections in history.</a:t>
            </a:r>
          </a:p>
          <a:p>
            <a:r>
              <a:rPr lang="en-US" dirty="0"/>
              <a:t>The World Happiness Report has been released since 2012</a:t>
            </a:r>
          </a:p>
          <a:p>
            <a:pPr lvl="1"/>
            <a:r>
              <a:rPr lang="en-US" dirty="0"/>
              <a:t>Ranks countries on happiness score, using data from the Gallup World Poll</a:t>
            </a:r>
          </a:p>
          <a:p>
            <a:pPr lvl="1"/>
            <a:r>
              <a:rPr lang="en-US" dirty="0"/>
              <a:t>Scores are based on the </a:t>
            </a:r>
            <a:r>
              <a:rPr lang="en-US" dirty="0" err="1"/>
              <a:t>Cantril</a:t>
            </a:r>
            <a:r>
              <a:rPr lang="en-US" dirty="0"/>
              <a:t> Scale to “well-being” questions. </a:t>
            </a:r>
          </a:p>
          <a:p>
            <a:pPr lvl="1"/>
            <a:r>
              <a:rPr lang="en-US" dirty="0"/>
              <a:t>Rated from 0 – 10. 10 having a more most positive outlook of present life and future.</a:t>
            </a:r>
          </a:p>
        </p:txBody>
      </p:sp>
    </p:spTree>
    <p:extLst>
      <p:ext uri="{BB962C8B-B14F-4D97-AF65-F5344CB8AC3E}">
        <p14:creationId xmlns:p14="http://schemas.microsoft.com/office/powerpoint/2010/main" val="327938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3A7-9CF8-419F-B1FE-82FF1BEB3A76}"/>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C8E9AE98-8A26-46AE-98E1-DC30C5A9C564}"/>
              </a:ext>
            </a:extLst>
          </p:cNvPr>
          <p:cNvSpPr>
            <a:spLocks noGrp="1"/>
          </p:cNvSpPr>
          <p:nvPr>
            <p:ph idx="1"/>
          </p:nvPr>
        </p:nvSpPr>
        <p:spPr>
          <a:xfrm>
            <a:off x="838200" y="1825625"/>
            <a:ext cx="10515600" cy="1170793"/>
          </a:xfrm>
        </p:spPr>
        <p:txBody>
          <a:bodyPr>
            <a:normAutofit/>
          </a:bodyPr>
          <a:lstStyle/>
          <a:p>
            <a:r>
              <a:rPr lang="en-US" dirty="0"/>
              <a:t>Being able to evaluate and quantify changes in happiness on any scale is very useful, allows leaders to evaluate policy-making decisions</a:t>
            </a:r>
          </a:p>
          <a:p>
            <a:endParaRPr lang="en-US" dirty="0"/>
          </a:p>
        </p:txBody>
      </p:sp>
      <p:sp>
        <p:nvSpPr>
          <p:cNvPr id="4" name="TextBox 3">
            <a:extLst>
              <a:ext uri="{FF2B5EF4-FFF2-40B4-BE49-F238E27FC236}">
                <a16:creationId xmlns:a16="http://schemas.microsoft.com/office/drawing/2014/main" id="{E40206DC-5165-455C-A91B-F198DAF7656F}"/>
              </a:ext>
            </a:extLst>
          </p:cNvPr>
          <p:cNvSpPr txBox="1"/>
          <p:nvPr/>
        </p:nvSpPr>
        <p:spPr>
          <a:xfrm>
            <a:off x="2167757" y="2996418"/>
            <a:ext cx="3573194" cy="1200329"/>
          </a:xfrm>
          <a:prstGeom prst="rect">
            <a:avLst/>
          </a:prstGeom>
          <a:noFill/>
        </p:spPr>
        <p:txBody>
          <a:bodyPr wrap="square" rtlCol="0">
            <a:spAutoFit/>
          </a:bodyPr>
          <a:lstStyle/>
          <a:p>
            <a:r>
              <a:rPr lang="en-US" b="1" u="sng" dirty="0"/>
              <a:t>Categorical:</a:t>
            </a:r>
          </a:p>
          <a:p>
            <a:pPr marL="285750" indent="-285750">
              <a:buFont typeface="Arial" panose="020B0604020202020204" pitchFamily="34" charset="0"/>
              <a:buChar char="•"/>
            </a:pPr>
            <a:r>
              <a:rPr lang="en-US" dirty="0"/>
              <a:t>Country</a:t>
            </a:r>
          </a:p>
          <a:p>
            <a:pPr marL="285750" indent="-285750">
              <a:buFont typeface="Arial" panose="020B0604020202020204" pitchFamily="34" charset="0"/>
              <a:buChar char="•"/>
            </a:pPr>
            <a:r>
              <a:rPr lang="en-US" dirty="0"/>
              <a:t>Region</a:t>
            </a:r>
          </a:p>
          <a:p>
            <a:pPr marL="285750" indent="-285750">
              <a:buFont typeface="Arial" panose="020B0604020202020204" pitchFamily="34" charset="0"/>
              <a:buChar char="•"/>
            </a:pPr>
            <a:r>
              <a:rPr lang="en-US" dirty="0"/>
              <a:t>Happiness Rank</a:t>
            </a:r>
          </a:p>
        </p:txBody>
      </p:sp>
      <p:sp>
        <p:nvSpPr>
          <p:cNvPr id="5" name="TextBox 4">
            <a:extLst>
              <a:ext uri="{FF2B5EF4-FFF2-40B4-BE49-F238E27FC236}">
                <a16:creationId xmlns:a16="http://schemas.microsoft.com/office/drawing/2014/main" id="{C7CDB882-6F81-4710-A86E-B1BB2ADEB61D}"/>
              </a:ext>
            </a:extLst>
          </p:cNvPr>
          <p:cNvSpPr txBox="1"/>
          <p:nvPr/>
        </p:nvSpPr>
        <p:spPr>
          <a:xfrm>
            <a:off x="6682820" y="2996418"/>
            <a:ext cx="3729111" cy="2308324"/>
          </a:xfrm>
          <a:prstGeom prst="rect">
            <a:avLst/>
          </a:prstGeom>
          <a:noFill/>
        </p:spPr>
        <p:txBody>
          <a:bodyPr wrap="square" rtlCol="0">
            <a:spAutoFit/>
          </a:bodyPr>
          <a:lstStyle/>
          <a:p>
            <a:r>
              <a:rPr lang="en-US" b="1" u="sng" dirty="0"/>
              <a:t>Numerical:</a:t>
            </a:r>
          </a:p>
          <a:p>
            <a:pPr marL="285750" indent="-285750">
              <a:buFont typeface="Arial" panose="020B0604020202020204" pitchFamily="34" charset="0"/>
              <a:buChar char="•"/>
            </a:pPr>
            <a:r>
              <a:rPr lang="en-US" dirty="0"/>
              <a:t>Happiness Score</a:t>
            </a:r>
          </a:p>
          <a:p>
            <a:pPr marL="285750" indent="-285750">
              <a:buFont typeface="Arial" panose="020B0604020202020204" pitchFamily="34" charset="0"/>
              <a:buChar char="•"/>
            </a:pPr>
            <a:r>
              <a:rPr lang="en-US" dirty="0"/>
              <a:t>Economy (GDP per Capita)</a:t>
            </a:r>
          </a:p>
          <a:p>
            <a:pPr marL="285750" indent="-285750">
              <a:buFont typeface="Arial" panose="020B0604020202020204" pitchFamily="34" charset="0"/>
              <a:buChar char="•"/>
            </a:pPr>
            <a:r>
              <a:rPr lang="en-US" dirty="0"/>
              <a:t>Family</a:t>
            </a:r>
          </a:p>
          <a:p>
            <a:pPr marL="285750" indent="-285750">
              <a:buFont typeface="Arial" panose="020B0604020202020204" pitchFamily="34" charset="0"/>
              <a:buChar char="•"/>
            </a:pPr>
            <a:r>
              <a:rPr lang="en-US" dirty="0"/>
              <a:t>Health (Life Expectancy)</a:t>
            </a:r>
          </a:p>
          <a:p>
            <a:pPr marL="285750" indent="-285750">
              <a:buFont typeface="Arial" panose="020B0604020202020204" pitchFamily="34" charset="0"/>
              <a:buChar char="•"/>
            </a:pPr>
            <a:r>
              <a:rPr lang="en-US" dirty="0"/>
              <a:t>Freedom</a:t>
            </a:r>
          </a:p>
          <a:p>
            <a:pPr marL="285750" indent="-285750">
              <a:buFont typeface="Arial" panose="020B0604020202020204" pitchFamily="34" charset="0"/>
              <a:buChar char="•"/>
            </a:pPr>
            <a:r>
              <a:rPr lang="en-US" dirty="0"/>
              <a:t>Trust (Government Corruption)</a:t>
            </a:r>
          </a:p>
          <a:p>
            <a:pPr marL="285750" indent="-285750">
              <a:buFont typeface="Arial" panose="020B0604020202020204" pitchFamily="34" charset="0"/>
              <a:buChar char="•"/>
            </a:pPr>
            <a:r>
              <a:rPr lang="en-US" dirty="0"/>
              <a:t>Generosity</a:t>
            </a:r>
          </a:p>
        </p:txBody>
      </p:sp>
    </p:spTree>
    <p:extLst>
      <p:ext uri="{BB962C8B-B14F-4D97-AF65-F5344CB8AC3E}">
        <p14:creationId xmlns:p14="http://schemas.microsoft.com/office/powerpoint/2010/main" val="327437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88E9-1DCC-40C7-A325-8F302B2836D5}"/>
              </a:ext>
            </a:extLst>
          </p:cNvPr>
          <p:cNvSpPr>
            <a:spLocks noGrp="1"/>
          </p:cNvSpPr>
          <p:nvPr>
            <p:ph type="title"/>
          </p:nvPr>
        </p:nvSpPr>
        <p:spPr/>
        <p:txBody>
          <a:bodyPr/>
          <a:lstStyle/>
          <a:p>
            <a:pPr algn="ctr"/>
            <a:r>
              <a:rPr lang="en-US" dirty="0"/>
              <a:t>Hypotheses</a:t>
            </a:r>
          </a:p>
        </p:txBody>
      </p:sp>
      <p:sp>
        <p:nvSpPr>
          <p:cNvPr id="3" name="Content Placeholder 2">
            <a:extLst>
              <a:ext uri="{FF2B5EF4-FFF2-40B4-BE49-F238E27FC236}">
                <a16:creationId xmlns:a16="http://schemas.microsoft.com/office/drawing/2014/main" id="{03BE78ED-251D-46F9-8E44-53139E482940}"/>
              </a:ext>
            </a:extLst>
          </p:cNvPr>
          <p:cNvSpPr>
            <a:spLocks noGrp="1"/>
          </p:cNvSpPr>
          <p:nvPr>
            <p:ph idx="1"/>
          </p:nvPr>
        </p:nvSpPr>
        <p:spPr>
          <a:xfrm>
            <a:off x="877824" y="2669824"/>
            <a:ext cx="5797296" cy="2450817"/>
          </a:xfrm>
        </p:spPr>
        <p:txBody>
          <a:bodyPr>
            <a:noAutofit/>
          </a:bodyPr>
          <a:lstStyle/>
          <a:p>
            <a:pPr marL="514350" indent="-514350">
              <a:buAutoNum type="arabicPeriod"/>
            </a:pPr>
            <a:r>
              <a:rPr lang="en-US" dirty="0"/>
              <a:t>Higher GDP per capita will lead to a higher happiness level (expected)</a:t>
            </a:r>
          </a:p>
        </p:txBody>
      </p:sp>
      <p:sp>
        <p:nvSpPr>
          <p:cNvPr id="4" name="TextBox 3">
            <a:extLst>
              <a:ext uri="{FF2B5EF4-FFF2-40B4-BE49-F238E27FC236}">
                <a16:creationId xmlns:a16="http://schemas.microsoft.com/office/drawing/2014/main" id="{7DD1BC9F-0E11-453C-B951-41B13B32B8B6}"/>
              </a:ext>
            </a:extLst>
          </p:cNvPr>
          <p:cNvSpPr txBox="1"/>
          <p:nvPr/>
        </p:nvSpPr>
        <p:spPr>
          <a:xfrm>
            <a:off x="6990145" y="2669824"/>
            <a:ext cx="4471967" cy="1255728"/>
          </a:xfrm>
          <a:prstGeom prst="rect">
            <a:avLst/>
          </a:prstGeom>
          <a:noFill/>
        </p:spPr>
        <p:txBody>
          <a:bodyPr wrap="square" rtlCol="0">
            <a:spAutoFit/>
          </a:bodyPr>
          <a:lstStyle/>
          <a:p>
            <a:pPr marL="514350" indent="-514350">
              <a:lnSpc>
                <a:spcPct val="90000"/>
              </a:lnSpc>
              <a:spcBef>
                <a:spcPts val="1000"/>
              </a:spcBef>
              <a:spcAft>
                <a:spcPts val="200"/>
              </a:spcAft>
              <a:buClr>
                <a:schemeClr val="accent1"/>
              </a:buClr>
              <a:buSzPct val="100000"/>
              <a:buFont typeface="Arial" panose="020B0604020202020204" pitchFamily="34" charset="0"/>
              <a:buAutoNum type="arabicPeriod"/>
            </a:pPr>
            <a:r>
              <a:rPr lang="en-US" sz="2800" dirty="0"/>
              <a:t>Generosity will be highly correlated with Happiness score </a:t>
            </a:r>
          </a:p>
        </p:txBody>
      </p:sp>
    </p:spTree>
    <p:extLst>
      <p:ext uri="{BB962C8B-B14F-4D97-AF65-F5344CB8AC3E}">
        <p14:creationId xmlns:p14="http://schemas.microsoft.com/office/powerpoint/2010/main" val="381100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6FE7B-8189-491D-A758-C5EF5CB3A50B}"/>
              </a:ext>
            </a:extLst>
          </p:cNvPr>
          <p:cNvSpPr>
            <a:spLocks noGrp="1"/>
          </p:cNvSpPr>
          <p:nvPr>
            <p:ph sz="half" idx="1"/>
          </p:nvPr>
        </p:nvSpPr>
        <p:spPr>
          <a:xfrm>
            <a:off x="1445860" y="2460780"/>
            <a:ext cx="4497739" cy="2521655"/>
          </a:xfrm>
        </p:spPr>
        <p:txBody>
          <a:bodyPr>
            <a:normAutofit/>
          </a:bodyPr>
          <a:lstStyle/>
          <a:p>
            <a:pPr marL="0" indent="0">
              <a:buNone/>
            </a:pPr>
            <a:r>
              <a:rPr lang="en-US" sz="6000" dirty="0">
                <a:latin typeface="+mj-lt"/>
              </a:rPr>
              <a:t>Method –</a:t>
            </a:r>
          </a:p>
          <a:p>
            <a:pPr marL="0" indent="0">
              <a:buNone/>
            </a:pPr>
            <a:r>
              <a:rPr lang="en-US" sz="6000" dirty="0">
                <a:latin typeface="+mj-lt"/>
              </a:rPr>
              <a:t>Approach</a:t>
            </a:r>
          </a:p>
        </p:txBody>
      </p:sp>
      <p:sp>
        <p:nvSpPr>
          <p:cNvPr id="5" name="Content Placeholder 4">
            <a:extLst>
              <a:ext uri="{FF2B5EF4-FFF2-40B4-BE49-F238E27FC236}">
                <a16:creationId xmlns:a16="http://schemas.microsoft.com/office/drawing/2014/main" id="{485978E2-71C1-48CA-9C31-7D271CB34F68}"/>
              </a:ext>
            </a:extLst>
          </p:cNvPr>
          <p:cNvSpPr>
            <a:spLocks noGrp="1"/>
          </p:cNvSpPr>
          <p:nvPr>
            <p:ph sz="half" idx="2"/>
          </p:nvPr>
        </p:nvSpPr>
        <p:spPr>
          <a:xfrm>
            <a:off x="6096000" y="2187505"/>
            <a:ext cx="5181600" cy="4351338"/>
          </a:xfrm>
        </p:spPr>
        <p:txBody>
          <a:bodyPr/>
          <a:lstStyle/>
          <a:p>
            <a:r>
              <a:rPr lang="en-US" dirty="0"/>
              <a:t>Exploratory Data Analysis</a:t>
            </a:r>
          </a:p>
          <a:p>
            <a:pPr lvl="1"/>
            <a:r>
              <a:rPr lang="en-US" dirty="0"/>
              <a:t>Correlation plot</a:t>
            </a:r>
          </a:p>
          <a:p>
            <a:pPr lvl="1"/>
            <a:r>
              <a:rPr lang="en-US" dirty="0"/>
              <a:t>Confirmation of well-known factors</a:t>
            </a:r>
          </a:p>
          <a:p>
            <a:r>
              <a:rPr lang="en-US" dirty="0"/>
              <a:t>Descriptive Analysis of variables</a:t>
            </a:r>
          </a:p>
          <a:p>
            <a:r>
              <a:rPr lang="en-US" dirty="0"/>
              <a:t>Statistical Analysis on our variables A/B tests. </a:t>
            </a:r>
          </a:p>
          <a:p>
            <a:endParaRPr lang="en-US" dirty="0"/>
          </a:p>
          <a:p>
            <a:endParaRPr lang="en-US" dirty="0"/>
          </a:p>
        </p:txBody>
      </p:sp>
    </p:spTree>
    <p:extLst>
      <p:ext uri="{BB962C8B-B14F-4D97-AF65-F5344CB8AC3E}">
        <p14:creationId xmlns:p14="http://schemas.microsoft.com/office/powerpoint/2010/main" val="283918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FC61-02BE-4E6D-8D13-596EE612D068}"/>
              </a:ext>
            </a:extLst>
          </p:cNvPr>
          <p:cNvSpPr>
            <a:spLocks noGrp="1"/>
          </p:cNvSpPr>
          <p:nvPr>
            <p:ph type="title"/>
          </p:nvPr>
        </p:nvSpPr>
        <p:spPr/>
        <p:txBody>
          <a:bodyPr>
            <a:normAutofit/>
          </a:bodyPr>
          <a:lstStyle/>
          <a:p>
            <a:r>
              <a:rPr lang="en-US" dirty="0"/>
              <a:t>Exploratory Data Analysis</a:t>
            </a:r>
          </a:p>
        </p:txBody>
      </p:sp>
      <p:pic>
        <p:nvPicPr>
          <p:cNvPr id="1026" name="Picture 2">
            <a:extLst>
              <a:ext uri="{FF2B5EF4-FFF2-40B4-BE49-F238E27FC236}">
                <a16:creationId xmlns:a16="http://schemas.microsoft.com/office/drawing/2014/main" id="{53CC9AA4-8AD1-4746-BB73-DD984974A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1690688"/>
            <a:ext cx="4682519" cy="484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6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0491-8135-4766-8E92-34172243378B}"/>
              </a:ext>
            </a:extLst>
          </p:cNvPr>
          <p:cNvSpPr>
            <a:spLocks noGrp="1"/>
          </p:cNvSpPr>
          <p:nvPr>
            <p:ph type="title"/>
          </p:nvPr>
        </p:nvSpPr>
        <p:spPr/>
        <p:txBody>
          <a:bodyPr/>
          <a:lstStyle/>
          <a:p>
            <a:r>
              <a:rPr lang="en-US" dirty="0"/>
              <a:t>Exploratory Data Analysis</a:t>
            </a:r>
          </a:p>
        </p:txBody>
      </p:sp>
      <p:pic>
        <p:nvPicPr>
          <p:cNvPr id="2050" name="Picture 2">
            <a:extLst>
              <a:ext uri="{FF2B5EF4-FFF2-40B4-BE49-F238E27FC236}">
                <a16:creationId xmlns:a16="http://schemas.microsoft.com/office/drawing/2014/main" id="{4183C492-6A62-4783-A352-7CFA8FFC7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998" y="1612601"/>
            <a:ext cx="6079488" cy="39491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B5C6C2-DD28-4F12-A65B-520A83CE7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5" y="1690688"/>
            <a:ext cx="5899495" cy="383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1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0491-8135-4766-8E92-34172243378B}"/>
              </a:ext>
            </a:extLst>
          </p:cNvPr>
          <p:cNvSpPr>
            <a:spLocks noGrp="1"/>
          </p:cNvSpPr>
          <p:nvPr>
            <p:ph type="title"/>
          </p:nvPr>
        </p:nvSpPr>
        <p:spPr/>
        <p:txBody>
          <a:bodyPr/>
          <a:lstStyle/>
          <a:p>
            <a:r>
              <a:rPr lang="en-US" dirty="0"/>
              <a:t>Exploratory Data Analysis</a:t>
            </a:r>
          </a:p>
        </p:txBody>
      </p:sp>
      <p:pic>
        <p:nvPicPr>
          <p:cNvPr id="3074" name="Picture 2">
            <a:extLst>
              <a:ext uri="{FF2B5EF4-FFF2-40B4-BE49-F238E27FC236}">
                <a16:creationId xmlns:a16="http://schemas.microsoft.com/office/drawing/2014/main" id="{9ABC6073-2F52-435D-9A27-B055DED0A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601" y="1690688"/>
            <a:ext cx="5907257" cy="38372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57C563D-8803-4926-860C-5081E843C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43" y="1690688"/>
            <a:ext cx="5907257" cy="383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08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411</TotalTime>
  <Words>575</Words>
  <Application>Microsoft Office PowerPoint</Application>
  <PresentationFormat>Widescreen</PresentationFormat>
  <Paragraphs>75</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World Happiness Report</vt:lpstr>
      <vt:lpstr>Overview</vt:lpstr>
      <vt:lpstr>Background &amp; Context</vt:lpstr>
      <vt:lpstr>Why?</vt:lpstr>
      <vt:lpstr>Hypotheses</vt:lpstr>
      <vt:lpstr>PowerPoint Presentation</vt:lpstr>
      <vt:lpstr>Exploratory Data Analysis</vt:lpstr>
      <vt:lpstr>Exploratory Data Analysis</vt:lpstr>
      <vt:lpstr>Exploratory Data Analysis</vt:lpstr>
      <vt:lpstr>PowerPoint Presentation</vt:lpstr>
      <vt:lpstr>Statistical Analysis</vt:lpstr>
      <vt:lpstr>Statistical Analysis</vt:lpstr>
      <vt:lpstr>Statistical Analysis</vt:lpstr>
      <vt:lpstr>Statistical Analysis</vt:lpstr>
      <vt:lpstr>Statistical Analysis</vt:lpstr>
      <vt:lpstr>Statistical Analysis</vt:lpstr>
      <vt:lpstr>Statistical Analysis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dc:title>
  <dc:creator>Ekene Nwokoye</dc:creator>
  <cp:lastModifiedBy>Ekene Nwokoye</cp:lastModifiedBy>
  <cp:revision>19</cp:revision>
  <dcterms:created xsi:type="dcterms:W3CDTF">2020-05-08T10:39:12Z</dcterms:created>
  <dcterms:modified xsi:type="dcterms:W3CDTF">2020-05-08T21:02:40Z</dcterms:modified>
</cp:coreProperties>
</file>