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8" r:id="rId4"/>
    <p:sldId id="258" r:id="rId5"/>
    <p:sldId id="267" r:id="rId6"/>
    <p:sldId id="266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ene\Documents\Data%20Analytics%20-%20Thinkful\Excel\Capstone1%20Project\Capstone%20Model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ene\Documents\Data%20Analytics%20-%20Thinkful\Excel\Capstone1%20Project\Capstone%20Model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ene\Documents\Data%20Analytics%20-%20Thinkful\Excel\Capstone1%20Project\Capstone%20Model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ene\Documents\Data%20Analytics%20-%20Thinkful\Excel\Capstone1%20Project\Capstone%20Model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ene\Documents\Data%20Analytics%20-%20Thinkful\Excel\Capstone1%20Project\Capstone%20Model%20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ene\Documents\Data%20Analytics%20-%20Thinkful\Excel\Capstone1%20Project\Capstone%20Model%20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ene\Documents\Data%20Analytics%20-%20Thinkful\Excel\Capstone1%20Project\Capstone%20Model%20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Ascending</a:t>
            </a:r>
            <a:r>
              <a:rPr lang="en-US" baseline="0" dirty="0"/>
              <a:t> Top 10 Most Profitable Make &amp; Models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'Make-Model DashBoard'!$E$25</c:f>
              <c:strCache>
                <c:ptCount val="1"/>
                <c:pt idx="0">
                  <c:v>Total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'Make-Model DashBoard'!$B$26:$B$35</c:f>
              <c:strCache>
                <c:ptCount val="10"/>
                <c:pt idx="0">
                  <c:v> Mercury, Grand Marquis </c:v>
                </c:pt>
                <c:pt idx="1">
                  <c:v> Pontiac, Grand Prix </c:v>
                </c:pt>
                <c:pt idx="2">
                  <c:v> Ford, Ranger </c:v>
                </c:pt>
                <c:pt idx="3">
                  <c:v> Ford, Mustang </c:v>
                </c:pt>
                <c:pt idx="4">
                  <c:v> Lincoln, Town Car </c:v>
                </c:pt>
                <c:pt idx="5">
                  <c:v> BMW, 3 Series </c:v>
                </c:pt>
                <c:pt idx="6">
                  <c:v> Honda, Civic </c:v>
                </c:pt>
                <c:pt idx="7">
                  <c:v> Dodge, Grand Caravan </c:v>
                </c:pt>
                <c:pt idx="8">
                  <c:v> Ford, F-Series </c:v>
                </c:pt>
                <c:pt idx="9">
                  <c:v> Honda, Accord </c:v>
                </c:pt>
              </c:strCache>
            </c:strRef>
          </c:cat>
          <c:val>
            <c:numRef>
              <c:f>'Make-Model DashBoard'!$E$26:$E$35</c:f>
              <c:numCache>
                <c:formatCode>_(* #,##0_);_(* \(#,##0\);_(* "-"??_);_(@_)</c:formatCode>
                <c:ptCount val="10"/>
                <c:pt idx="0">
                  <c:v>252858.63</c:v>
                </c:pt>
                <c:pt idx="1">
                  <c:v>231987.5</c:v>
                </c:pt>
                <c:pt idx="2">
                  <c:v>216626.75</c:v>
                </c:pt>
                <c:pt idx="3">
                  <c:v>210861.88999999998</c:v>
                </c:pt>
                <c:pt idx="4">
                  <c:v>195944.9</c:v>
                </c:pt>
                <c:pt idx="5">
                  <c:v>194902.82</c:v>
                </c:pt>
                <c:pt idx="6">
                  <c:v>186084</c:v>
                </c:pt>
                <c:pt idx="7">
                  <c:v>181184.56</c:v>
                </c:pt>
                <c:pt idx="8">
                  <c:v>179576.43</c:v>
                </c:pt>
                <c:pt idx="9">
                  <c:v>179279.24999999997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0-460E-8B48-42D729636673}"/>
            </c:ext>
          </c:extLst>
        </c:ser>
        <c:ser>
          <c:idx val="1"/>
          <c:order val="1"/>
          <c:tx>
            <c:strRef>
              <c:f>'Make-Model DashBoard'!$D$25</c:f>
              <c:strCache>
                <c:ptCount val="1"/>
                <c:pt idx="0">
                  <c:v>Total 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'Make-Model DashBoard'!$B$26:$B$35</c:f>
              <c:strCache>
                <c:ptCount val="10"/>
                <c:pt idx="0">
                  <c:v> Mercury, Grand Marquis </c:v>
                </c:pt>
                <c:pt idx="1">
                  <c:v> Pontiac, Grand Prix </c:v>
                </c:pt>
                <c:pt idx="2">
                  <c:v> Ford, Ranger </c:v>
                </c:pt>
                <c:pt idx="3">
                  <c:v> Ford, Mustang </c:v>
                </c:pt>
                <c:pt idx="4">
                  <c:v> Lincoln, Town Car </c:v>
                </c:pt>
                <c:pt idx="5">
                  <c:v> BMW, 3 Series </c:v>
                </c:pt>
                <c:pt idx="6">
                  <c:v> Honda, Civic </c:v>
                </c:pt>
                <c:pt idx="7">
                  <c:v> Dodge, Grand Caravan </c:v>
                </c:pt>
                <c:pt idx="8">
                  <c:v> Ford, F-Series </c:v>
                </c:pt>
                <c:pt idx="9">
                  <c:v> Honda, Accord </c:v>
                </c:pt>
              </c:strCache>
            </c:strRef>
          </c:cat>
          <c:val>
            <c:numRef>
              <c:f>'Make-Model DashBoard'!$D$26:$D$35</c:f>
              <c:numCache>
                <c:formatCode>_(* #,##0_);_(* \(#,##0\);_(* "-"??_);_(@_)</c:formatCode>
                <c:ptCount val="10"/>
                <c:pt idx="0">
                  <c:v>125135.36999999998</c:v>
                </c:pt>
                <c:pt idx="1">
                  <c:v>156703.5</c:v>
                </c:pt>
                <c:pt idx="2">
                  <c:v>157574.25</c:v>
                </c:pt>
                <c:pt idx="3">
                  <c:v>101047.11000000002</c:v>
                </c:pt>
                <c:pt idx="4">
                  <c:v>135092.1</c:v>
                </c:pt>
                <c:pt idx="5">
                  <c:v>100476.18</c:v>
                </c:pt>
                <c:pt idx="6">
                  <c:v>96062</c:v>
                </c:pt>
                <c:pt idx="7">
                  <c:v>85718.439999999988</c:v>
                </c:pt>
                <c:pt idx="8">
                  <c:v>125919.57</c:v>
                </c:pt>
                <c:pt idx="9">
                  <c:v>160834.75000000003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30-460E-8B48-42D729636673}"/>
            </c:ext>
          </c:extLst>
        </c:ser>
        <c:ser>
          <c:idx val="0"/>
          <c:order val="2"/>
          <c:tx>
            <c:strRef>
              <c:f>'Make-Model DashBoard'!$C$25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'Make-Model DashBoard'!$B$26:$B$35</c:f>
              <c:strCache>
                <c:ptCount val="10"/>
                <c:pt idx="0">
                  <c:v> Mercury, Grand Marquis </c:v>
                </c:pt>
                <c:pt idx="1">
                  <c:v> Pontiac, Grand Prix </c:v>
                </c:pt>
                <c:pt idx="2">
                  <c:v> Ford, Ranger </c:v>
                </c:pt>
                <c:pt idx="3">
                  <c:v> Ford, Mustang </c:v>
                </c:pt>
                <c:pt idx="4">
                  <c:v> Lincoln, Town Car </c:v>
                </c:pt>
                <c:pt idx="5">
                  <c:v> BMW, 3 Series </c:v>
                </c:pt>
                <c:pt idx="6">
                  <c:v> Honda, Civic </c:v>
                </c:pt>
                <c:pt idx="7">
                  <c:v> Dodge, Grand Caravan </c:v>
                </c:pt>
                <c:pt idx="8">
                  <c:v> Ford, F-Series </c:v>
                </c:pt>
                <c:pt idx="9">
                  <c:v> Honda, Accord </c:v>
                </c:pt>
              </c:strCache>
            </c:strRef>
          </c:cat>
          <c:val>
            <c:numRef>
              <c:f>'Make-Model DashBoard'!$C$26:$C$35</c:f>
              <c:numCache>
                <c:formatCode>_(* #,##0_);_(* \(#,##0\);_(* "-"??_);_(@_)</c:formatCode>
                <c:ptCount val="10"/>
                <c:pt idx="0">
                  <c:v>377994</c:v>
                </c:pt>
                <c:pt idx="1">
                  <c:v>388691</c:v>
                </c:pt>
                <c:pt idx="2">
                  <c:v>374201</c:v>
                </c:pt>
                <c:pt idx="3">
                  <c:v>311909</c:v>
                </c:pt>
                <c:pt idx="4">
                  <c:v>331037</c:v>
                </c:pt>
                <c:pt idx="5">
                  <c:v>295379</c:v>
                </c:pt>
                <c:pt idx="6">
                  <c:v>282146</c:v>
                </c:pt>
                <c:pt idx="7">
                  <c:v>266903</c:v>
                </c:pt>
                <c:pt idx="8">
                  <c:v>305496</c:v>
                </c:pt>
                <c:pt idx="9">
                  <c:v>340114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30-460E-8B48-42D7296366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75963320"/>
        <c:axId val="975963976"/>
      </c:barChart>
      <c:catAx>
        <c:axId val="975963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63976"/>
        <c:crosses val="autoZero"/>
        <c:auto val="1"/>
        <c:lblAlgn val="ctr"/>
        <c:lblOffset val="100"/>
        <c:noMultiLvlLbl val="0"/>
      </c:catAx>
      <c:valAx>
        <c:axId val="975963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63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409916145057779"/>
          <c:y val="0.12081286815847775"/>
          <c:w val="0.15239457076353316"/>
          <c:h val="0.1770504317060664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Ascending top 10 Most Profitable Make &amp; Models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'Make-Model DashBoard'!$E$62</c:f>
              <c:strCache>
                <c:ptCount val="1"/>
                <c:pt idx="0">
                  <c:v>Total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'Make-Model DashBoard'!$B$63:$B$72</c:f>
              <c:strCache>
                <c:ptCount val="10"/>
                <c:pt idx="0">
                  <c:v> Dodge, Sprinter </c:v>
                </c:pt>
                <c:pt idx="1">
                  <c:v> Chevrolet, Vega </c:v>
                </c:pt>
                <c:pt idx="2">
                  <c:v> Audi, RS 4 </c:v>
                </c:pt>
                <c:pt idx="3">
                  <c:v> Ford, Aspire </c:v>
                </c:pt>
                <c:pt idx="4">
                  <c:v> Dodge, D150 Club </c:v>
                </c:pt>
                <c:pt idx="5">
                  <c:v> Corbin, Sparrow </c:v>
                </c:pt>
                <c:pt idx="6">
                  <c:v> Plymouth, Volare </c:v>
                </c:pt>
                <c:pt idx="7">
                  <c:v> Saturn, Relay </c:v>
                </c:pt>
                <c:pt idx="8">
                  <c:v> Audi, 5000CS </c:v>
                </c:pt>
                <c:pt idx="9">
                  <c:v> Daewoo, Nubira </c:v>
                </c:pt>
              </c:strCache>
            </c:strRef>
          </c:cat>
          <c:val>
            <c:numRef>
              <c:f>'Make-Model DashBoard'!$E$63:$E$72</c:f>
              <c:numCache>
                <c:formatCode>_(* #,##0_);_(* \(#,##0\);_(* "-"??_);_(@_)</c:formatCode>
                <c:ptCount val="10"/>
                <c:pt idx="0">
                  <c:v>3833.26</c:v>
                </c:pt>
                <c:pt idx="1">
                  <c:v>3651.8999999999996</c:v>
                </c:pt>
                <c:pt idx="2">
                  <c:v>3466.7199999999993</c:v>
                </c:pt>
                <c:pt idx="3">
                  <c:v>2998.6800000000003</c:v>
                </c:pt>
                <c:pt idx="4">
                  <c:v>2453.1000000000004</c:v>
                </c:pt>
                <c:pt idx="5">
                  <c:v>2238.9300000000003</c:v>
                </c:pt>
                <c:pt idx="6">
                  <c:v>2021.7599999999993</c:v>
                </c:pt>
                <c:pt idx="7">
                  <c:v>1929.1599999999999</c:v>
                </c:pt>
                <c:pt idx="8">
                  <c:v>1655.8000000000002</c:v>
                </c:pt>
                <c:pt idx="9">
                  <c:v>844.72000000000025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D-4AC0-A1C5-DFB189FED775}"/>
            </c:ext>
          </c:extLst>
        </c:ser>
        <c:ser>
          <c:idx val="1"/>
          <c:order val="1"/>
          <c:tx>
            <c:strRef>
              <c:f>'Make-Model DashBoard'!$D$62</c:f>
              <c:strCache>
                <c:ptCount val="1"/>
                <c:pt idx="0">
                  <c:v>Total 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'Make-Model DashBoard'!$B$63:$B$72</c:f>
              <c:strCache>
                <c:ptCount val="10"/>
                <c:pt idx="0">
                  <c:v> Dodge, Sprinter </c:v>
                </c:pt>
                <c:pt idx="1">
                  <c:v> Chevrolet, Vega </c:v>
                </c:pt>
                <c:pt idx="2">
                  <c:v> Audi, RS 4 </c:v>
                </c:pt>
                <c:pt idx="3">
                  <c:v> Ford, Aspire </c:v>
                </c:pt>
                <c:pt idx="4">
                  <c:v> Dodge, D150 Club </c:v>
                </c:pt>
                <c:pt idx="5">
                  <c:v> Corbin, Sparrow </c:v>
                </c:pt>
                <c:pt idx="6">
                  <c:v> Plymouth, Volare </c:v>
                </c:pt>
                <c:pt idx="7">
                  <c:v> Saturn, Relay </c:v>
                </c:pt>
                <c:pt idx="8">
                  <c:v> Audi, 5000CS </c:v>
                </c:pt>
                <c:pt idx="9">
                  <c:v> Daewoo, Nubira </c:v>
                </c:pt>
              </c:strCache>
            </c:strRef>
          </c:cat>
          <c:val>
            <c:numRef>
              <c:f>'Make-Model DashBoard'!$D$63:$D$72</c:f>
              <c:numCache>
                <c:formatCode>_(* #,##0_);_(* \(#,##0\);_(* "-"??_);_(@_)</c:formatCode>
                <c:ptCount val="10"/>
                <c:pt idx="0">
                  <c:v>4254.74</c:v>
                </c:pt>
                <c:pt idx="1">
                  <c:v>8236.1</c:v>
                </c:pt>
                <c:pt idx="2">
                  <c:v>9223.2800000000007</c:v>
                </c:pt>
                <c:pt idx="3">
                  <c:v>5728.32</c:v>
                </c:pt>
                <c:pt idx="4">
                  <c:v>7746.9</c:v>
                </c:pt>
                <c:pt idx="5">
                  <c:v>8848.07</c:v>
                </c:pt>
                <c:pt idx="6">
                  <c:v>6546.2400000000007</c:v>
                </c:pt>
                <c:pt idx="7">
                  <c:v>6451.84</c:v>
                </c:pt>
                <c:pt idx="8">
                  <c:v>6675.2</c:v>
                </c:pt>
                <c:pt idx="9">
                  <c:v>6685.28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FD-4AC0-A1C5-DFB189FED775}"/>
            </c:ext>
          </c:extLst>
        </c:ser>
        <c:ser>
          <c:idx val="0"/>
          <c:order val="2"/>
          <c:tx>
            <c:strRef>
              <c:f>'Make-Model DashBoard'!$C$62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'Make-Model DashBoard'!$B$63:$B$72</c:f>
              <c:strCache>
                <c:ptCount val="10"/>
                <c:pt idx="0">
                  <c:v> Dodge, Sprinter </c:v>
                </c:pt>
                <c:pt idx="1">
                  <c:v> Chevrolet, Vega </c:v>
                </c:pt>
                <c:pt idx="2">
                  <c:v> Audi, RS 4 </c:v>
                </c:pt>
                <c:pt idx="3">
                  <c:v> Ford, Aspire </c:v>
                </c:pt>
                <c:pt idx="4">
                  <c:v> Dodge, D150 Club </c:v>
                </c:pt>
                <c:pt idx="5">
                  <c:v> Corbin, Sparrow </c:v>
                </c:pt>
                <c:pt idx="6">
                  <c:v> Plymouth, Volare </c:v>
                </c:pt>
                <c:pt idx="7">
                  <c:v> Saturn, Relay </c:v>
                </c:pt>
                <c:pt idx="8">
                  <c:v> Audi, 5000CS </c:v>
                </c:pt>
                <c:pt idx="9">
                  <c:v> Daewoo, Nubira </c:v>
                </c:pt>
              </c:strCache>
            </c:strRef>
          </c:cat>
          <c:val>
            <c:numRef>
              <c:f>'Make-Model DashBoard'!$C$63:$C$72</c:f>
              <c:numCache>
                <c:formatCode>_(* #,##0_);_(* \(#,##0\);_(* "-"??_);_(@_)</c:formatCode>
                <c:ptCount val="10"/>
                <c:pt idx="0">
                  <c:v>8088</c:v>
                </c:pt>
                <c:pt idx="1">
                  <c:v>11888</c:v>
                </c:pt>
                <c:pt idx="2">
                  <c:v>12690</c:v>
                </c:pt>
                <c:pt idx="3">
                  <c:v>8727</c:v>
                </c:pt>
                <c:pt idx="4">
                  <c:v>10200</c:v>
                </c:pt>
                <c:pt idx="5">
                  <c:v>11087</c:v>
                </c:pt>
                <c:pt idx="6">
                  <c:v>8568</c:v>
                </c:pt>
                <c:pt idx="7">
                  <c:v>8381</c:v>
                </c:pt>
                <c:pt idx="8">
                  <c:v>8331</c:v>
                </c:pt>
                <c:pt idx="9">
                  <c:v>7530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FD-4AC0-A1C5-DFB189FED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4949168"/>
        <c:axId val="974945888"/>
      </c:barChart>
      <c:catAx>
        <c:axId val="974949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945888"/>
        <c:crosses val="autoZero"/>
        <c:auto val="1"/>
        <c:lblAlgn val="ctr"/>
        <c:lblOffset val="100"/>
        <c:noMultiLvlLbl val="0"/>
      </c:catAx>
      <c:valAx>
        <c:axId val="974945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94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555950456677047"/>
          <c:y val="0.14546691846312429"/>
          <c:w val="0.21707437508609451"/>
          <c:h val="0.1836746677042613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 KPIs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'Make-Model DashBoard'!$K$6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'Make-Model DashBoard'!$J$7:$J$9</c:f>
              <c:strCache>
                <c:ptCount val="3"/>
                <c:pt idx="0">
                  <c:v>Gross Revenue</c:v>
                </c:pt>
                <c:pt idx="1">
                  <c:v>Total Costs</c:v>
                </c:pt>
                <c:pt idx="2">
                  <c:v>Net Profit</c:v>
                </c:pt>
              </c:strCache>
            </c:strRef>
          </c:cat>
          <c:val>
            <c:numRef>
              <c:f>'Make-Model DashBoard'!$K$7:$K$9</c:f>
              <c:numCache>
                <c:formatCode>_("$"* #,##0.00_);_("$"* \(#,##0.00\);_("$"* "-"??_);_(@_)</c:formatCode>
                <c:ptCount val="3"/>
                <c:pt idx="0">
                  <c:v>64.866039999999998</c:v>
                </c:pt>
                <c:pt idx="1">
                  <c:v>26.820123049999999</c:v>
                </c:pt>
                <c:pt idx="2">
                  <c:v>38.045916950000006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24-4E08-A581-F353AAD885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9065768"/>
        <c:axId val="649068720"/>
      </c:barChart>
      <c:catAx>
        <c:axId val="649065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068720"/>
        <c:crosses val="autoZero"/>
        <c:auto val="1"/>
        <c:lblAlgn val="ctr"/>
        <c:lblOffset val="100"/>
        <c:noMultiLvlLbl val="0"/>
      </c:catAx>
      <c:valAx>
        <c:axId val="64906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$ (in</a:t>
                </a:r>
                <a:r>
                  <a:rPr lang="en-US" baseline="0"/>
                  <a:t> Millions)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065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Yearly Comparison of KPIs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'Make-Model DashBoard'!$J$7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'Make-Model DashBoard'!$K$6:$L$6</c:f>
              <c:strCache>
                <c:ptCount val="2"/>
                <c:pt idx="0">
                  <c:v>2018</c:v>
                </c:pt>
                <c:pt idx="1">
                  <c:v>Strategy 1 </c:v>
                </c:pt>
              </c:strCache>
            </c:strRef>
          </c:cat>
          <c:val>
            <c:numRef>
              <c:f>'Make-Model DashBoard'!$K$7:$L$7</c:f>
              <c:numCache>
                <c:formatCode>_("$"* #,##0.00_);_("$"* \(#,##0.00\);_("$"* "-"??_);_(@_)</c:formatCode>
                <c:ptCount val="2"/>
                <c:pt idx="0">
                  <c:v>64.866039999999998</c:v>
                </c:pt>
                <c:pt idx="1">
                  <c:v>76.205341600000025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2-4149-A73C-213AE2E3971D}"/>
            </c:ext>
          </c:extLst>
        </c:ser>
        <c:ser>
          <c:idx val="1"/>
          <c:order val="1"/>
          <c:tx>
            <c:strRef>
              <c:f>'Make-Model DashBoard'!$J$8</c:f>
              <c:strCache>
                <c:ptCount val="1"/>
                <c:pt idx="0">
                  <c:v>Total Costs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'Make-Model DashBoard'!$K$6:$L$6</c:f>
              <c:strCache>
                <c:ptCount val="2"/>
                <c:pt idx="0">
                  <c:v>2018</c:v>
                </c:pt>
                <c:pt idx="1">
                  <c:v>Strategy 1 </c:v>
                </c:pt>
              </c:strCache>
            </c:strRef>
          </c:cat>
          <c:val>
            <c:numRef>
              <c:f>'Make-Model DashBoard'!$K$8:$L$8</c:f>
              <c:numCache>
                <c:formatCode>_("$"* #,##0.00_);_("$"* \(#,##0.00\);_("$"* "-"??_);_(@_)</c:formatCode>
                <c:ptCount val="2"/>
                <c:pt idx="0">
                  <c:v>26.820123049999999</c:v>
                </c:pt>
                <c:pt idx="1">
                  <c:v>31.367801562000004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C2-4149-A73C-213AE2E3971D}"/>
            </c:ext>
          </c:extLst>
        </c:ser>
        <c:ser>
          <c:idx val="2"/>
          <c:order val="2"/>
          <c:tx>
            <c:strRef>
              <c:f>'Make-Model DashBoard'!$J$9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'Make-Model DashBoard'!$K$6:$L$6</c:f>
              <c:strCache>
                <c:ptCount val="2"/>
                <c:pt idx="0">
                  <c:v>2018</c:v>
                </c:pt>
                <c:pt idx="1">
                  <c:v>Strategy 1 </c:v>
                </c:pt>
              </c:strCache>
            </c:strRef>
          </c:cat>
          <c:val>
            <c:numRef>
              <c:f>'Make-Model DashBoard'!$K$9:$L$9</c:f>
              <c:numCache>
                <c:formatCode>_("$"* #,##0.00_);_("$"* \(#,##0.00\);_("$"* "-"??_);_(@_)</c:formatCode>
                <c:ptCount val="2"/>
                <c:pt idx="0">
                  <c:v>38.045916950000006</c:v>
                </c:pt>
                <c:pt idx="1">
                  <c:v>44.837540038000014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C2-4149-A73C-213AE2E397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20669984"/>
        <c:axId val="720670640"/>
      </c:barChart>
      <c:catAx>
        <c:axId val="72066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70640"/>
        <c:crosses val="autoZero"/>
        <c:auto val="1"/>
        <c:lblAlgn val="ctr"/>
        <c:lblOffset val="100"/>
        <c:noMultiLvlLbl val="0"/>
      </c:catAx>
      <c:valAx>
        <c:axId val="72067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$ (in 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6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Yearly</a:t>
            </a:r>
            <a:r>
              <a:rPr lang="en-US" baseline="0" dirty="0"/>
              <a:t> Comparison of KPIs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'Make-Model DashBoard'!$J$7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('Make-Model DashBoard'!$K$6,'Make-Model DashBoard'!$M$6)</c:f>
              <c:strCache>
                <c:ptCount val="2"/>
                <c:pt idx="0">
                  <c:v>2018</c:v>
                </c:pt>
                <c:pt idx="1">
                  <c:v>Strategy 2 </c:v>
                </c:pt>
              </c:strCache>
            </c:strRef>
          </c:cat>
          <c:val>
            <c:numRef>
              <c:f>('Make-Model DashBoard'!$K$7,'Make-Model DashBoard'!$M$7)</c:f>
              <c:numCache>
                <c:formatCode>_("$"* #,##0.00_);_("$"* \(#,##0.00\);_("$"* "-"??_);_(@_)</c:formatCode>
                <c:ptCount val="2"/>
                <c:pt idx="0">
                  <c:v>64.866039999999998</c:v>
                </c:pt>
                <c:pt idx="1">
                  <c:v>59.289743000000001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2B-4EF2-9CCA-34DB1F416BD6}"/>
            </c:ext>
          </c:extLst>
        </c:ser>
        <c:ser>
          <c:idx val="1"/>
          <c:order val="1"/>
          <c:tx>
            <c:strRef>
              <c:f>'Make-Model DashBoard'!$J$8</c:f>
              <c:strCache>
                <c:ptCount val="1"/>
                <c:pt idx="0">
                  <c:v>Total Costs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('Make-Model DashBoard'!$K$6,'Make-Model DashBoard'!$M$6)</c:f>
              <c:strCache>
                <c:ptCount val="2"/>
                <c:pt idx="0">
                  <c:v>2018</c:v>
                </c:pt>
                <c:pt idx="1">
                  <c:v>Strategy 2 </c:v>
                </c:pt>
              </c:strCache>
            </c:strRef>
          </c:cat>
          <c:val>
            <c:numRef>
              <c:f>('Make-Model DashBoard'!$K$8,'Make-Model DashBoard'!$M$8)</c:f>
              <c:numCache>
                <c:formatCode>_("$"* #,##0.00_);_("$"* \(#,##0.00\);_("$"* "-"??_);_(@_)</c:formatCode>
                <c:ptCount val="2"/>
                <c:pt idx="0">
                  <c:v>26.820123049999999</c:v>
                </c:pt>
                <c:pt idx="1">
                  <c:v>24.301337959999987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2B-4EF2-9CCA-34DB1F416BD6}"/>
            </c:ext>
          </c:extLst>
        </c:ser>
        <c:ser>
          <c:idx val="2"/>
          <c:order val="2"/>
          <c:tx>
            <c:strRef>
              <c:f>'Make-Model DashBoard'!$J$9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('Make-Model DashBoard'!$K$6,'Make-Model DashBoard'!$M$6)</c:f>
              <c:strCache>
                <c:ptCount val="2"/>
                <c:pt idx="0">
                  <c:v>2018</c:v>
                </c:pt>
                <c:pt idx="1">
                  <c:v>Strategy 2 </c:v>
                </c:pt>
              </c:strCache>
            </c:strRef>
          </c:cat>
          <c:val>
            <c:numRef>
              <c:f>('Make-Model DashBoard'!$K$9,'Make-Model DashBoard'!$M$9)</c:f>
              <c:numCache>
                <c:formatCode>_("$"* #,##0.00_);_("$"* \(#,##0.00\);_("$"* "-"??_);_(@_)</c:formatCode>
                <c:ptCount val="2"/>
                <c:pt idx="0">
                  <c:v>38.045916950000006</c:v>
                </c:pt>
                <c:pt idx="1">
                  <c:v>34.988405040000011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2B-4EF2-9CCA-34DB1F416B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2565064"/>
        <c:axId val="812561128"/>
      </c:barChart>
      <c:catAx>
        <c:axId val="812565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561128"/>
        <c:crosses val="autoZero"/>
        <c:auto val="1"/>
        <c:lblAlgn val="ctr"/>
        <c:lblOffset val="100"/>
        <c:noMultiLvlLbl val="0"/>
      </c:catAx>
      <c:valAx>
        <c:axId val="812561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$</a:t>
                </a:r>
                <a:r>
                  <a:rPr lang="en-US" baseline="0" dirty="0"/>
                  <a:t> (in millions)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56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Yearly Comparison of KPIs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'Make-Model DashBoard'!$J$7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'Make-Model DashBoard'!$K$6:$N$6</c15:sqref>
                  </c15:fullRef>
                </c:ext>
              </c:extLst>
              <c:f>('Make-Model DashBoard'!$K$6,'Make-Model DashBoard'!$N$6)</c:f>
              <c:strCache>
                <c:ptCount val="2"/>
                <c:pt idx="0">
                  <c:v>2018</c:v>
                </c:pt>
                <c:pt idx="1">
                  <c:v>Strategy 3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'Make-Model DashBoard'!$K$7:$N$7</c15:sqref>
                  </c15:fullRef>
                </c:ext>
              </c:extLst>
              <c:f>('Make-Model DashBoard'!$K$7,'Make-Model DashBoard'!$N$7)</c:f>
              <c:numCache>
                <c:formatCode>_("$"* #,##0.00_);_("$"* \(#,##0.00\);_("$"* "-"??_);_(@_)</c:formatCode>
                <c:ptCount val="2"/>
                <c:pt idx="0">
                  <c:v>64.866039999999998</c:v>
                </c:pt>
                <c:pt idx="1">
                  <c:v>70.629044600000029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33-4000-B1F6-96E9AB3B663D}"/>
            </c:ext>
          </c:extLst>
        </c:ser>
        <c:ser>
          <c:idx val="1"/>
          <c:order val="1"/>
          <c:tx>
            <c:strRef>
              <c:f>'Make-Model DashBoard'!$J$8</c:f>
              <c:strCache>
                <c:ptCount val="1"/>
                <c:pt idx="0">
                  <c:v>Total Costs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'Make-Model DashBoard'!$K$6:$N$6</c15:sqref>
                  </c15:fullRef>
                </c:ext>
              </c:extLst>
              <c:f>('Make-Model DashBoard'!$K$6,'Make-Model DashBoard'!$N$6)</c:f>
              <c:strCache>
                <c:ptCount val="2"/>
                <c:pt idx="0">
                  <c:v>2018</c:v>
                </c:pt>
                <c:pt idx="1">
                  <c:v>Strategy 3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'Make-Model DashBoard'!$K$8:$N$8</c15:sqref>
                  </c15:fullRef>
                </c:ext>
              </c:extLst>
              <c:f>('Make-Model DashBoard'!$K$8,'Make-Model DashBoard'!$N$8)</c:f>
              <c:numCache>
                <c:formatCode>_("$"* #,##0.00_);_("$"* \(#,##0.00\);_("$"* "-"??_);_(@_)</c:formatCode>
                <c:ptCount val="2"/>
                <c:pt idx="0">
                  <c:v>26.820123049999999</c:v>
                </c:pt>
                <c:pt idx="1">
                  <c:v>28.849016471999988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33-4000-B1F6-96E9AB3B663D}"/>
            </c:ext>
          </c:extLst>
        </c:ser>
        <c:ser>
          <c:idx val="2"/>
          <c:order val="2"/>
          <c:tx>
            <c:strRef>
              <c:f>'Make-Model DashBoard'!$J$9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'Make-Model DashBoard'!$K$6:$N$6</c15:sqref>
                  </c15:fullRef>
                </c:ext>
              </c:extLst>
              <c:f>('Make-Model DashBoard'!$K$6,'Make-Model DashBoard'!$N$6)</c:f>
              <c:strCache>
                <c:ptCount val="2"/>
                <c:pt idx="0">
                  <c:v>2018</c:v>
                </c:pt>
                <c:pt idx="1">
                  <c:v>Strategy 3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'Make-Model DashBoard'!$K$9:$N$9</c15:sqref>
                  </c15:fullRef>
                </c:ext>
              </c:extLst>
              <c:f>('Make-Model DashBoard'!$K$9,'Make-Model DashBoard'!$N$9)</c:f>
              <c:numCache>
                <c:formatCode>_("$"* #,##0.00_);_("$"* \(#,##0.00\);_("$"* "-"??_);_(@_)</c:formatCode>
                <c:ptCount val="2"/>
                <c:pt idx="0">
                  <c:v>38.045916950000006</c:v>
                </c:pt>
                <c:pt idx="1">
                  <c:v>41.780028128000033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33-4000-B1F6-96E9AB3B66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9598880"/>
        <c:axId val="649599536"/>
      </c:barChart>
      <c:catAx>
        <c:axId val="64959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599536"/>
        <c:crosses val="autoZero"/>
        <c:auto val="1"/>
        <c:lblAlgn val="ctr"/>
        <c:lblOffset val="100"/>
        <c:noMultiLvlLbl val="0"/>
      </c:catAx>
      <c:valAx>
        <c:axId val="64959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59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03630557868574"/>
          <c:y val="4.3650390324834518E-2"/>
          <c:w val="0.82932349512672598"/>
          <c:h val="0.822051745107252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'Make-Model DashBoard'!$J$7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'Make-Model DashBoard'!$K$6:$N$6</c:f>
              <c:strCache>
                <c:ptCount val="4"/>
                <c:pt idx="0">
                  <c:v>2018</c:v>
                </c:pt>
                <c:pt idx="1">
                  <c:v>Strategy 1 </c:v>
                </c:pt>
                <c:pt idx="2">
                  <c:v>Strategy 2 </c:v>
                </c:pt>
                <c:pt idx="3">
                  <c:v>Strategy 3</c:v>
                </c:pt>
              </c:strCache>
            </c:strRef>
          </c:cat>
          <c:val>
            <c:numRef>
              <c:f>'Make-Model DashBoard'!$K$7:$N$7</c:f>
              <c:numCache>
                <c:formatCode>_("$"* #,##0.00_);_("$"* \(#,##0.00\);_("$"* "-"??_);_(@_)</c:formatCode>
                <c:ptCount val="4"/>
                <c:pt idx="0">
                  <c:v>64.866039999999998</c:v>
                </c:pt>
                <c:pt idx="1">
                  <c:v>76.205341600000025</c:v>
                </c:pt>
                <c:pt idx="2">
                  <c:v>59.289743000000001</c:v>
                </c:pt>
                <c:pt idx="3">
                  <c:v>70.629044600000029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FB-497D-9592-0A02BF6F1015}"/>
            </c:ext>
          </c:extLst>
        </c:ser>
        <c:ser>
          <c:idx val="1"/>
          <c:order val="1"/>
          <c:tx>
            <c:strRef>
              <c:f>'Make-Model DashBoard'!$J$8</c:f>
              <c:strCache>
                <c:ptCount val="1"/>
                <c:pt idx="0">
                  <c:v>Total Costs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'Make-Model DashBoard'!$K$6:$N$6</c:f>
              <c:strCache>
                <c:ptCount val="4"/>
                <c:pt idx="0">
                  <c:v>2018</c:v>
                </c:pt>
                <c:pt idx="1">
                  <c:v>Strategy 1 </c:v>
                </c:pt>
                <c:pt idx="2">
                  <c:v>Strategy 2 </c:v>
                </c:pt>
                <c:pt idx="3">
                  <c:v>Strategy 3</c:v>
                </c:pt>
              </c:strCache>
            </c:strRef>
          </c:cat>
          <c:val>
            <c:numRef>
              <c:f>'Make-Model DashBoard'!$K$8:$N$8</c:f>
              <c:numCache>
                <c:formatCode>_("$"* #,##0.00_);_("$"* \(#,##0.00\);_("$"* "-"??_);_(@_)</c:formatCode>
                <c:ptCount val="4"/>
                <c:pt idx="0">
                  <c:v>26.820123049999999</c:v>
                </c:pt>
                <c:pt idx="1">
                  <c:v>31.367801562000004</c:v>
                </c:pt>
                <c:pt idx="2">
                  <c:v>24.301337959999987</c:v>
                </c:pt>
                <c:pt idx="3">
                  <c:v>28.849016471999988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FB-497D-9592-0A02BF6F1015}"/>
            </c:ext>
          </c:extLst>
        </c:ser>
        <c:ser>
          <c:idx val="2"/>
          <c:order val="2"/>
          <c:tx>
            <c:strRef>
              <c:f>'Make-Model DashBoard'!$J$9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'Make-Model DashBoard'!$K$6:$N$6</c:f>
              <c:strCache>
                <c:ptCount val="4"/>
                <c:pt idx="0">
                  <c:v>2018</c:v>
                </c:pt>
                <c:pt idx="1">
                  <c:v>Strategy 1 </c:v>
                </c:pt>
                <c:pt idx="2">
                  <c:v>Strategy 2 </c:v>
                </c:pt>
                <c:pt idx="3">
                  <c:v>Strategy 3</c:v>
                </c:pt>
              </c:strCache>
            </c:strRef>
          </c:cat>
          <c:val>
            <c:numRef>
              <c:f>'Make-Model DashBoard'!$K$9:$N$9</c:f>
              <c:numCache>
                <c:formatCode>_("$"* #,##0.00_);_("$"* \(#,##0.00\);_("$"* "-"??_);_(@_)</c:formatCode>
                <c:ptCount val="4"/>
                <c:pt idx="0">
                  <c:v>38.045916950000006</c:v>
                </c:pt>
                <c:pt idx="1">
                  <c:v>44.837540038000014</c:v>
                </c:pt>
                <c:pt idx="2">
                  <c:v>34.988405040000011</c:v>
                </c:pt>
                <c:pt idx="3">
                  <c:v>41.780028128000033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FB-497D-9592-0A02BF6F10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0683384"/>
        <c:axId val="800683712"/>
      </c:barChart>
      <c:catAx>
        <c:axId val="80068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683712"/>
        <c:crosses val="autoZero"/>
        <c:auto val="1"/>
        <c:lblAlgn val="ctr"/>
        <c:lblOffset val="100"/>
        <c:noMultiLvlLbl val="0"/>
      </c:catAx>
      <c:valAx>
        <c:axId val="80068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$ (in 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68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6DEC-B3F9-4B00-8A8A-F1526FA602C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ED75-0E2C-4983-9870-A054FD3FA6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62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6DEC-B3F9-4B00-8A8A-F1526FA602C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ED75-0E2C-4983-9870-A054FD3FA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8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6DEC-B3F9-4B00-8A8A-F1526FA602C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ED75-0E2C-4983-9870-A054FD3FA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6DEC-B3F9-4B00-8A8A-F1526FA602C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ED75-0E2C-4983-9870-A054FD3FA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5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6DEC-B3F9-4B00-8A8A-F1526FA602C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ED75-0E2C-4983-9870-A054FD3FA6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62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6DEC-B3F9-4B00-8A8A-F1526FA602C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ED75-0E2C-4983-9870-A054FD3FA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6DEC-B3F9-4B00-8A8A-F1526FA602C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ED75-0E2C-4983-9870-A054FD3FA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9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6DEC-B3F9-4B00-8A8A-F1526FA602C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ED75-0E2C-4983-9870-A054FD3FA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1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6DEC-B3F9-4B00-8A8A-F1526FA602C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ED75-0E2C-4983-9870-A054FD3FA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196DEC-B3F9-4B00-8A8A-F1526FA602C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E1ED75-0E2C-4983-9870-A054FD3FA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6DEC-B3F9-4B00-8A8A-F1526FA602C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ED75-0E2C-4983-9870-A054FD3FA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196DEC-B3F9-4B00-8A8A-F1526FA602C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E1ED75-0E2C-4983-9870-A054FD3FA6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67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A1F0-ADF0-4AB4-9637-B5EFD7538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2019 Lariat Rent-A-Car Future Strategies</a:t>
            </a:r>
          </a:p>
        </p:txBody>
      </p:sp>
    </p:spTree>
    <p:extLst>
      <p:ext uri="{BB962C8B-B14F-4D97-AF65-F5344CB8AC3E}">
        <p14:creationId xmlns:p14="http://schemas.microsoft.com/office/powerpoint/2010/main" val="291547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C5CF-58CC-4D3D-9259-781CC75D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CAE33-92B7-4E68-AC6A-F926001D3E7A}"/>
              </a:ext>
            </a:extLst>
          </p:cNvPr>
          <p:cNvSpPr txBox="1"/>
          <p:nvPr/>
        </p:nvSpPr>
        <p:spPr>
          <a:xfrm>
            <a:off x="1472665" y="269844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our representatives increase our sales with our top 100 most profitable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85C8D-6310-4CD2-9237-F2AD54AB7183}"/>
              </a:ext>
            </a:extLst>
          </p:cNvPr>
          <p:cNvSpPr txBox="1"/>
          <p:nvPr/>
        </p:nvSpPr>
        <p:spPr>
          <a:xfrm>
            <a:off x="2695072" y="3513222"/>
            <a:ext cx="8633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of profitability of each branch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Time-Series analysis of profitability of length of each rental – miles traveled for each rental, and many other aggregations and possible correlations can be examined </a:t>
            </a:r>
          </a:p>
        </p:txBody>
      </p:sp>
    </p:spTree>
    <p:extLst>
      <p:ext uri="{BB962C8B-B14F-4D97-AF65-F5344CB8AC3E}">
        <p14:creationId xmlns:p14="http://schemas.microsoft.com/office/powerpoint/2010/main" val="384256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DBB8-4FC9-4F31-A3AC-F09BC29C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FD20D0-1419-4869-BB75-7C3EFCBF4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7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E359-744C-42EF-AD6D-9A40BC56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FBCFF-B2A9-45CF-A1ED-1AF73B156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28133"/>
          </a:xfrm>
        </p:spPr>
        <p:txBody>
          <a:bodyPr/>
          <a:lstStyle/>
          <a:p>
            <a:r>
              <a:rPr lang="en-US" dirty="0"/>
              <a:t>What is the best way to improve Net Profit of our business based on the cars we currently have in inventory.  </a:t>
            </a:r>
          </a:p>
          <a:p>
            <a:pPr marL="201168" lvl="1" indent="0">
              <a:buNone/>
            </a:pPr>
            <a:endParaRPr lang="en-US" b="1" dirty="0"/>
          </a:p>
          <a:p>
            <a:pPr lvl="8"/>
            <a:endParaRPr lang="en-US" dirty="0"/>
          </a:p>
          <a:p>
            <a:endParaRPr lang="en-US" dirty="0"/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CDDC5CD0-784D-4A6A-B80F-C3EC9F352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346" y="3407108"/>
            <a:ext cx="1366875" cy="1366875"/>
          </a:xfrm>
          <a:prstGeom prst="rect">
            <a:avLst/>
          </a:prstGeom>
        </p:spPr>
      </p:pic>
      <p:pic>
        <p:nvPicPr>
          <p:cNvPr id="11" name="Graphic 10" descr="Group brainstorm">
            <a:extLst>
              <a:ext uri="{FF2B5EF4-FFF2-40B4-BE49-F238E27FC236}">
                <a16:creationId xmlns:a16="http://schemas.microsoft.com/office/drawing/2014/main" id="{10AA03B0-5C8C-437A-A7BA-613366E90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6000" y="518900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7E940B-ADD8-44DB-A013-244D4453C4C6}"/>
              </a:ext>
            </a:extLst>
          </p:cNvPr>
          <p:cNvSpPr txBox="1"/>
          <p:nvPr/>
        </p:nvSpPr>
        <p:spPr>
          <a:xfrm>
            <a:off x="3844214" y="3314638"/>
            <a:ext cx="6746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Possible Questions to Explore:</a:t>
            </a:r>
          </a:p>
          <a:p>
            <a:r>
              <a:rPr lang="en-US" sz="2000" dirty="0"/>
              <a:t>	1. What is the most profitable make and model of Car?</a:t>
            </a:r>
          </a:p>
          <a:p>
            <a:r>
              <a:rPr lang="en-US" sz="2000" dirty="0"/>
              <a:t>	2. What is our least profitable make and model of car?</a:t>
            </a:r>
          </a:p>
          <a:p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3. What is the best way to increases our net profit?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350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B096-569A-4C84-BF10-2F3A7E9A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and Bottom 10 most Profitable Cars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5A3CAE-5F0D-44B5-A5B1-6BA13EFB7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084033"/>
              </p:ext>
            </p:extLst>
          </p:nvPr>
        </p:nvGraphicFramePr>
        <p:xfrm>
          <a:off x="726028" y="1837637"/>
          <a:ext cx="5579881" cy="4338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62A0FE-615E-45F4-AB2D-14C97D930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435913"/>
              </p:ext>
            </p:extLst>
          </p:nvPr>
        </p:nvGraphicFramePr>
        <p:xfrm>
          <a:off x="6961517" y="1940944"/>
          <a:ext cx="4718650" cy="396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649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8DA5-8F10-47FE-939E-F8ABABDD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Strategies/Hypothesis </a:t>
            </a:r>
          </a:p>
        </p:txBody>
      </p:sp>
      <p:pic>
        <p:nvPicPr>
          <p:cNvPr id="4" name="Content Placeholder 3" descr="Head with gears">
            <a:extLst>
              <a:ext uri="{FF2B5EF4-FFF2-40B4-BE49-F238E27FC236}">
                <a16:creationId xmlns:a16="http://schemas.microsoft.com/office/drawing/2014/main" id="{3F332693-C223-4C3F-A4AD-3315312C6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6658" y="3318575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5834DD-6647-4C2B-8E76-6FA3CC1A8C54}"/>
              </a:ext>
            </a:extLst>
          </p:cNvPr>
          <p:cNvSpPr txBox="1"/>
          <p:nvPr/>
        </p:nvSpPr>
        <p:spPr>
          <a:xfrm>
            <a:off x="2908253" y="3318575"/>
            <a:ext cx="8383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Increase the top 100 cars that account for the most profit by 35%</a:t>
            </a:r>
          </a:p>
          <a:p>
            <a:pPr marL="342900" indent="-342900">
              <a:buAutoNum type="arabicPeriod"/>
            </a:pPr>
            <a:r>
              <a:rPr lang="en-US" dirty="0"/>
              <a:t>Remove all of the cars that account for less than 5% of total revenue </a:t>
            </a:r>
          </a:p>
          <a:p>
            <a:pPr marL="342900" indent="-342900">
              <a:buAutoNum type="arabicPeriod"/>
            </a:pPr>
            <a:r>
              <a:rPr lang="en-US" dirty="0"/>
              <a:t>A combination of adding profitable car models while also removing the ones that are not.</a:t>
            </a:r>
          </a:p>
        </p:txBody>
      </p:sp>
    </p:spTree>
    <p:extLst>
      <p:ext uri="{BB962C8B-B14F-4D97-AF65-F5344CB8AC3E}">
        <p14:creationId xmlns:p14="http://schemas.microsoft.com/office/powerpoint/2010/main" val="1685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FC23-118A-413D-B573-C5793DEF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Baseline KPIs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98E278-D63B-46CE-82EC-314DE1689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661237"/>
              </p:ext>
            </p:extLst>
          </p:nvPr>
        </p:nvGraphicFramePr>
        <p:xfrm>
          <a:off x="1096963" y="1846262"/>
          <a:ext cx="4001510" cy="4235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FD34D8-7F52-482F-B2EE-46191090509A}"/>
              </a:ext>
            </a:extLst>
          </p:cNvPr>
          <p:cNvSpPr txBox="1"/>
          <p:nvPr/>
        </p:nvSpPr>
        <p:spPr>
          <a:xfrm>
            <a:off x="7348134" y="3225539"/>
            <a:ext cx="3807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~ $65 Million in Gross Revenue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Recorded 38,842 rentals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Recorded a Net Profit of ~ $38 Million </a:t>
            </a:r>
          </a:p>
        </p:txBody>
      </p:sp>
    </p:spTree>
    <p:extLst>
      <p:ext uri="{BB962C8B-B14F-4D97-AF65-F5344CB8AC3E}">
        <p14:creationId xmlns:p14="http://schemas.microsoft.com/office/powerpoint/2010/main" val="422930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E5AA-110E-4024-BCAB-00330B31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>
            <a:normAutofit/>
          </a:bodyPr>
          <a:lstStyle/>
          <a:p>
            <a:r>
              <a:rPr lang="en-US" sz="4000" dirty="0"/>
              <a:t>Strategy 1 – Increase top 100 most profitable cars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2CF625-9B01-45EB-B8C1-9A47DBEE8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41071"/>
              </p:ext>
            </p:extLst>
          </p:nvPr>
        </p:nvGraphicFramePr>
        <p:xfrm>
          <a:off x="1096963" y="1846263"/>
          <a:ext cx="4902055" cy="4222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FAB445-0BE1-430F-B53F-257D0E3FEBED}"/>
              </a:ext>
            </a:extLst>
          </p:cNvPr>
          <p:cNvSpPr txBox="1"/>
          <p:nvPr/>
        </p:nvSpPr>
        <p:spPr>
          <a:xfrm>
            <a:off x="7065818" y="2327564"/>
            <a:ext cx="4029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able to increase our top 100 most rented cars by 35%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Gross Revenue Increased to ~ $76 Million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Profit increased 17.8% ~ $6.8 Million to $44.8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8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E4D6-8642-40EB-96BF-52721531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2 - Remove least profitable cars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8CDD01-0FA5-47F9-BC25-80DBE64D9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967674"/>
              </p:ext>
            </p:extLst>
          </p:nvPr>
        </p:nvGraphicFramePr>
        <p:xfrm>
          <a:off x="1096963" y="1854679"/>
          <a:ext cx="4860492" cy="4144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C12577-55A2-4013-A2EB-B8C17F5537C5}"/>
              </a:ext>
            </a:extLst>
          </p:cNvPr>
          <p:cNvSpPr txBox="1"/>
          <p:nvPr/>
        </p:nvSpPr>
        <p:spPr>
          <a:xfrm>
            <a:off x="7065818" y="2327564"/>
            <a:ext cx="4029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remove cars that contributed less than 8% to our 2018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Gross Revenue Decreased to ~ $59.29 Million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Profit decreased 8% ~ $3.05 Million to $34.9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7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36B2-C3C7-4549-9315-15A13AB5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3 – Combination of Strategies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55572-22BF-466F-AE42-3690D7F037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4873" y="1846263"/>
            <a:ext cx="438049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remove cars that contributed less than 8% to our 2018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also increase the top 100 rented cars by 35%</a:t>
            </a:r>
          </a:p>
          <a:p>
            <a:r>
              <a:rPr lang="en-US" b="1" u="sng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Gross Revenue increased to ~ $70.6 Million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Profit increased 10% ~ $3.73 Million to $41.8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BA8304-6393-4B14-B4A8-BEBE05B7F7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583714"/>
              </p:ext>
            </p:extLst>
          </p:nvPr>
        </p:nvGraphicFramePr>
        <p:xfrm>
          <a:off x="1097280" y="1846262"/>
          <a:ext cx="45720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237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62B7-DE6D-4F79-A20C-05DBD8CD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33817F-072D-4762-A073-C1E8F2C27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355561"/>
              </p:ext>
            </p:extLst>
          </p:nvPr>
        </p:nvGraphicFramePr>
        <p:xfrm>
          <a:off x="1096962" y="1846263"/>
          <a:ext cx="5669597" cy="4073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3DA08B-49F7-424E-A216-5A8B6990EF0B}"/>
              </a:ext>
            </a:extLst>
          </p:cNvPr>
          <p:cNvSpPr txBox="1"/>
          <p:nvPr/>
        </p:nvSpPr>
        <p:spPr>
          <a:xfrm>
            <a:off x="7565003" y="3421235"/>
            <a:ext cx="4129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one that stands out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Strategy 1 increases both Gross Revenue and Net Profit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D7E2BC-ABAD-4546-B9F2-54DF88CB6D62}"/>
              </a:ext>
            </a:extLst>
          </p:cNvPr>
          <p:cNvSpPr/>
          <p:nvPr/>
        </p:nvSpPr>
        <p:spPr>
          <a:xfrm>
            <a:off x="2950233" y="2081629"/>
            <a:ext cx="1423359" cy="36025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486850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1797</TotalTime>
  <Words>428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2019 Lariat Rent-A-Car Future Strategies</vt:lpstr>
      <vt:lpstr>Overview/Objective</vt:lpstr>
      <vt:lpstr>Top 10 and Bottom 10 most Profitable Cars</vt:lpstr>
      <vt:lpstr>Strategies/Hypothesis </vt:lpstr>
      <vt:lpstr>2018 Baseline KPIs </vt:lpstr>
      <vt:lpstr>Strategy 1 – Increase top 100 most profitable cars</vt:lpstr>
      <vt:lpstr>Strategy 2 - Remove least profitable cars</vt:lpstr>
      <vt:lpstr>Strategy 3 – Combination of Strategies</vt:lpstr>
      <vt:lpstr>Recommended</vt:lpstr>
      <vt:lpstr>Conclusion &amp;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Lariat Rent-A-Car Future Strategies</dc:title>
  <dc:creator>Ekene Nwokoye</dc:creator>
  <cp:lastModifiedBy>Ekene Nwokoye</cp:lastModifiedBy>
  <cp:revision>30</cp:revision>
  <dcterms:created xsi:type="dcterms:W3CDTF">2020-02-20T19:23:38Z</dcterms:created>
  <dcterms:modified xsi:type="dcterms:W3CDTF">2020-02-22T11:14:59Z</dcterms:modified>
</cp:coreProperties>
</file>