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6" r:id="rId9"/>
    <p:sldId id="267" r:id="rId10"/>
    <p:sldId id="264" r:id="rId11"/>
    <p:sldId id="263"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135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F50A9F-09F6-4B00-8659-A959575B4890}" type="datetimeFigureOut">
              <a:rPr lang="en-US" smtClean="0"/>
              <a:pPr/>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79DD-FC79-4405-AC14-75AAE8EFC07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F50A9F-09F6-4B00-8659-A959575B4890}" type="datetimeFigureOut">
              <a:rPr lang="en-US" smtClean="0"/>
              <a:pPr/>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79DD-FC79-4405-AC14-75AAE8EFC0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F50A9F-09F6-4B00-8659-A959575B4890}" type="datetimeFigureOut">
              <a:rPr lang="en-US" smtClean="0"/>
              <a:pPr/>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79DD-FC79-4405-AC14-75AAE8EFC0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F50A9F-09F6-4B00-8659-A959575B4890}" type="datetimeFigureOut">
              <a:rPr lang="en-US" smtClean="0"/>
              <a:pPr/>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79DD-FC79-4405-AC14-75AAE8EFC0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F50A9F-09F6-4B00-8659-A959575B4890}" type="datetimeFigureOut">
              <a:rPr lang="en-US" smtClean="0"/>
              <a:pPr/>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B79DD-FC79-4405-AC14-75AAE8EFC07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F50A9F-09F6-4B00-8659-A959575B4890}" type="datetimeFigureOut">
              <a:rPr lang="en-US" smtClean="0"/>
              <a:pPr/>
              <a:t>10/2/2014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B79DD-FC79-4405-AC14-75AAE8EFC0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F50A9F-09F6-4B00-8659-A959575B4890}" type="datetimeFigureOut">
              <a:rPr lang="en-US" smtClean="0"/>
              <a:pPr/>
              <a:t>10/2/2014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0B79DD-FC79-4405-AC14-75AAE8EFC0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F50A9F-09F6-4B00-8659-A959575B4890}" type="datetimeFigureOut">
              <a:rPr lang="en-US" smtClean="0"/>
              <a:pPr/>
              <a:t>10/2/2014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0B79DD-FC79-4405-AC14-75AAE8EFC0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50A9F-09F6-4B00-8659-A959575B4890}" type="datetimeFigureOut">
              <a:rPr lang="en-US" smtClean="0"/>
              <a:pPr/>
              <a:t>10/2/2014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0B79DD-FC79-4405-AC14-75AAE8EFC0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F50A9F-09F6-4B00-8659-A959575B4890}" type="datetimeFigureOut">
              <a:rPr lang="en-US" smtClean="0"/>
              <a:pPr/>
              <a:t>10/2/2014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B79DD-FC79-4405-AC14-75AAE8EFC0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F50A9F-09F6-4B00-8659-A959575B4890}" type="datetimeFigureOut">
              <a:rPr lang="en-US" smtClean="0"/>
              <a:pPr/>
              <a:t>10/2/2014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B79DD-FC79-4405-AC14-75AAE8EFC0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50A9F-09F6-4B00-8659-A959575B4890}" type="datetimeFigureOut">
              <a:rPr lang="en-US" smtClean="0"/>
              <a:pPr/>
              <a:t>10/2/2014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B79DD-FC79-4405-AC14-75AAE8EFC0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Verdana" pitchFamily="34" charset="0"/>
                <a:ea typeface="Verdana" pitchFamily="34" charset="0"/>
                <a:cs typeface="Verdana" pitchFamily="34" charset="0"/>
              </a:rPr>
              <a:t>Chantry Island</a:t>
            </a:r>
            <a:endParaRPr lang="en-US" dirty="0">
              <a:latin typeface="Verdana" pitchFamily="34" charset="0"/>
              <a:ea typeface="Verdana" pitchFamily="34" charset="0"/>
              <a:cs typeface="Verdana" pitchFamily="34" charset="0"/>
            </a:endParaRPr>
          </a:p>
        </p:txBody>
      </p:sp>
      <p:sp>
        <p:nvSpPr>
          <p:cNvPr id="3" name="Text Placeholder 2"/>
          <p:cNvSpPr>
            <a:spLocks noGrp="1"/>
          </p:cNvSpPr>
          <p:nvPr>
            <p:ph type="body" idx="1"/>
          </p:nvPr>
        </p:nvSpPr>
        <p:spPr>
          <a:xfrm>
            <a:off x="2514600" y="1143000"/>
            <a:ext cx="4040188" cy="639762"/>
          </a:xfrm>
        </p:spPr>
        <p:txBody>
          <a:bodyPr/>
          <a:lstStyle/>
          <a:p>
            <a:pPr algn="ctr"/>
            <a:r>
              <a:rPr lang="en-US" dirty="0" smtClean="0">
                <a:latin typeface="Verdana" pitchFamily="34" charset="0"/>
                <a:ea typeface="Verdana" pitchFamily="34" charset="0"/>
                <a:cs typeface="Verdana" pitchFamily="34" charset="0"/>
              </a:rPr>
              <a:t>1997</a:t>
            </a:r>
            <a:endParaRPr lang="en-US" dirty="0">
              <a:latin typeface="Verdana" pitchFamily="34" charset="0"/>
              <a:ea typeface="Verdana" pitchFamily="34" charset="0"/>
              <a:cs typeface="Verdana" pitchFamily="34" charset="0"/>
            </a:endParaRPr>
          </a:p>
        </p:txBody>
      </p:sp>
      <p:pic>
        <p:nvPicPr>
          <p:cNvPr id="9" name="Content Placeholder 8" descr="scan0001.jpg"/>
          <p:cNvPicPr>
            <a:picLocks noGrp="1" noChangeAspect="1"/>
          </p:cNvPicPr>
          <p:nvPr>
            <p:ph sz="half" idx="2"/>
          </p:nvPr>
        </p:nvPicPr>
        <p:blipFill>
          <a:blip r:embed="rId2" cstate="print"/>
          <a:stretch>
            <a:fillRect/>
          </a:stretch>
        </p:blipFill>
        <p:spPr>
          <a:xfrm>
            <a:off x="990600" y="1905000"/>
            <a:ext cx="7086600" cy="4648200"/>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latin typeface="Verdana" pitchFamily="34" charset="0"/>
                <a:ea typeface="Verdana" pitchFamily="34" charset="0"/>
                <a:cs typeface="Verdana" pitchFamily="34" charset="0"/>
              </a:rPr>
              <a:t>How to get to Chantry Island</a:t>
            </a:r>
            <a:endParaRPr lang="en-CA" dirty="0">
              <a:latin typeface="Verdana" pitchFamily="34" charset="0"/>
              <a:ea typeface="Verdana" pitchFamily="34" charset="0"/>
              <a:cs typeface="Verdana"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00200"/>
            <a:ext cx="7772399" cy="4525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9868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960438"/>
          </a:xfrm>
        </p:spPr>
        <p:txBody>
          <a:bodyPr/>
          <a:lstStyle/>
          <a:p>
            <a:r>
              <a:rPr lang="en-US" dirty="0" smtClean="0"/>
              <a:t>Peerless Tour Boat</a:t>
            </a:r>
            <a:endParaRPr lang="en-US" dirty="0"/>
          </a:p>
        </p:txBody>
      </p:sp>
      <p:pic>
        <p:nvPicPr>
          <p:cNvPr id="7" name="Content Placeholder 6" descr="boat5.jpg"/>
          <p:cNvPicPr>
            <a:picLocks noGrp="1" noChangeAspect="1"/>
          </p:cNvPicPr>
          <p:nvPr>
            <p:ph idx="1"/>
          </p:nvPr>
        </p:nvPicPr>
        <p:blipFill>
          <a:blip r:embed="rId2" cstate="print"/>
          <a:stretch>
            <a:fillRect/>
          </a:stretch>
        </p:blipFill>
        <p:spPr>
          <a:xfrm>
            <a:off x="705707" y="914401"/>
            <a:ext cx="7828693" cy="4114800"/>
          </a:xfrm>
        </p:spPr>
      </p:pic>
      <p:sp>
        <p:nvSpPr>
          <p:cNvPr id="2" name="TextBox 1"/>
          <p:cNvSpPr txBox="1"/>
          <p:nvPr/>
        </p:nvSpPr>
        <p:spPr>
          <a:xfrm>
            <a:off x="609600" y="5333999"/>
            <a:ext cx="8077200" cy="1200329"/>
          </a:xfrm>
          <a:prstGeom prst="rect">
            <a:avLst/>
          </a:prstGeom>
          <a:noFill/>
        </p:spPr>
        <p:txBody>
          <a:bodyPr wrap="square" rtlCol="0">
            <a:spAutoFit/>
          </a:bodyPr>
          <a:lstStyle/>
          <a:p>
            <a:r>
              <a:rPr lang="en-CA" dirty="0" smtClean="0">
                <a:latin typeface="Verdana" pitchFamily="34" charset="0"/>
                <a:ea typeface="Verdana" pitchFamily="34" charset="0"/>
                <a:cs typeface="Verdana" pitchFamily="34" charset="0"/>
              </a:rPr>
              <a:t>Our 1970’s tour boat was found stored away in a shed , it was formerly used as the Water Rescue Boat.  We spent numerous hours getting it ready for tours.  After many years of use we ordered a new boat to start off our 10</a:t>
            </a:r>
            <a:r>
              <a:rPr lang="en-CA" baseline="30000" dirty="0" smtClean="0">
                <a:latin typeface="Verdana" pitchFamily="34" charset="0"/>
                <a:ea typeface="Verdana" pitchFamily="34" charset="0"/>
                <a:cs typeface="Verdana" pitchFamily="34" charset="0"/>
              </a:rPr>
              <a:t>th</a:t>
            </a:r>
            <a:r>
              <a:rPr lang="en-CA" dirty="0" smtClean="0">
                <a:latin typeface="Verdana" pitchFamily="34" charset="0"/>
                <a:ea typeface="Verdana" pitchFamily="34" charset="0"/>
                <a:cs typeface="Verdana" pitchFamily="34" charset="0"/>
              </a:rPr>
              <a:t> year of tours to Chantry Island.</a:t>
            </a:r>
            <a:endParaRPr lang="en-CA"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latin typeface="Verdana" pitchFamily="34" charset="0"/>
                <a:ea typeface="Verdana" pitchFamily="34" charset="0"/>
                <a:cs typeface="Verdana" pitchFamily="34" charset="0"/>
              </a:rPr>
              <a:t>Peerless II arrives 2011 </a:t>
            </a:r>
            <a:endParaRPr lang="en-CA" dirty="0">
              <a:latin typeface="Verdana" pitchFamily="34" charset="0"/>
              <a:ea typeface="Verdana" pitchFamily="34" charset="0"/>
              <a:cs typeface="Verdana"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305038"/>
            <a:ext cx="7162800" cy="5116286"/>
          </a:xfrm>
        </p:spPr>
      </p:pic>
    </p:spTree>
    <p:extLst>
      <p:ext uri="{BB962C8B-B14F-4D97-AF65-F5344CB8AC3E}">
        <p14:creationId xmlns:p14="http://schemas.microsoft.com/office/powerpoint/2010/main" val="3332405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2819400"/>
          </a:xfrm>
        </p:spPr>
        <p:txBody>
          <a:bodyPr>
            <a:normAutofit fontScale="90000"/>
          </a:bodyPr>
          <a:lstStyle/>
          <a:p>
            <a:r>
              <a:rPr lang="en-US" dirty="0" smtClean="0">
                <a:latin typeface="Book Antiqua" pitchFamily="18" charset="0"/>
              </a:rPr>
              <a:t/>
            </a:r>
            <a:br>
              <a:rPr lang="en-US" dirty="0" smtClean="0">
                <a:latin typeface="Book Antiqua" pitchFamily="18" charset="0"/>
              </a:rPr>
            </a:br>
            <a:r>
              <a:rPr lang="en-US" dirty="0" smtClean="0">
                <a:latin typeface="Verdana" pitchFamily="34" charset="0"/>
                <a:ea typeface="Verdana" pitchFamily="34" charset="0"/>
                <a:cs typeface="Verdana" pitchFamily="34" charset="0"/>
              </a:rPr>
              <a:t>The Marine Heritage Society</a:t>
            </a:r>
            <a:br>
              <a:rPr lang="en-US" dirty="0" smtClean="0">
                <a:latin typeface="Verdana" pitchFamily="34" charset="0"/>
                <a:ea typeface="Verdana" pitchFamily="34" charset="0"/>
                <a:cs typeface="Verdana" pitchFamily="34" charset="0"/>
              </a:rPr>
            </a:br>
            <a:r>
              <a:rPr lang="en-US" sz="2200" dirty="0" smtClean="0">
                <a:latin typeface="Verdana" pitchFamily="34" charset="0"/>
                <a:ea typeface="Verdana" pitchFamily="34" charset="0"/>
                <a:cs typeface="Verdana" pitchFamily="34" charset="0"/>
              </a:rPr>
              <a:t>is a not for profit group of volunteers dedicated to the preservation and enhancement of our Marine History.</a:t>
            </a:r>
            <a:br>
              <a:rPr lang="en-US" sz="2200" dirty="0" smtClean="0">
                <a:latin typeface="Verdana" pitchFamily="34" charset="0"/>
                <a:ea typeface="Verdana" pitchFamily="34" charset="0"/>
                <a:cs typeface="Verdana" pitchFamily="34" charset="0"/>
              </a:rPr>
            </a:br>
            <a:r>
              <a:rPr lang="en-US" sz="2200" dirty="0" smtClean="0">
                <a:latin typeface="Verdana" pitchFamily="34" charset="0"/>
                <a:ea typeface="Verdana" pitchFamily="34" charset="0"/>
                <a:cs typeface="Verdana" pitchFamily="34" charset="0"/>
              </a:rPr>
              <a:t/>
            </a:r>
            <a:br>
              <a:rPr lang="en-US" sz="2200" dirty="0" smtClean="0">
                <a:latin typeface="Verdana" pitchFamily="34" charset="0"/>
                <a:ea typeface="Verdana" pitchFamily="34" charset="0"/>
                <a:cs typeface="Verdana" pitchFamily="34" charset="0"/>
              </a:rPr>
            </a:br>
            <a:r>
              <a:rPr lang="en-US" sz="2200" dirty="0" smtClean="0">
                <a:latin typeface="Verdana" pitchFamily="34" charset="0"/>
                <a:ea typeface="Verdana" pitchFamily="34" charset="0"/>
                <a:cs typeface="Verdana" pitchFamily="34" charset="0"/>
              </a:rPr>
              <a:t>The objective of the Society is to identify, preserve and restore material items of marine historical significance and</a:t>
            </a:r>
            <a:br>
              <a:rPr lang="en-US" sz="2200" dirty="0" smtClean="0">
                <a:latin typeface="Verdana" pitchFamily="34" charset="0"/>
                <a:ea typeface="Verdana" pitchFamily="34" charset="0"/>
                <a:cs typeface="Verdana" pitchFamily="34" charset="0"/>
              </a:rPr>
            </a:br>
            <a:r>
              <a:rPr lang="en-US" sz="2200" dirty="0" smtClean="0">
                <a:latin typeface="Verdana" pitchFamily="34" charset="0"/>
                <a:ea typeface="Verdana" pitchFamily="34" charset="0"/>
                <a:cs typeface="Verdana" pitchFamily="34" charset="0"/>
              </a:rPr>
              <a:t>to raise sufficient funds to support these endeavors.</a:t>
            </a:r>
            <a:br>
              <a:rPr lang="en-US" sz="2200" dirty="0" smtClean="0">
                <a:latin typeface="Verdana" pitchFamily="34" charset="0"/>
                <a:ea typeface="Verdana" pitchFamily="34" charset="0"/>
                <a:cs typeface="Verdana" pitchFamily="34" charset="0"/>
              </a:rPr>
            </a:br>
            <a:r>
              <a:rPr lang="en-US" sz="2200" dirty="0" smtClean="0">
                <a:latin typeface="Book Antiqua" pitchFamily="18" charset="0"/>
              </a:rPr>
              <a:t/>
            </a:r>
            <a:br>
              <a:rPr lang="en-US" sz="2200" dirty="0" smtClean="0">
                <a:latin typeface="Book Antiqua" pitchFamily="18" charset="0"/>
              </a:rPr>
            </a:br>
            <a:endParaRPr lang="en-US" dirty="0">
              <a:latin typeface="Book Antiqua" pitchFamily="18" charset="0"/>
            </a:endParaRPr>
          </a:p>
        </p:txBody>
      </p:sp>
      <p:sp>
        <p:nvSpPr>
          <p:cNvPr id="3" name="Subtitle 2"/>
          <p:cNvSpPr>
            <a:spLocks noGrp="1"/>
          </p:cNvSpPr>
          <p:nvPr>
            <p:ph type="subTitle" idx="1"/>
          </p:nvPr>
        </p:nvSpPr>
        <p:spPr/>
        <p:txBody>
          <a:bodyPr/>
          <a:lstStyle/>
          <a:p>
            <a:r>
              <a:rPr lang="en-US" b="1" dirty="0" smtClean="0">
                <a:solidFill>
                  <a:schemeClr val="tx1"/>
                </a:solidFill>
                <a:latin typeface="Verdana" pitchFamily="34" charset="0"/>
                <a:ea typeface="Verdana" pitchFamily="34" charset="0"/>
                <a:cs typeface="Verdana" pitchFamily="34" charset="0"/>
              </a:rPr>
              <a:t>Chantry Island Project</a:t>
            </a:r>
          </a:p>
          <a:p>
            <a:r>
              <a:rPr lang="en-US" b="1" dirty="0" smtClean="0">
                <a:solidFill>
                  <a:schemeClr val="tx1"/>
                </a:solidFill>
                <a:latin typeface="Verdana" pitchFamily="34" charset="0"/>
                <a:ea typeface="Verdana" pitchFamily="34" charset="0"/>
                <a:cs typeface="Verdana" pitchFamily="34" charset="0"/>
              </a:rPr>
              <a:t>1997-2013</a:t>
            </a:r>
            <a:endParaRPr lang="en-US" b="1"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Verdana" pitchFamily="34" charset="0"/>
                <a:ea typeface="Verdana" pitchFamily="34" charset="0"/>
                <a:cs typeface="Verdana" pitchFamily="34" charset="0"/>
              </a:rPr>
              <a:t>Mike Sterling and Bob Trelford</a:t>
            </a:r>
            <a:br>
              <a:rPr lang="en-US" sz="2800" dirty="0" smtClean="0">
                <a:latin typeface="Verdana" pitchFamily="34" charset="0"/>
                <a:ea typeface="Verdana" pitchFamily="34" charset="0"/>
                <a:cs typeface="Verdana" pitchFamily="34" charset="0"/>
              </a:rPr>
            </a:br>
            <a:r>
              <a:rPr lang="en-US" sz="2800" dirty="0" smtClean="0">
                <a:latin typeface="Verdana" pitchFamily="34" charset="0"/>
                <a:ea typeface="Verdana" pitchFamily="34" charset="0"/>
                <a:cs typeface="Verdana" pitchFamily="34" charset="0"/>
              </a:rPr>
              <a:t>project Managers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sz="half" idx="1"/>
          </p:nvPr>
        </p:nvSpPr>
        <p:spPr>
          <a:xfrm>
            <a:off x="457200" y="2286000"/>
            <a:ext cx="4038600" cy="3200400"/>
          </a:xfrm>
        </p:spPr>
        <p:txBody>
          <a:bodyPr>
            <a:normAutofit fontScale="92500" lnSpcReduction="10000"/>
          </a:bodyPr>
          <a:lstStyle/>
          <a:p>
            <a:pPr>
              <a:buNone/>
            </a:pPr>
            <a:r>
              <a:rPr lang="en-US" sz="2000" dirty="0" smtClean="0">
                <a:latin typeface="Verdana" pitchFamily="34" charset="0"/>
                <a:ea typeface="Verdana" pitchFamily="34" charset="0"/>
                <a:cs typeface="Verdana" pitchFamily="34" charset="0"/>
              </a:rPr>
              <a:t>      In 1997 our group travelled to Chantry Island  and started a complete restoration of the Keepers Cottage.</a:t>
            </a:r>
          </a:p>
          <a:p>
            <a:pPr>
              <a:buNone/>
            </a:pPr>
            <a:r>
              <a:rPr lang="en-US" sz="2000" dirty="0" smtClean="0">
                <a:latin typeface="Verdana" pitchFamily="34" charset="0"/>
                <a:ea typeface="Verdana" pitchFamily="34" charset="0"/>
                <a:cs typeface="Verdana" pitchFamily="34" charset="0"/>
              </a:rPr>
              <a:t>      After 1956 the Light was automated and it was no longer necessary for the Keepers and their families to live on the Island. It did not take long to fall to ruin.</a:t>
            </a:r>
            <a:endParaRPr lang="en-US" sz="2000" dirty="0">
              <a:latin typeface="Verdana" pitchFamily="34" charset="0"/>
              <a:ea typeface="Verdana" pitchFamily="34" charset="0"/>
              <a:cs typeface="Verdana" pitchFamily="34" charset="0"/>
            </a:endParaRPr>
          </a:p>
        </p:txBody>
      </p:sp>
      <p:pic>
        <p:nvPicPr>
          <p:cNvPr id="5" name="Content Placeholder 4" descr="Boat.jpg"/>
          <p:cNvPicPr>
            <a:picLocks noGrp="1" noChangeAspect="1"/>
          </p:cNvPicPr>
          <p:nvPr>
            <p:ph sz="half" idx="2"/>
          </p:nvPr>
        </p:nvPicPr>
        <p:blipFill>
          <a:blip r:embed="rId2" cstate="print"/>
          <a:stretch>
            <a:fillRect/>
          </a:stretch>
        </p:blipFill>
        <p:spPr>
          <a:xfrm>
            <a:off x="4648200" y="2650149"/>
            <a:ext cx="4038600" cy="2426065"/>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4876800"/>
            <a:ext cx="5715000" cy="1524000"/>
          </a:xfrm>
        </p:spPr>
        <p:txBody>
          <a:bodyPr>
            <a:noAutofit/>
          </a:bodyPr>
          <a:lstStyle/>
          <a:p>
            <a:r>
              <a:rPr lang="en-US" sz="1800" b="0" dirty="0" smtClean="0">
                <a:latin typeface="Verdana" pitchFamily="34" charset="0"/>
                <a:ea typeface="Verdana" pitchFamily="34" charset="0"/>
                <a:cs typeface="Verdana" pitchFamily="34" charset="0"/>
              </a:rPr>
              <a:t>The cottage roof had fallen in and walls and floors had crumbled into a pile of rubble in the basement.  With permission from 5 levels of government our group was able to find the original plans to rebuild the Keepers cottage.</a:t>
            </a:r>
            <a:endParaRPr lang="en-US" sz="1800" b="0" dirty="0">
              <a:latin typeface="Verdana" pitchFamily="34" charset="0"/>
              <a:ea typeface="Verdana" pitchFamily="34" charset="0"/>
              <a:cs typeface="Verdana" pitchFamily="34" charset="0"/>
            </a:endParaRPr>
          </a:p>
        </p:txBody>
      </p:sp>
      <p:pic>
        <p:nvPicPr>
          <p:cNvPr id="14" name="Picture Placeholder 13" descr="Chantry Island7.jpg"/>
          <p:cNvPicPr>
            <a:picLocks noGrp="1" noChangeAspect="1"/>
          </p:cNvPicPr>
          <p:nvPr>
            <p:ph type="pic" idx="1"/>
          </p:nvPr>
        </p:nvPicPr>
        <p:blipFill>
          <a:blip r:embed="rId2" cstate="print"/>
          <a:srcRect l="2383" r="2383"/>
          <a:stretch>
            <a:fillRect/>
          </a:stretch>
        </p:blipFill>
        <p:spPr>
          <a:xfrm>
            <a:off x="1792288" y="612775"/>
            <a:ext cx="5751512" cy="41148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1219200"/>
          </a:xfrm>
        </p:spPr>
        <p:txBody>
          <a:bodyPr>
            <a:normAutofit fontScale="90000"/>
          </a:bodyPr>
          <a:lstStyle/>
          <a:p>
            <a:r>
              <a:rPr lang="en-US" b="0" dirty="0" smtClean="0">
                <a:latin typeface="Verdana" pitchFamily="34" charset="0"/>
                <a:ea typeface="Verdana" pitchFamily="34" charset="0"/>
                <a:cs typeface="Verdana" pitchFamily="34" charset="0"/>
              </a:rPr>
              <a:t>Timbers needed were not available at the local Lumber Yard so we cut down Hemlock trees from the Trelford farm and milled our own wood.</a:t>
            </a:r>
            <a:endParaRPr lang="en-US" b="0" dirty="0">
              <a:latin typeface="Verdana" pitchFamily="34" charset="0"/>
              <a:ea typeface="Verdana" pitchFamily="34" charset="0"/>
              <a:cs typeface="Verdana" pitchFamily="34" charset="0"/>
            </a:endParaRPr>
          </a:p>
        </p:txBody>
      </p:sp>
      <p:pic>
        <p:nvPicPr>
          <p:cNvPr id="5" name="Picture Placeholder 4" descr="Chantry Island4.jpg"/>
          <p:cNvPicPr>
            <a:picLocks noGrp="1" noChangeAspect="1"/>
          </p:cNvPicPr>
          <p:nvPr>
            <p:ph type="pic" idx="1"/>
          </p:nvPr>
        </p:nvPicPr>
        <p:blipFill>
          <a:blip r:embed="rId2" cstate="print"/>
          <a:srcRect/>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876800"/>
            <a:ext cx="5486400" cy="1295400"/>
          </a:xfrm>
        </p:spPr>
        <p:txBody>
          <a:bodyPr>
            <a:normAutofit fontScale="90000"/>
          </a:bodyPr>
          <a:lstStyle/>
          <a:p>
            <a:r>
              <a:rPr lang="en-US" b="0" dirty="0" smtClean="0">
                <a:latin typeface="Verdana" pitchFamily="34" charset="0"/>
                <a:ea typeface="Verdana" pitchFamily="34" charset="0"/>
                <a:cs typeface="Verdana" pitchFamily="34" charset="0"/>
              </a:rPr>
              <a:t>Supplies were taken by Willy’s barge.  Our dock was a bit of a challenge when transferring the supplies from the barge onto the Island.</a:t>
            </a:r>
            <a:endParaRPr lang="en-US" b="0" dirty="0">
              <a:latin typeface="Verdana" pitchFamily="34" charset="0"/>
              <a:ea typeface="Verdana" pitchFamily="34" charset="0"/>
              <a:cs typeface="Verdana" pitchFamily="34" charset="0"/>
            </a:endParaRPr>
          </a:p>
        </p:txBody>
      </p:sp>
      <p:pic>
        <p:nvPicPr>
          <p:cNvPr id="7" name="Picture Placeholder 6" descr="Chantry Island6.jpg"/>
          <p:cNvPicPr>
            <a:picLocks noGrp="1" noChangeAspect="1"/>
          </p:cNvPicPr>
          <p:nvPr>
            <p:ph type="pic" idx="1"/>
          </p:nvPr>
        </p:nvPicPr>
        <p:blipFill>
          <a:blip r:embed="rId2" cstate="print"/>
          <a:srcRect l="2383" r="2383"/>
          <a:stretch>
            <a:fillRect/>
          </a:stretch>
        </p:blipFill>
        <p:spPr>
          <a:xfrm>
            <a:off x="1066800" y="304800"/>
            <a:ext cx="7162800" cy="45720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hantry 2009.jpg"/>
          <p:cNvPicPr>
            <a:picLocks noGrp="1" noChangeAspect="1"/>
          </p:cNvPicPr>
          <p:nvPr>
            <p:ph type="pic" idx="1"/>
          </p:nvPr>
        </p:nvPicPr>
        <p:blipFill>
          <a:blip r:embed="rId2" cstate="print"/>
          <a:stretch>
            <a:fillRect/>
          </a:stretch>
        </p:blipFill>
        <p:spPr>
          <a:xfrm>
            <a:off x="228600" y="228600"/>
            <a:ext cx="4572000" cy="6007006"/>
          </a:xfrm>
          <a:prstGeom prst="rect">
            <a:avLst/>
          </a:prstGeom>
          <a:noFill/>
          <a:ln>
            <a:noFill/>
          </a:ln>
        </p:spPr>
      </p:pic>
      <p:sp>
        <p:nvSpPr>
          <p:cNvPr id="6" name="TextBox 5"/>
          <p:cNvSpPr txBox="1"/>
          <p:nvPr/>
        </p:nvSpPr>
        <p:spPr>
          <a:xfrm>
            <a:off x="685800" y="6273225"/>
            <a:ext cx="3429000" cy="584775"/>
          </a:xfrm>
          <a:prstGeom prst="rect">
            <a:avLst/>
          </a:prstGeom>
          <a:noFill/>
        </p:spPr>
        <p:txBody>
          <a:bodyPr wrap="square" rtlCol="0">
            <a:spAutoFit/>
          </a:bodyPr>
          <a:lstStyle/>
          <a:p>
            <a:pPr algn="ctr"/>
            <a:r>
              <a:rPr lang="en-US" sz="3200" dirty="0" smtClean="0"/>
              <a:t>2010</a:t>
            </a:r>
            <a:endParaRPr lang="en-US" sz="3200" dirty="0"/>
          </a:p>
        </p:txBody>
      </p:sp>
      <p:sp>
        <p:nvSpPr>
          <p:cNvPr id="8" name="TextBox 7"/>
          <p:cNvSpPr txBox="1"/>
          <p:nvPr/>
        </p:nvSpPr>
        <p:spPr>
          <a:xfrm>
            <a:off x="5257800" y="685800"/>
            <a:ext cx="3352801" cy="4801314"/>
          </a:xfrm>
          <a:prstGeom prst="rect">
            <a:avLst/>
          </a:prstGeom>
          <a:noFill/>
        </p:spPr>
        <p:txBody>
          <a:bodyPr wrap="square" rtlCol="0">
            <a:spAutoFit/>
          </a:bodyPr>
          <a:lstStyle/>
          <a:p>
            <a:r>
              <a:rPr lang="en-US" dirty="0" smtClean="0">
                <a:latin typeface="Verdana" pitchFamily="34" charset="0"/>
                <a:ea typeface="Verdana" pitchFamily="34" charset="0"/>
                <a:cs typeface="Verdana" pitchFamily="34" charset="0"/>
              </a:rPr>
              <a:t>In August of 2001 we took the past Lighthouse Keepers Families as the first tour to the newly restored Keepers Cottage.</a:t>
            </a:r>
          </a:p>
          <a:p>
            <a:endParaRPr lang="en-US" dirty="0" smtClean="0">
              <a:latin typeface="Verdana" pitchFamily="34" charset="0"/>
              <a:ea typeface="Verdana" pitchFamily="34" charset="0"/>
              <a:cs typeface="Verdana" pitchFamily="34" charset="0"/>
            </a:endParaRPr>
          </a:p>
          <a:p>
            <a:r>
              <a:rPr lang="en-US" dirty="0" smtClean="0">
                <a:latin typeface="Verdana" pitchFamily="34" charset="0"/>
                <a:ea typeface="Verdana" pitchFamily="34" charset="0"/>
                <a:cs typeface="Verdana" pitchFamily="34" charset="0"/>
              </a:rPr>
              <a:t>  We offer tours all summer to Chantry Island and have taken over 12,000  people to enjoy our hard work.</a:t>
            </a:r>
          </a:p>
          <a:p>
            <a:endParaRPr lang="en-US" dirty="0" smtClean="0">
              <a:latin typeface="Verdana" pitchFamily="34" charset="0"/>
              <a:ea typeface="Verdana" pitchFamily="34" charset="0"/>
              <a:cs typeface="Verdana" pitchFamily="34" charset="0"/>
            </a:endParaRPr>
          </a:p>
          <a:p>
            <a:r>
              <a:rPr lang="en-US" dirty="0" smtClean="0">
                <a:latin typeface="Verdana" pitchFamily="34" charset="0"/>
                <a:ea typeface="Verdana" pitchFamily="34" charset="0"/>
                <a:cs typeface="Verdana" pitchFamily="34" charset="0"/>
              </a:rPr>
              <a:t>Each year we enhance the tour with additional work done to the island. There is a new boat house and replica wooden boat inside built by volunteers.</a:t>
            </a:r>
            <a:endParaRPr lang="en-US"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1401762"/>
          </a:xfrm>
        </p:spPr>
        <p:txBody>
          <a:bodyPr>
            <a:normAutofit/>
          </a:bodyPr>
          <a:lstStyle/>
          <a:p>
            <a:r>
              <a:rPr lang="en-CA" sz="2000" dirty="0" smtClean="0">
                <a:latin typeface="Verdana" pitchFamily="34" charset="0"/>
                <a:ea typeface="Verdana" pitchFamily="34" charset="0"/>
                <a:cs typeface="Verdana" pitchFamily="34" charset="0"/>
              </a:rPr>
              <a:t>Inside the cottage we have a kitchen, keepers bedroom a parlour and loft decorated with period furnishings some donated and others from the Bruce County Museum.</a:t>
            </a:r>
            <a:endParaRPr lang="en-CA" sz="2000" dirty="0">
              <a:latin typeface="Verdana" pitchFamily="34" charset="0"/>
              <a:ea typeface="Verdana" pitchFamily="34" charset="0"/>
              <a:cs typeface="Verdana" pitchFamily="34" charset="0"/>
            </a:endParaRPr>
          </a:p>
        </p:txBody>
      </p:sp>
      <p:pic>
        <p:nvPicPr>
          <p:cNvPr id="8" name="Content Placeholder 7"/>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04800" y="1828800"/>
            <a:ext cx="4038600" cy="2692400"/>
          </a:xfrm>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3505200"/>
            <a:ext cx="4038600" cy="2692400"/>
          </a:xfrm>
        </p:spPr>
      </p:pic>
      <p:sp>
        <p:nvSpPr>
          <p:cNvPr id="10" name="TextBox 9"/>
          <p:cNvSpPr txBox="1"/>
          <p:nvPr/>
        </p:nvSpPr>
        <p:spPr>
          <a:xfrm>
            <a:off x="152400" y="4876800"/>
            <a:ext cx="4114800" cy="646331"/>
          </a:xfrm>
          <a:prstGeom prst="rect">
            <a:avLst/>
          </a:prstGeom>
          <a:noFill/>
        </p:spPr>
        <p:txBody>
          <a:bodyPr wrap="square" rtlCol="0">
            <a:spAutoFit/>
          </a:bodyPr>
          <a:lstStyle/>
          <a:p>
            <a:r>
              <a:rPr lang="en-CA" dirty="0" smtClean="0">
                <a:latin typeface="Verdana" pitchFamily="34" charset="0"/>
                <a:ea typeface="Verdana" pitchFamily="34" charset="0"/>
                <a:cs typeface="Verdana" pitchFamily="34" charset="0"/>
              </a:rPr>
              <a:t>In the kitchen is the Chantry Flag and the Rumford fireplace.</a:t>
            </a:r>
            <a:endParaRPr lang="en-CA" dirty="0">
              <a:latin typeface="Verdana" pitchFamily="34" charset="0"/>
              <a:ea typeface="Verdana" pitchFamily="34" charset="0"/>
              <a:cs typeface="Verdana" pitchFamily="34" charset="0"/>
            </a:endParaRPr>
          </a:p>
        </p:txBody>
      </p:sp>
      <p:sp>
        <p:nvSpPr>
          <p:cNvPr id="11" name="TextBox 10"/>
          <p:cNvSpPr txBox="1"/>
          <p:nvPr/>
        </p:nvSpPr>
        <p:spPr>
          <a:xfrm>
            <a:off x="4572000" y="2286000"/>
            <a:ext cx="4191000" cy="646331"/>
          </a:xfrm>
          <a:prstGeom prst="rect">
            <a:avLst/>
          </a:prstGeom>
          <a:noFill/>
        </p:spPr>
        <p:txBody>
          <a:bodyPr wrap="square" rtlCol="0">
            <a:spAutoFit/>
          </a:bodyPr>
          <a:lstStyle/>
          <a:p>
            <a:r>
              <a:rPr lang="en-CA" dirty="0" smtClean="0">
                <a:latin typeface="Verdana" pitchFamily="34" charset="0"/>
                <a:ea typeface="Verdana" pitchFamily="34" charset="0"/>
                <a:cs typeface="Verdana" pitchFamily="34" charset="0"/>
              </a:rPr>
              <a:t>In the loft there was lots of room for the children to sleep.</a:t>
            </a:r>
            <a:endParaRPr lang="en-CA"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872183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724400" y="457200"/>
            <a:ext cx="4038600" cy="2895600"/>
          </a:xfrm>
        </p:spPr>
      </p:pic>
      <p:pic>
        <p:nvPicPr>
          <p:cNvPr id="8" name="Content Placeholder 7"/>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800600" y="3733800"/>
            <a:ext cx="4038600" cy="2884714"/>
          </a:xfrm>
        </p:spPr>
      </p:pic>
      <p:sp>
        <p:nvSpPr>
          <p:cNvPr id="10" name="TextBox 9"/>
          <p:cNvSpPr txBox="1"/>
          <p:nvPr/>
        </p:nvSpPr>
        <p:spPr>
          <a:xfrm>
            <a:off x="533400" y="990600"/>
            <a:ext cx="3810000" cy="923330"/>
          </a:xfrm>
          <a:prstGeom prst="rect">
            <a:avLst/>
          </a:prstGeom>
          <a:noFill/>
        </p:spPr>
        <p:txBody>
          <a:bodyPr wrap="square" rtlCol="0">
            <a:spAutoFit/>
          </a:bodyPr>
          <a:lstStyle/>
          <a:p>
            <a:r>
              <a:rPr lang="en-CA" dirty="0" smtClean="0">
                <a:latin typeface="Verdana" pitchFamily="34" charset="0"/>
                <a:ea typeface="Verdana" pitchFamily="34" charset="0"/>
                <a:cs typeface="Verdana" pitchFamily="34" charset="0"/>
              </a:rPr>
              <a:t>Keepers bedroom decorated with period furnishings from the mid 1800’s</a:t>
            </a:r>
            <a:endParaRPr lang="en-CA" dirty="0">
              <a:latin typeface="Verdana" pitchFamily="34" charset="0"/>
              <a:ea typeface="Verdana" pitchFamily="34" charset="0"/>
              <a:cs typeface="Verdana" pitchFamily="34" charset="0"/>
            </a:endParaRPr>
          </a:p>
        </p:txBody>
      </p:sp>
      <p:sp>
        <p:nvSpPr>
          <p:cNvPr id="11" name="TextBox 10"/>
          <p:cNvSpPr txBox="1"/>
          <p:nvPr/>
        </p:nvSpPr>
        <p:spPr>
          <a:xfrm>
            <a:off x="685800" y="3962400"/>
            <a:ext cx="3657600" cy="923330"/>
          </a:xfrm>
          <a:prstGeom prst="rect">
            <a:avLst/>
          </a:prstGeom>
          <a:noFill/>
        </p:spPr>
        <p:txBody>
          <a:bodyPr wrap="square" rtlCol="0">
            <a:spAutoFit/>
          </a:bodyPr>
          <a:lstStyle/>
          <a:p>
            <a:r>
              <a:rPr lang="en-CA" dirty="0" smtClean="0">
                <a:latin typeface="Verdana" pitchFamily="34" charset="0"/>
                <a:ea typeface="Verdana" pitchFamily="34" charset="0"/>
                <a:cs typeface="Verdana" pitchFamily="34" charset="0"/>
              </a:rPr>
              <a:t>Climb the 106 steps to reach  the top of the </a:t>
            </a:r>
            <a:r>
              <a:rPr lang="en-CA" dirty="0" err="1" smtClean="0">
                <a:latin typeface="Verdana" pitchFamily="34" charset="0"/>
                <a:ea typeface="Verdana" pitchFamily="34" charset="0"/>
                <a:cs typeface="Verdana" pitchFamily="34" charset="0"/>
              </a:rPr>
              <a:t>Magestic</a:t>
            </a:r>
            <a:r>
              <a:rPr lang="en-CA" dirty="0" smtClean="0">
                <a:latin typeface="Verdana" pitchFamily="34" charset="0"/>
                <a:ea typeface="Verdana" pitchFamily="34" charset="0"/>
                <a:cs typeface="Verdana" pitchFamily="34" charset="0"/>
              </a:rPr>
              <a:t> Imperial Tower.</a:t>
            </a:r>
            <a:endParaRPr lang="en-CA"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935880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1213</TotalTime>
  <Words>379</Words>
  <Application>Microsoft Office PowerPoint</Application>
  <PresentationFormat>On-screen Show (4:3)</PresentationFormat>
  <Paragraphs>26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Chantry Island</vt:lpstr>
      <vt:lpstr> The Marine Heritage Society is a not for profit group of volunteers dedicated to the preservation and enhancement of our Marine History.  The objective of the Society is to identify, preserve and restore material items of marine historical significance and to raise sufficient funds to support these endeavors.  </vt:lpstr>
      <vt:lpstr>Mike Sterling and Bob Trelford project Managers</vt:lpstr>
      <vt:lpstr>The cottage roof had fallen in and walls and floors had crumbled into a pile of rubble in the basement.  With permission from 5 levels of government our group was able to find the original plans to rebuild the Keepers cottage.</vt:lpstr>
      <vt:lpstr>Timbers needed were not available at the local Lumber Yard so we cut down Hemlock trees from the Trelford farm and milled our own wood.</vt:lpstr>
      <vt:lpstr>Supplies were taken by Willy’s barge.  Our dock was a bit of a challenge when transferring the supplies from the barge onto the Island.</vt:lpstr>
      <vt:lpstr>PowerPoint Presentation</vt:lpstr>
      <vt:lpstr>Inside the cottage we have a kitchen, keepers bedroom a parlour and loft decorated with period furnishings some donated and others from the Bruce County Museum.</vt:lpstr>
      <vt:lpstr>PowerPoint Presentation</vt:lpstr>
      <vt:lpstr>How to get to Chantry Island</vt:lpstr>
      <vt:lpstr>Peerless Tour Boat</vt:lpstr>
      <vt:lpstr>Peerless II arrives 2011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Marine Heritage Society</dc:title>
  <dc:creator>Victoria</dc:creator>
  <cp:lastModifiedBy>Vicki</cp:lastModifiedBy>
  <cp:revision>66</cp:revision>
  <cp:lastPrinted>2014-10-03T03:23:34Z</cp:lastPrinted>
  <dcterms:created xsi:type="dcterms:W3CDTF">2010-05-03T02:31:37Z</dcterms:created>
  <dcterms:modified xsi:type="dcterms:W3CDTF">2014-10-03T03:47:39Z</dcterms:modified>
</cp:coreProperties>
</file>