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22"/>
  </p:handoutMasterIdLst>
  <p:sldIdLst>
    <p:sldId id="639" r:id="rId3"/>
    <p:sldId id="664" r:id="rId4"/>
    <p:sldId id="643" r:id="rId5"/>
    <p:sldId id="670" r:id="rId6"/>
    <p:sldId id="707" r:id="rId7"/>
    <p:sldId id="650" r:id="rId8"/>
    <p:sldId id="734" r:id="rId9"/>
    <p:sldId id="723" r:id="rId10"/>
    <p:sldId id="683" r:id="rId11"/>
    <p:sldId id="724" r:id="rId13"/>
    <p:sldId id="725" r:id="rId14"/>
    <p:sldId id="671" r:id="rId15"/>
    <p:sldId id="698" r:id="rId16"/>
    <p:sldId id="665" r:id="rId17"/>
    <p:sldId id="699" r:id="rId18"/>
    <p:sldId id="652" r:id="rId19"/>
    <p:sldId id="686" r:id="rId20"/>
    <p:sldId id="669" r:id="rId21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目录" id="{912B3ED7-30D0-44EE-A0D5-751049F4B74B}">
          <p14:sldIdLst>
            <p14:sldId id="639"/>
            <p14:sldId id="664"/>
          </p14:sldIdLst>
        </p14:section>
        <p14:section name="1" id="{1FEF745F-C575-47AD-BC95-9B93A57EDBF3}">
          <p14:sldIdLst>
            <p14:sldId id="643"/>
            <p14:sldId id="670"/>
            <p14:sldId id="707"/>
          </p14:sldIdLst>
        </p14:section>
        <p14:section name="2" id="{8BC4FFB1-E2C5-45F6-BD96-01F9809A2B26}">
          <p14:sldIdLst>
            <p14:sldId id="650"/>
            <p14:sldId id="734"/>
            <p14:sldId id="723"/>
            <p14:sldId id="683"/>
            <p14:sldId id="724"/>
            <p14:sldId id="725"/>
            <p14:sldId id="671"/>
            <p14:sldId id="698"/>
          </p14:sldIdLst>
        </p14:section>
        <p14:section name="3" id="{5D086D09-ABB3-43F4-89BC-723AF992E6D9}">
          <p14:sldIdLst>
            <p14:sldId id="665"/>
            <p14:sldId id="699"/>
          </p14:sldIdLst>
        </p14:section>
        <p14:section name="4" id="{E1BFEC14-A286-4D88-A561-460A9FF62B6B}">
          <p14:sldIdLst>
            <p14:sldId id="652"/>
            <p14:sldId id="686"/>
            <p14:sldId id="6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0B1"/>
    <a:srgbClr val="EBE8E0"/>
    <a:srgbClr val="464C5B"/>
    <a:srgbClr val="A3D977"/>
    <a:srgbClr val="C1E4F7"/>
    <a:srgbClr val="FFBBB1"/>
    <a:srgbClr val="FFECA9"/>
    <a:srgbClr val="424856"/>
    <a:srgbClr val="DDDAD3"/>
    <a:srgbClr val="444A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74" autoAdjust="0"/>
    <p:restoredTop sz="94660"/>
  </p:normalViewPr>
  <p:slideViewPr>
    <p:cSldViewPr snapToGrid="0">
      <p:cViewPr>
        <p:scale>
          <a:sx n="66" d="100"/>
          <a:sy n="66" d="100"/>
        </p:scale>
        <p:origin x="562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57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1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848810" y="1446835"/>
            <a:ext cx="10494380" cy="3964330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5669601" y="2226868"/>
            <a:ext cx="811119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none" lIns="0" tIns="0" rIns="0" bIns="0">
            <a:spAutoFit/>
          </a:bodyPr>
          <a:lstStyle>
            <a:lvl1pPr marL="0" indent="0" algn="ctr">
              <a:buNone/>
              <a:defRPr lang="zh-CN" altLang="en-US" sz="5400" b="0" smtClean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914400" lvl="0" indent="-11430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8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2608162" y="3233952"/>
            <a:ext cx="697567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4800" b="1" spc="6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zh-CN" altLang="en-US"/>
              <a:t>输入您的标题</a:t>
            </a:r>
            <a:endParaRPr lang="zh-CN" altLang="en-US"/>
          </a:p>
        </p:txBody>
      </p:sp>
      <p:sp>
        <p:nvSpPr>
          <p:cNvPr id="19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1609344" y="4087656"/>
            <a:ext cx="897331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1200" spc="100" smtClean="0">
                <a:solidFill>
                  <a:schemeClr val="tx1"/>
                </a:solidFill>
                <a:latin typeface="+mn-lt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en-US" altLang="zh-CN"/>
              <a:t>Lorem ipsum dolor sit amet, consectetuer adipiscing elit. Maecenas porttitor congue massa. Fusce posuere, magna sed pulvinar ultricies, purus lectus malesuada libero, sit amet commodo magna eros quis urna.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5199063" y="2930543"/>
            <a:ext cx="1790700" cy="26352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spc="3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altLang="zh-CN"/>
              <a:t>Part one</a:t>
            </a:r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" y="3123206"/>
            <a:ext cx="6096000" cy="3734795"/>
            <a:chOff x="1" y="3123206"/>
            <a:chExt cx="6096000" cy="3734795"/>
          </a:xfrm>
        </p:grpSpPr>
        <p:sp>
          <p:nvSpPr>
            <p:cNvPr id="28" name="直角三角形 167"/>
            <p:cNvSpPr/>
            <p:nvPr/>
          </p:nvSpPr>
          <p:spPr>
            <a:xfrm>
              <a:off x="1" y="4389055"/>
              <a:ext cx="6096000" cy="2468945"/>
            </a:xfrm>
            <a:custGeom>
              <a:avLst/>
              <a:gdLst>
                <a:gd name="connsiteX0" fmla="*/ 0 w 6857999"/>
                <a:gd name="connsiteY0" fmla="*/ 2932723 h 2932723"/>
                <a:gd name="connsiteX1" fmla="*/ 0 w 6857999"/>
                <a:gd name="connsiteY1" fmla="*/ 0 h 2932723"/>
                <a:gd name="connsiteX2" fmla="*/ 6857999 w 6857999"/>
                <a:gd name="connsiteY2" fmla="*/ 2932723 h 2932723"/>
                <a:gd name="connsiteX3" fmla="*/ 0 w 6857999"/>
                <a:gd name="connsiteY3" fmla="*/ 2932723 h 2932723"/>
                <a:gd name="connsiteX0-1" fmla="*/ 0 w 6857999"/>
                <a:gd name="connsiteY0-2" fmla="*/ 6858000 h 6858000"/>
                <a:gd name="connsiteX1-3" fmla="*/ 0 w 6857999"/>
                <a:gd name="connsiteY1-4" fmla="*/ 0 h 6858000"/>
                <a:gd name="connsiteX2-5" fmla="*/ 0 w 6857999"/>
                <a:gd name="connsiteY2-6" fmla="*/ 3925277 h 6858000"/>
                <a:gd name="connsiteX3-7" fmla="*/ 6857999 w 6857999"/>
                <a:gd name="connsiteY3-8" fmla="*/ 6858000 h 6858000"/>
                <a:gd name="connsiteX4" fmla="*/ 0 w 6857999"/>
                <a:gd name="connsiteY4" fmla="*/ 6858000 h 6858000"/>
                <a:gd name="connsiteX0-9" fmla="*/ 0 w 6857999"/>
                <a:gd name="connsiteY0-10" fmla="*/ 2932723 h 2932723"/>
                <a:gd name="connsiteX1-11" fmla="*/ 0 w 6857999"/>
                <a:gd name="connsiteY1-12" fmla="*/ 0 h 2932723"/>
                <a:gd name="connsiteX2-13" fmla="*/ 6857999 w 6857999"/>
                <a:gd name="connsiteY2-14" fmla="*/ 2932723 h 2932723"/>
                <a:gd name="connsiteX3-15" fmla="*/ 0 w 6857999"/>
                <a:gd name="connsiteY3-16" fmla="*/ 2932723 h 293272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857999" h="2932723">
                  <a:moveTo>
                    <a:pt x="0" y="2932723"/>
                  </a:moveTo>
                  <a:lnTo>
                    <a:pt x="0" y="0"/>
                  </a:lnTo>
                  <a:lnTo>
                    <a:pt x="6857999" y="2932723"/>
                  </a:lnTo>
                  <a:lnTo>
                    <a:pt x="0" y="2932723"/>
                  </a:lnTo>
                  <a:close/>
                </a:path>
              </a:pathLst>
            </a:cu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1" y="3498361"/>
              <a:ext cx="4421527" cy="3359640"/>
            </a:xfrm>
            <a:custGeom>
              <a:avLst/>
              <a:gdLst/>
              <a:ahLst/>
              <a:cxnLst/>
              <a:rect l="0" t="0" r="0" b="0"/>
              <a:pathLst>
                <a:path w="4091355" h="3734796">
                  <a:moveTo>
                    <a:pt x="0" y="3734795"/>
                  </a:moveTo>
                  <a:lnTo>
                    <a:pt x="0" y="0"/>
                  </a:lnTo>
                  <a:lnTo>
                    <a:pt x="4091354" y="3734795"/>
                  </a:lnTo>
                  <a:close/>
                </a:path>
              </a:pathLst>
            </a:cu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2" y="3123206"/>
              <a:ext cx="3032566" cy="3734795"/>
            </a:xfrm>
            <a:custGeom>
              <a:avLst/>
              <a:gdLst/>
              <a:ahLst/>
              <a:cxnLst/>
              <a:rect l="0" t="0" r="0" b="0"/>
              <a:pathLst>
                <a:path w="4091355" h="3734796">
                  <a:moveTo>
                    <a:pt x="0" y="3734795"/>
                  </a:moveTo>
                  <a:lnTo>
                    <a:pt x="0" y="0"/>
                  </a:lnTo>
                  <a:lnTo>
                    <a:pt x="4091354" y="373479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  <p:grpSp>
        <p:nvGrpSpPr>
          <p:cNvPr id="31" name="组合 30"/>
          <p:cNvGrpSpPr/>
          <p:nvPr userDrawn="1"/>
        </p:nvGrpSpPr>
        <p:grpSpPr>
          <a:xfrm flipH="1" flipV="1">
            <a:off x="6096000" y="0"/>
            <a:ext cx="6096000" cy="3734795"/>
            <a:chOff x="1" y="3123206"/>
            <a:chExt cx="6096000" cy="3734795"/>
          </a:xfrm>
        </p:grpSpPr>
        <p:sp>
          <p:nvSpPr>
            <p:cNvPr id="32" name="直角三角形 167"/>
            <p:cNvSpPr/>
            <p:nvPr/>
          </p:nvSpPr>
          <p:spPr>
            <a:xfrm>
              <a:off x="1" y="4389055"/>
              <a:ext cx="6096000" cy="2468945"/>
            </a:xfrm>
            <a:custGeom>
              <a:avLst/>
              <a:gdLst>
                <a:gd name="connsiteX0" fmla="*/ 0 w 6857999"/>
                <a:gd name="connsiteY0" fmla="*/ 2932723 h 2932723"/>
                <a:gd name="connsiteX1" fmla="*/ 0 w 6857999"/>
                <a:gd name="connsiteY1" fmla="*/ 0 h 2932723"/>
                <a:gd name="connsiteX2" fmla="*/ 6857999 w 6857999"/>
                <a:gd name="connsiteY2" fmla="*/ 2932723 h 2932723"/>
                <a:gd name="connsiteX3" fmla="*/ 0 w 6857999"/>
                <a:gd name="connsiteY3" fmla="*/ 2932723 h 2932723"/>
                <a:gd name="connsiteX0-1" fmla="*/ 0 w 6857999"/>
                <a:gd name="connsiteY0-2" fmla="*/ 6858000 h 6858000"/>
                <a:gd name="connsiteX1-3" fmla="*/ 0 w 6857999"/>
                <a:gd name="connsiteY1-4" fmla="*/ 0 h 6858000"/>
                <a:gd name="connsiteX2-5" fmla="*/ 0 w 6857999"/>
                <a:gd name="connsiteY2-6" fmla="*/ 3925277 h 6858000"/>
                <a:gd name="connsiteX3-7" fmla="*/ 6857999 w 6857999"/>
                <a:gd name="connsiteY3-8" fmla="*/ 6858000 h 6858000"/>
                <a:gd name="connsiteX4" fmla="*/ 0 w 6857999"/>
                <a:gd name="connsiteY4" fmla="*/ 6858000 h 6858000"/>
                <a:gd name="connsiteX0-9" fmla="*/ 0 w 6857999"/>
                <a:gd name="connsiteY0-10" fmla="*/ 2932723 h 2932723"/>
                <a:gd name="connsiteX1-11" fmla="*/ 0 w 6857999"/>
                <a:gd name="connsiteY1-12" fmla="*/ 0 h 2932723"/>
                <a:gd name="connsiteX2-13" fmla="*/ 6857999 w 6857999"/>
                <a:gd name="connsiteY2-14" fmla="*/ 2932723 h 2932723"/>
                <a:gd name="connsiteX3-15" fmla="*/ 0 w 6857999"/>
                <a:gd name="connsiteY3-16" fmla="*/ 2932723 h 293272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857999" h="2932723">
                  <a:moveTo>
                    <a:pt x="0" y="2932723"/>
                  </a:moveTo>
                  <a:lnTo>
                    <a:pt x="0" y="0"/>
                  </a:lnTo>
                  <a:lnTo>
                    <a:pt x="6857999" y="2932723"/>
                  </a:lnTo>
                  <a:lnTo>
                    <a:pt x="0" y="2932723"/>
                  </a:lnTo>
                  <a:close/>
                </a:path>
              </a:pathLst>
            </a:cu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1" y="3498361"/>
              <a:ext cx="4421527" cy="3359640"/>
            </a:xfrm>
            <a:custGeom>
              <a:avLst/>
              <a:gdLst/>
              <a:ahLst/>
              <a:cxnLst/>
              <a:rect l="0" t="0" r="0" b="0"/>
              <a:pathLst>
                <a:path w="4091355" h="3734796">
                  <a:moveTo>
                    <a:pt x="0" y="3734795"/>
                  </a:moveTo>
                  <a:lnTo>
                    <a:pt x="0" y="0"/>
                  </a:lnTo>
                  <a:lnTo>
                    <a:pt x="4091354" y="3734795"/>
                  </a:lnTo>
                  <a:close/>
                </a:path>
              </a:pathLst>
            </a:cu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2" y="3123206"/>
              <a:ext cx="3032566" cy="3734795"/>
            </a:xfrm>
            <a:custGeom>
              <a:avLst/>
              <a:gdLst/>
              <a:ahLst/>
              <a:cxnLst/>
              <a:rect l="0" t="0" r="0" b="0"/>
              <a:pathLst>
                <a:path w="4091355" h="3734796">
                  <a:moveTo>
                    <a:pt x="0" y="3734795"/>
                  </a:moveTo>
                  <a:lnTo>
                    <a:pt x="0" y="0"/>
                  </a:lnTo>
                  <a:lnTo>
                    <a:pt x="4091354" y="373479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 userDrawn="1"/>
        </p:nvGrpSpPr>
        <p:grpSpPr>
          <a:xfrm>
            <a:off x="1" y="0"/>
            <a:ext cx="12191999" cy="6858001"/>
            <a:chOff x="1" y="0"/>
            <a:chExt cx="12191999" cy="6858001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" y="3123206"/>
              <a:ext cx="6096000" cy="3734795"/>
              <a:chOff x="1" y="3123206"/>
              <a:chExt cx="6096000" cy="3734795"/>
            </a:xfrm>
          </p:grpSpPr>
          <p:sp>
            <p:nvSpPr>
              <p:cNvPr id="22" name="直角三角形 167"/>
              <p:cNvSpPr/>
              <p:nvPr/>
            </p:nvSpPr>
            <p:spPr>
              <a:xfrm>
                <a:off x="1" y="4389055"/>
                <a:ext cx="6096000" cy="2468945"/>
              </a:xfrm>
              <a:custGeom>
                <a:avLst/>
                <a:gdLst>
                  <a:gd name="connsiteX0" fmla="*/ 0 w 6857999"/>
                  <a:gd name="connsiteY0" fmla="*/ 2932723 h 2932723"/>
                  <a:gd name="connsiteX1" fmla="*/ 0 w 6857999"/>
                  <a:gd name="connsiteY1" fmla="*/ 0 h 2932723"/>
                  <a:gd name="connsiteX2" fmla="*/ 6857999 w 6857999"/>
                  <a:gd name="connsiteY2" fmla="*/ 2932723 h 2932723"/>
                  <a:gd name="connsiteX3" fmla="*/ 0 w 6857999"/>
                  <a:gd name="connsiteY3" fmla="*/ 2932723 h 2932723"/>
                  <a:gd name="connsiteX0-1" fmla="*/ 0 w 6857999"/>
                  <a:gd name="connsiteY0-2" fmla="*/ 6858000 h 6858000"/>
                  <a:gd name="connsiteX1-3" fmla="*/ 0 w 6857999"/>
                  <a:gd name="connsiteY1-4" fmla="*/ 0 h 6858000"/>
                  <a:gd name="connsiteX2-5" fmla="*/ 0 w 6857999"/>
                  <a:gd name="connsiteY2-6" fmla="*/ 3925277 h 6858000"/>
                  <a:gd name="connsiteX3-7" fmla="*/ 6857999 w 6857999"/>
                  <a:gd name="connsiteY3-8" fmla="*/ 6858000 h 6858000"/>
                  <a:gd name="connsiteX4" fmla="*/ 0 w 6857999"/>
                  <a:gd name="connsiteY4" fmla="*/ 6858000 h 6858000"/>
                  <a:gd name="connsiteX0-9" fmla="*/ 0 w 6857999"/>
                  <a:gd name="connsiteY0-10" fmla="*/ 2932723 h 2932723"/>
                  <a:gd name="connsiteX1-11" fmla="*/ 0 w 6857999"/>
                  <a:gd name="connsiteY1-12" fmla="*/ 0 h 2932723"/>
                  <a:gd name="connsiteX2-13" fmla="*/ 6857999 w 6857999"/>
                  <a:gd name="connsiteY2-14" fmla="*/ 2932723 h 2932723"/>
                  <a:gd name="connsiteX3-15" fmla="*/ 0 w 6857999"/>
                  <a:gd name="connsiteY3-16" fmla="*/ 2932723 h 293272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6857999" h="2932723">
                    <a:moveTo>
                      <a:pt x="0" y="2932723"/>
                    </a:moveTo>
                    <a:lnTo>
                      <a:pt x="0" y="0"/>
                    </a:lnTo>
                    <a:lnTo>
                      <a:pt x="6857999" y="2932723"/>
                    </a:lnTo>
                    <a:lnTo>
                      <a:pt x="0" y="2932723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1" y="3498361"/>
                <a:ext cx="4421527" cy="3359640"/>
              </a:xfrm>
              <a:custGeom>
                <a:avLst/>
                <a:gdLst/>
                <a:ahLst/>
                <a:cxnLst/>
                <a:rect l="0" t="0" r="0" b="0"/>
                <a:pathLst>
                  <a:path w="4091355" h="3734796">
                    <a:moveTo>
                      <a:pt x="0" y="3734795"/>
                    </a:moveTo>
                    <a:lnTo>
                      <a:pt x="0" y="0"/>
                    </a:lnTo>
                    <a:lnTo>
                      <a:pt x="4091354" y="3734795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2" y="3123206"/>
                <a:ext cx="3032566" cy="3734795"/>
              </a:xfrm>
              <a:custGeom>
                <a:avLst/>
                <a:gdLst/>
                <a:ahLst/>
                <a:cxnLst/>
                <a:rect l="0" t="0" r="0" b="0"/>
                <a:pathLst>
                  <a:path w="4091355" h="3734796">
                    <a:moveTo>
                      <a:pt x="0" y="3734795"/>
                    </a:moveTo>
                    <a:lnTo>
                      <a:pt x="0" y="0"/>
                    </a:lnTo>
                    <a:lnTo>
                      <a:pt x="4091354" y="3734795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5" name="组合 24"/>
            <p:cNvGrpSpPr/>
            <p:nvPr userDrawn="1"/>
          </p:nvGrpSpPr>
          <p:grpSpPr>
            <a:xfrm flipH="1" flipV="1">
              <a:off x="6096000" y="0"/>
              <a:ext cx="6096000" cy="3734795"/>
              <a:chOff x="1" y="3123206"/>
              <a:chExt cx="6096000" cy="3734795"/>
            </a:xfrm>
          </p:grpSpPr>
          <p:sp>
            <p:nvSpPr>
              <p:cNvPr id="26" name="直角三角形 167"/>
              <p:cNvSpPr/>
              <p:nvPr/>
            </p:nvSpPr>
            <p:spPr>
              <a:xfrm>
                <a:off x="1" y="4389055"/>
                <a:ext cx="6096000" cy="2468945"/>
              </a:xfrm>
              <a:custGeom>
                <a:avLst/>
                <a:gdLst>
                  <a:gd name="connsiteX0" fmla="*/ 0 w 6857999"/>
                  <a:gd name="connsiteY0" fmla="*/ 2932723 h 2932723"/>
                  <a:gd name="connsiteX1" fmla="*/ 0 w 6857999"/>
                  <a:gd name="connsiteY1" fmla="*/ 0 h 2932723"/>
                  <a:gd name="connsiteX2" fmla="*/ 6857999 w 6857999"/>
                  <a:gd name="connsiteY2" fmla="*/ 2932723 h 2932723"/>
                  <a:gd name="connsiteX3" fmla="*/ 0 w 6857999"/>
                  <a:gd name="connsiteY3" fmla="*/ 2932723 h 2932723"/>
                  <a:gd name="connsiteX0-1" fmla="*/ 0 w 6857999"/>
                  <a:gd name="connsiteY0-2" fmla="*/ 6858000 h 6858000"/>
                  <a:gd name="connsiteX1-3" fmla="*/ 0 w 6857999"/>
                  <a:gd name="connsiteY1-4" fmla="*/ 0 h 6858000"/>
                  <a:gd name="connsiteX2-5" fmla="*/ 0 w 6857999"/>
                  <a:gd name="connsiteY2-6" fmla="*/ 3925277 h 6858000"/>
                  <a:gd name="connsiteX3-7" fmla="*/ 6857999 w 6857999"/>
                  <a:gd name="connsiteY3-8" fmla="*/ 6858000 h 6858000"/>
                  <a:gd name="connsiteX4" fmla="*/ 0 w 6857999"/>
                  <a:gd name="connsiteY4" fmla="*/ 6858000 h 6858000"/>
                  <a:gd name="connsiteX0-9" fmla="*/ 0 w 6857999"/>
                  <a:gd name="connsiteY0-10" fmla="*/ 2932723 h 2932723"/>
                  <a:gd name="connsiteX1-11" fmla="*/ 0 w 6857999"/>
                  <a:gd name="connsiteY1-12" fmla="*/ 0 h 2932723"/>
                  <a:gd name="connsiteX2-13" fmla="*/ 6857999 w 6857999"/>
                  <a:gd name="connsiteY2-14" fmla="*/ 2932723 h 2932723"/>
                  <a:gd name="connsiteX3-15" fmla="*/ 0 w 6857999"/>
                  <a:gd name="connsiteY3-16" fmla="*/ 2932723 h 293272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6857999" h="2932723">
                    <a:moveTo>
                      <a:pt x="0" y="2932723"/>
                    </a:moveTo>
                    <a:lnTo>
                      <a:pt x="0" y="0"/>
                    </a:lnTo>
                    <a:lnTo>
                      <a:pt x="6857999" y="2932723"/>
                    </a:lnTo>
                    <a:lnTo>
                      <a:pt x="0" y="2932723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1" y="3498361"/>
                <a:ext cx="4421527" cy="3359640"/>
              </a:xfrm>
              <a:custGeom>
                <a:avLst/>
                <a:gdLst/>
                <a:ahLst/>
                <a:cxnLst/>
                <a:rect l="0" t="0" r="0" b="0"/>
                <a:pathLst>
                  <a:path w="4091355" h="3734796">
                    <a:moveTo>
                      <a:pt x="0" y="3734795"/>
                    </a:moveTo>
                    <a:lnTo>
                      <a:pt x="0" y="0"/>
                    </a:lnTo>
                    <a:lnTo>
                      <a:pt x="4091354" y="3734795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2" y="3123206"/>
                <a:ext cx="3032566" cy="3734795"/>
              </a:xfrm>
              <a:custGeom>
                <a:avLst/>
                <a:gdLst/>
                <a:ahLst/>
                <a:cxnLst/>
                <a:rect l="0" t="0" r="0" b="0"/>
                <a:pathLst>
                  <a:path w="4091355" h="3734796">
                    <a:moveTo>
                      <a:pt x="0" y="3734795"/>
                    </a:moveTo>
                    <a:lnTo>
                      <a:pt x="0" y="0"/>
                    </a:lnTo>
                    <a:lnTo>
                      <a:pt x="4091354" y="3734795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2" name="矩形 1"/>
          <p:cNvSpPr/>
          <p:nvPr userDrawn="1"/>
        </p:nvSpPr>
        <p:spPr>
          <a:xfrm>
            <a:off x="146613" y="147578"/>
            <a:ext cx="11898775" cy="6562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 userDrawn="1">
            <p:ph type="title"/>
          </p:nvPr>
        </p:nvSpPr>
        <p:spPr>
          <a:xfrm>
            <a:off x="3352801" y="458119"/>
            <a:ext cx="5486399" cy="44196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sv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67787" y="939800"/>
            <a:ext cx="10656426" cy="4978400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2603506" y="2323648"/>
            <a:ext cx="6985000" cy="1688465"/>
            <a:chOff x="2603506" y="2766617"/>
            <a:chExt cx="6985000" cy="1688465"/>
          </a:xfrm>
        </p:grpSpPr>
        <p:sp>
          <p:nvSpPr>
            <p:cNvPr id="81" name="矩形 80"/>
            <p:cNvSpPr/>
            <p:nvPr/>
          </p:nvSpPr>
          <p:spPr>
            <a:xfrm>
              <a:off x="2603506" y="2766617"/>
              <a:ext cx="6985000" cy="67691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fontAlgn="base"/>
              <a:r>
                <a:rPr lang="zh-CN" sz="4400" b="1" i="0" spc="600">
                  <a:solidFill>
                    <a:schemeClr val="accent1"/>
                  </a:solidFill>
                  <a:effectLst/>
                  <a:latin typeface="+mj-ea"/>
                  <a:ea typeface="+mj-ea"/>
                </a:rPr>
                <a:t>中值滤波的快速计算方法</a:t>
              </a:r>
              <a:endParaRPr lang="zh-CN" altLang="en-US" sz="2400" b="1" i="0" spc="600">
                <a:solidFill>
                  <a:schemeClr val="accent1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32" name="textcount"/>
            <p:cNvSpPr txBox="1"/>
            <p:nvPr/>
          </p:nvSpPr>
          <p:spPr>
            <a:xfrm>
              <a:off x="4205611" y="4178222"/>
              <a:ext cx="3780155" cy="276860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defPPr>
                <a:defRPr lang="zh-CN"/>
              </a:defPPr>
              <a:lvl1pPr algn="dist" fontAlgn="base">
                <a:defRPr sz="1600" b="0" i="0">
                  <a:solidFill>
                    <a:schemeClr val="accent5">
                      <a:lumMod val="50000"/>
                    </a:schemeClr>
                  </a:solidFill>
                  <a:effectLst/>
                  <a:latin typeface="+mn-ea"/>
                </a:defRPr>
              </a:lvl1pPr>
            </a:lstStyle>
            <a:p>
              <a:pPr lvl="0" algn="l" fontAlgn="ctr">
                <a:lnSpc>
                  <a:spcPct val="100000"/>
                </a:lnSpc>
              </a:pPr>
              <a:r>
                <a:rPr lang="zh-CN" altLang="en-US" spc="300">
                  <a:solidFill>
                    <a:schemeClr val="tx1"/>
                  </a:solidFill>
                </a:rPr>
                <a:t>       </a:t>
              </a:r>
              <a:r>
                <a:rPr lang="zh-CN" altLang="en-US" sz="1800" spc="3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</a:rPr>
                <a:t>汇报人：伍斌  </a:t>
              </a:r>
              <a:r>
                <a:rPr lang="en-US" altLang="zh-CN" sz="1800" spc="3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  <a:sym typeface="+mn-ea"/>
                </a:rPr>
                <a:t>17343124 </a:t>
              </a:r>
              <a:r>
                <a:rPr lang="zh-CN" altLang="en-US" spc="300">
                  <a:solidFill>
                    <a:schemeClr val="tx1"/>
                  </a:solidFill>
                </a:rPr>
                <a:t>             </a:t>
              </a:r>
              <a:r>
                <a:rPr lang="en-US" altLang="zh-CN" spc="300">
                  <a:solidFill>
                    <a:schemeClr val="tx1"/>
                  </a:solidFill>
                  <a:sym typeface="+mn-ea"/>
                </a:rPr>
                <a:t> </a:t>
              </a:r>
              <a:endParaRPr lang="zh-CN" altLang="en-US" spc="30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" y="3123206"/>
            <a:ext cx="6096000" cy="3734795"/>
            <a:chOff x="1" y="3123206"/>
            <a:chExt cx="6096000" cy="3734795"/>
          </a:xfrm>
        </p:grpSpPr>
        <p:sp>
          <p:nvSpPr>
            <p:cNvPr id="168" name="直角三角形 167"/>
            <p:cNvSpPr/>
            <p:nvPr/>
          </p:nvSpPr>
          <p:spPr>
            <a:xfrm>
              <a:off x="1" y="4389055"/>
              <a:ext cx="6096000" cy="2468945"/>
            </a:xfrm>
            <a:custGeom>
              <a:avLst/>
              <a:gdLst>
                <a:gd name="connsiteX0" fmla="*/ 0 w 6857999"/>
                <a:gd name="connsiteY0" fmla="*/ 2932723 h 2932723"/>
                <a:gd name="connsiteX1" fmla="*/ 0 w 6857999"/>
                <a:gd name="connsiteY1" fmla="*/ 0 h 2932723"/>
                <a:gd name="connsiteX2" fmla="*/ 6857999 w 6857999"/>
                <a:gd name="connsiteY2" fmla="*/ 2932723 h 2932723"/>
                <a:gd name="connsiteX3" fmla="*/ 0 w 6857999"/>
                <a:gd name="connsiteY3" fmla="*/ 2932723 h 2932723"/>
                <a:gd name="connsiteX0-1" fmla="*/ 0 w 6857999"/>
                <a:gd name="connsiteY0-2" fmla="*/ 6858000 h 6858000"/>
                <a:gd name="connsiteX1-3" fmla="*/ 0 w 6857999"/>
                <a:gd name="connsiteY1-4" fmla="*/ 0 h 6858000"/>
                <a:gd name="connsiteX2-5" fmla="*/ 0 w 6857999"/>
                <a:gd name="connsiteY2-6" fmla="*/ 3925277 h 6858000"/>
                <a:gd name="connsiteX3-7" fmla="*/ 6857999 w 6857999"/>
                <a:gd name="connsiteY3-8" fmla="*/ 6858000 h 6858000"/>
                <a:gd name="connsiteX4" fmla="*/ 0 w 6857999"/>
                <a:gd name="connsiteY4" fmla="*/ 6858000 h 6858000"/>
                <a:gd name="connsiteX0-9" fmla="*/ 0 w 6857999"/>
                <a:gd name="connsiteY0-10" fmla="*/ 2932723 h 2932723"/>
                <a:gd name="connsiteX1-11" fmla="*/ 0 w 6857999"/>
                <a:gd name="connsiteY1-12" fmla="*/ 0 h 2932723"/>
                <a:gd name="connsiteX2-13" fmla="*/ 6857999 w 6857999"/>
                <a:gd name="connsiteY2-14" fmla="*/ 2932723 h 2932723"/>
                <a:gd name="connsiteX3-15" fmla="*/ 0 w 6857999"/>
                <a:gd name="connsiteY3-16" fmla="*/ 2932723 h 293272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857999" h="2932723">
                  <a:moveTo>
                    <a:pt x="0" y="2932723"/>
                  </a:moveTo>
                  <a:lnTo>
                    <a:pt x="0" y="0"/>
                  </a:lnTo>
                  <a:lnTo>
                    <a:pt x="6857999" y="2932723"/>
                  </a:lnTo>
                  <a:lnTo>
                    <a:pt x="0" y="2932723"/>
                  </a:lnTo>
                  <a:close/>
                </a:path>
              </a:pathLst>
            </a:cu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1" y="3498361"/>
              <a:ext cx="4421527" cy="3359640"/>
            </a:xfrm>
            <a:custGeom>
              <a:avLst/>
              <a:gdLst/>
              <a:ahLst/>
              <a:cxnLst/>
              <a:rect l="0" t="0" r="0" b="0"/>
              <a:pathLst>
                <a:path w="4091355" h="3734796">
                  <a:moveTo>
                    <a:pt x="0" y="3734795"/>
                  </a:moveTo>
                  <a:lnTo>
                    <a:pt x="0" y="0"/>
                  </a:lnTo>
                  <a:lnTo>
                    <a:pt x="4091354" y="3734795"/>
                  </a:lnTo>
                  <a:close/>
                </a:path>
              </a:pathLst>
            </a:cu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81" name="任意多边形: 形状 180"/>
            <p:cNvSpPr/>
            <p:nvPr/>
          </p:nvSpPr>
          <p:spPr>
            <a:xfrm>
              <a:off x="2" y="3123206"/>
              <a:ext cx="3032566" cy="3734795"/>
            </a:xfrm>
            <a:custGeom>
              <a:avLst/>
              <a:gdLst/>
              <a:ahLst/>
              <a:cxnLst/>
              <a:rect l="0" t="0" r="0" b="0"/>
              <a:pathLst>
                <a:path w="4091355" h="3734796">
                  <a:moveTo>
                    <a:pt x="0" y="3734795"/>
                  </a:moveTo>
                  <a:lnTo>
                    <a:pt x="0" y="0"/>
                  </a:lnTo>
                  <a:lnTo>
                    <a:pt x="4091354" y="373479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 flipH="1" flipV="1">
            <a:off x="6096000" y="0"/>
            <a:ext cx="6096000" cy="3734795"/>
            <a:chOff x="1" y="3123206"/>
            <a:chExt cx="6096000" cy="3734795"/>
          </a:xfrm>
        </p:grpSpPr>
        <p:sp>
          <p:nvSpPr>
            <p:cNvPr id="56" name="直角三角形 167"/>
            <p:cNvSpPr/>
            <p:nvPr/>
          </p:nvSpPr>
          <p:spPr>
            <a:xfrm>
              <a:off x="1" y="4389055"/>
              <a:ext cx="6096000" cy="2468945"/>
            </a:xfrm>
            <a:custGeom>
              <a:avLst/>
              <a:gdLst>
                <a:gd name="connsiteX0" fmla="*/ 0 w 6857999"/>
                <a:gd name="connsiteY0" fmla="*/ 2932723 h 2932723"/>
                <a:gd name="connsiteX1" fmla="*/ 0 w 6857999"/>
                <a:gd name="connsiteY1" fmla="*/ 0 h 2932723"/>
                <a:gd name="connsiteX2" fmla="*/ 6857999 w 6857999"/>
                <a:gd name="connsiteY2" fmla="*/ 2932723 h 2932723"/>
                <a:gd name="connsiteX3" fmla="*/ 0 w 6857999"/>
                <a:gd name="connsiteY3" fmla="*/ 2932723 h 2932723"/>
                <a:gd name="connsiteX0-1" fmla="*/ 0 w 6857999"/>
                <a:gd name="connsiteY0-2" fmla="*/ 6858000 h 6858000"/>
                <a:gd name="connsiteX1-3" fmla="*/ 0 w 6857999"/>
                <a:gd name="connsiteY1-4" fmla="*/ 0 h 6858000"/>
                <a:gd name="connsiteX2-5" fmla="*/ 0 w 6857999"/>
                <a:gd name="connsiteY2-6" fmla="*/ 3925277 h 6858000"/>
                <a:gd name="connsiteX3-7" fmla="*/ 6857999 w 6857999"/>
                <a:gd name="connsiteY3-8" fmla="*/ 6858000 h 6858000"/>
                <a:gd name="connsiteX4" fmla="*/ 0 w 6857999"/>
                <a:gd name="connsiteY4" fmla="*/ 6858000 h 6858000"/>
                <a:gd name="connsiteX0-9" fmla="*/ 0 w 6857999"/>
                <a:gd name="connsiteY0-10" fmla="*/ 2932723 h 2932723"/>
                <a:gd name="connsiteX1-11" fmla="*/ 0 w 6857999"/>
                <a:gd name="connsiteY1-12" fmla="*/ 0 h 2932723"/>
                <a:gd name="connsiteX2-13" fmla="*/ 6857999 w 6857999"/>
                <a:gd name="connsiteY2-14" fmla="*/ 2932723 h 2932723"/>
                <a:gd name="connsiteX3-15" fmla="*/ 0 w 6857999"/>
                <a:gd name="connsiteY3-16" fmla="*/ 2932723 h 293272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857999" h="2932723">
                  <a:moveTo>
                    <a:pt x="0" y="2932723"/>
                  </a:moveTo>
                  <a:lnTo>
                    <a:pt x="0" y="0"/>
                  </a:lnTo>
                  <a:lnTo>
                    <a:pt x="6857999" y="2932723"/>
                  </a:lnTo>
                  <a:lnTo>
                    <a:pt x="0" y="2932723"/>
                  </a:lnTo>
                  <a:close/>
                </a:path>
              </a:pathLst>
            </a:cu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1" y="3498361"/>
              <a:ext cx="4421527" cy="3359640"/>
            </a:xfrm>
            <a:custGeom>
              <a:avLst/>
              <a:gdLst/>
              <a:ahLst/>
              <a:cxnLst/>
              <a:rect l="0" t="0" r="0" b="0"/>
              <a:pathLst>
                <a:path w="4091355" h="3734796">
                  <a:moveTo>
                    <a:pt x="0" y="3734795"/>
                  </a:moveTo>
                  <a:lnTo>
                    <a:pt x="0" y="0"/>
                  </a:lnTo>
                  <a:lnTo>
                    <a:pt x="4091354" y="3734795"/>
                  </a:lnTo>
                  <a:close/>
                </a:path>
              </a:pathLst>
            </a:cu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2" y="3123206"/>
              <a:ext cx="3032566" cy="3734795"/>
            </a:xfrm>
            <a:custGeom>
              <a:avLst/>
              <a:gdLst/>
              <a:ahLst/>
              <a:cxnLst/>
              <a:rect l="0" t="0" r="0" b="0"/>
              <a:pathLst>
                <a:path w="4091355" h="3734796">
                  <a:moveTo>
                    <a:pt x="0" y="3734795"/>
                  </a:moveTo>
                  <a:lnTo>
                    <a:pt x="0" y="0"/>
                  </a:lnTo>
                  <a:lnTo>
                    <a:pt x="4091354" y="373479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284095" y="2991485"/>
            <a:ext cx="8137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pc="3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An experiment about modified </a:t>
            </a:r>
            <a:r>
              <a:rPr lang="en-US" spc="3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+mn-ea"/>
              </a:rPr>
              <a:t>median filter algorithm</a:t>
            </a:r>
            <a:r>
              <a:rPr lang="en-US" spc="3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endParaRPr lang="en-US" spc="3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35425" y="4079875"/>
            <a:ext cx="4634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2021/07/02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latin typeface="+mj-ea"/>
                <a:sym typeface="+mn-ea"/>
              </a:rPr>
              <a:t>02.</a:t>
            </a:r>
            <a:r>
              <a:rPr lang="zh-CN" altLang="en-US">
                <a:latin typeface="+mj-ea"/>
                <a:sym typeface="+mn-ea"/>
              </a:rPr>
              <a:t>举例</a:t>
            </a:r>
            <a:endParaRPr lang="zh-CN" altLang="en-US"/>
          </a:p>
        </p:txBody>
      </p:sp>
      <p:pic>
        <p:nvPicPr>
          <p:cNvPr id="17" name="image9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641475" y="889000"/>
            <a:ext cx="3404235" cy="3508375"/>
          </a:xfrm>
          <a:prstGeom prst="rect">
            <a:avLst/>
          </a:prstGeom>
        </p:spPr>
      </p:pic>
      <p:pic>
        <p:nvPicPr>
          <p:cNvPr id="37" name="image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3570" y="899795"/>
            <a:ext cx="3387725" cy="3497580"/>
          </a:xfrm>
          <a:prstGeom prst="rect">
            <a:avLst/>
          </a:prstGeom>
        </p:spPr>
      </p:pic>
      <p:pic>
        <p:nvPicPr>
          <p:cNvPr id="39" name="image2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36900" y="4397375"/>
            <a:ext cx="6391910" cy="21437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453880" y="5090795"/>
            <a:ext cx="2543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n</a:t>
            </a:r>
            <a:r>
              <a:rPr lang="en-US" altLang="zh-CN" sz="2000"/>
              <a:t>m</a:t>
            </a:r>
            <a:r>
              <a:rPr lang="en-US" altLang="zh-CN" sz="3200"/>
              <a:t> - 3 = 2</a:t>
            </a:r>
            <a:endParaRPr lang="en-US" altLang="zh-CN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latin typeface="+mj-ea"/>
                <a:sym typeface="+mn-ea"/>
              </a:rPr>
              <a:t>02.</a:t>
            </a:r>
            <a:r>
              <a:rPr lang="zh-CN" altLang="en-US">
                <a:latin typeface="+mj-ea"/>
                <a:sym typeface="+mn-ea"/>
              </a:rPr>
              <a:t>举例</a:t>
            </a:r>
            <a:endParaRPr lang="zh-CN" altLang="en-US"/>
          </a:p>
        </p:txBody>
      </p:sp>
      <p:pic>
        <p:nvPicPr>
          <p:cNvPr id="37" name="image19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47725" y="737870"/>
            <a:ext cx="3387725" cy="3497580"/>
          </a:xfrm>
          <a:prstGeom prst="rect">
            <a:avLst/>
          </a:prstGeom>
        </p:spPr>
      </p:pic>
      <p:pic>
        <p:nvPicPr>
          <p:cNvPr id="77" name="image4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35450" y="3208020"/>
            <a:ext cx="7589520" cy="30124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58940" y="2194560"/>
            <a:ext cx="2543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n</a:t>
            </a:r>
            <a:r>
              <a:rPr lang="en-US" altLang="zh-CN" sz="2000"/>
              <a:t>m</a:t>
            </a:r>
            <a:r>
              <a:rPr lang="en-US" altLang="zh-CN" sz="3200"/>
              <a:t> + 1 = 3</a:t>
            </a:r>
            <a:endParaRPr lang="en-US" altLang="zh-CN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>
                <a:latin typeface="+mj-ea"/>
              </a:rPr>
              <a:t>02.</a:t>
            </a:r>
            <a:r>
              <a:rPr lang="zh-CN" altLang="en-US">
                <a:latin typeface="+mj-ea"/>
              </a:rPr>
              <a:t>举例</a:t>
            </a:r>
            <a:endParaRPr lang="zh-CN" altLang="en-US">
              <a:latin typeface="+mj-ea"/>
            </a:endParaRPr>
          </a:p>
        </p:txBody>
      </p:sp>
      <p:grpSp>
        <p:nvGrpSpPr>
          <p:cNvPr id="25" name="组合 24" descr="7b0a202020202274657874626f78223a20227b5c2263617465676f72795f69645c223a31303139382c5c2269645c223a32303233353136387d220a7d0a"/>
          <p:cNvGrpSpPr/>
          <p:nvPr/>
        </p:nvGrpSpPr>
        <p:grpSpPr>
          <a:xfrm>
            <a:off x="743352" y="1451610"/>
            <a:ext cx="5502910" cy="3769995"/>
            <a:chOff x="5618" y="2666"/>
            <a:chExt cx="9895" cy="5937"/>
          </a:xfrm>
        </p:grpSpPr>
        <p:pic>
          <p:nvPicPr>
            <p:cNvPr id="26" name="图形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5618" y="2666"/>
              <a:ext cx="9895" cy="5937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 rot="21245315">
              <a:off x="6490" y="3431"/>
              <a:ext cx="3374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800" b="1" spc="160">
                  <a:solidFill>
                    <a:schemeClr val="bg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比较思路</a:t>
              </a:r>
              <a:endParaRPr lang="zh-CN" altLang="en-US" sz="2800" b="1" spc="160">
                <a:solidFill>
                  <a:schemeClr val="bg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469" y="4134"/>
              <a:ext cx="5887" cy="3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300">
                  <a:sym typeface="+mn-ea"/>
                </a:rPr>
                <a:t>       </a:t>
              </a:r>
              <a:r>
                <a:rPr lang="zh-CN" altLang="en-US">
                  <a:sym typeface="+mn-ea"/>
                </a:rPr>
                <a:t>对于目标方形窗，由于每次窗口移动会移入</a:t>
              </a:r>
              <a:r>
                <a:rPr lang="en-US" altLang="zh-CN">
                  <a:sym typeface="+mn-ea"/>
                </a:rPr>
                <a:t>3</a:t>
              </a:r>
              <a:r>
                <a:rPr lang="zh-CN" altLang="en-US">
                  <a:sym typeface="+mn-ea"/>
                </a:rPr>
                <a:t>个新数据并移除</a:t>
              </a:r>
              <a:r>
                <a:rPr lang="en-US" altLang="zh-CN">
                  <a:sym typeface="+mn-ea"/>
                </a:rPr>
                <a:t>3</a:t>
              </a:r>
              <a:r>
                <a:rPr lang="zh-CN" altLang="en-US">
                  <a:sym typeface="+mn-ea"/>
                </a:rPr>
                <a:t>个旧数据，为减少相邻窗的比较运算次数，可以通过将窗口中值位置与排序后所得中位数位置相比较的方法，减少比较次数，进而减少算法执行的时间成本。</a:t>
              </a:r>
              <a:endParaRPr lang="en-US" altLang="zh-CN" spc="16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518275" y="1737255"/>
            <a:ext cx="4969510" cy="3221732"/>
            <a:chOff x="9323" y="3173"/>
            <a:chExt cx="7826" cy="5074"/>
          </a:xfrm>
        </p:grpSpPr>
        <p:grpSp>
          <p:nvGrpSpPr>
            <p:cNvPr id="23" name="组合 22"/>
            <p:cNvGrpSpPr/>
            <p:nvPr/>
          </p:nvGrpSpPr>
          <p:grpSpPr>
            <a:xfrm>
              <a:off x="9323" y="3173"/>
              <a:ext cx="7826" cy="5074"/>
              <a:chOff x="596900" y="1952941"/>
              <a:chExt cx="4969510" cy="3221732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596900" y="1952941"/>
                <a:ext cx="646201" cy="731520"/>
                <a:chOff x="591056" y="2334768"/>
                <a:chExt cx="646201" cy="731520"/>
              </a:xfrm>
            </p:grpSpPr>
            <p:sp>
              <p:nvSpPr>
                <p:cNvPr id="7" name="文本框 6"/>
                <p:cNvSpPr txBox="1"/>
                <p:nvPr/>
              </p:nvSpPr>
              <p:spPr>
                <a:xfrm>
                  <a:off x="591056" y="2396760"/>
                  <a:ext cx="63991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200" b="1">
                      <a:solidFill>
                        <a:schemeClr val="accent1"/>
                      </a:solidFill>
                    </a:rPr>
                    <a:t>01</a:t>
                  </a:r>
                  <a:endParaRPr lang="zh-CN" altLang="en-US" sz="3200" b="1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8" name="直接连接符 7"/>
                <p:cNvCxnSpPr/>
                <p:nvPr/>
              </p:nvCxnSpPr>
              <p:spPr>
                <a:xfrm>
                  <a:off x="1237257" y="2334768"/>
                  <a:ext cx="0" cy="7315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组合 10"/>
              <p:cNvGrpSpPr/>
              <p:nvPr/>
            </p:nvGrpSpPr>
            <p:grpSpPr>
              <a:xfrm>
                <a:off x="596900" y="3198047"/>
                <a:ext cx="4968875" cy="731520"/>
                <a:chOff x="591056" y="2334768"/>
                <a:chExt cx="4968875" cy="731520"/>
              </a:xfrm>
            </p:grpSpPr>
            <p:sp>
              <p:nvSpPr>
                <p:cNvPr id="15" name="PA_矩形 7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1450211" y="2396363"/>
                  <a:ext cx="4109720" cy="64516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l" defTabSz="685800">
                    <a:defRPr/>
                  </a:pPr>
                  <a:r>
                    <a:rPr lang="zh-CN" altLang="en-US" b="1" kern="0">
                      <a:latin typeface="+mj-ea"/>
                      <a:ea typeface="+mj-ea"/>
                      <a:sym typeface="+mn-ea"/>
                    </a:rPr>
                    <a:t>若</a:t>
                  </a:r>
                  <a:r>
                    <a:rPr lang="en-US" altLang="zh-CN" b="1" kern="0">
                      <a:latin typeface="+mj-ea"/>
                      <a:ea typeface="+mj-ea"/>
                      <a:sym typeface="+mn-ea"/>
                    </a:rPr>
                    <a:t>n</a:t>
                  </a:r>
                  <a:r>
                    <a:rPr lang="en-US" altLang="zh-CN" sz="1400" b="1" kern="0">
                      <a:latin typeface="+mj-ea"/>
                      <a:ea typeface="+mj-ea"/>
                      <a:sym typeface="+mn-ea"/>
                    </a:rPr>
                    <a:t>m</a:t>
                  </a:r>
                  <a:r>
                    <a:rPr lang="zh-CN" altLang="en-US" b="1" kern="0">
                      <a:latin typeface="+mj-ea"/>
                      <a:ea typeface="+mj-ea"/>
                      <a:sym typeface="+mn-ea"/>
                    </a:rPr>
                    <a:t>＜</a:t>
                  </a:r>
                  <a:r>
                    <a:rPr lang="en-US" altLang="zh-CN" b="1" kern="0">
                      <a:latin typeface="+mj-ea"/>
                      <a:ea typeface="+mj-ea"/>
                      <a:sym typeface="+mn-ea"/>
                    </a:rPr>
                    <a:t>t</a:t>
                  </a:r>
                  <a:r>
                    <a:rPr lang="zh-CN" altLang="en-US" b="1" kern="0">
                      <a:latin typeface="+mj-ea"/>
                      <a:ea typeface="+mj-ea"/>
                      <a:sym typeface="+mn-ea"/>
                    </a:rPr>
                    <a:t>，则表示在</a:t>
                  </a:r>
                  <a:r>
                    <a:rPr lang="zh-CN" altLang="en-US" b="1" kern="0">
                      <a:latin typeface="+mj-ea"/>
                      <a:ea typeface="+mj-ea"/>
                      <a:sym typeface="+mn-ea"/>
                    </a:rPr>
                    <a:t>移动滤波器后，中值位置改变，需进行额外操作。</a:t>
                  </a:r>
                  <a:endParaRPr lang="zh-CN" altLang="en-US" b="1" kern="0">
                    <a:latin typeface="+mj-ea"/>
                    <a:ea typeface="+mj-ea"/>
                  </a:endParaRPr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591056" y="2396760"/>
                  <a:ext cx="63991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200" b="1">
                      <a:solidFill>
                        <a:schemeClr val="accent2"/>
                      </a:solidFill>
                    </a:rPr>
                    <a:t>02</a:t>
                  </a:r>
                  <a:endParaRPr lang="zh-CN" altLang="en-US" sz="3200" b="1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4" name="直接连接符 13"/>
                <p:cNvCxnSpPr/>
                <p:nvPr/>
              </p:nvCxnSpPr>
              <p:spPr>
                <a:xfrm>
                  <a:off x="1237257" y="2334768"/>
                  <a:ext cx="0" cy="73152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组合 16"/>
              <p:cNvGrpSpPr/>
              <p:nvPr/>
            </p:nvGrpSpPr>
            <p:grpSpPr>
              <a:xfrm>
                <a:off x="596900" y="4443034"/>
                <a:ext cx="4969510" cy="731639"/>
                <a:chOff x="591056" y="2334649"/>
                <a:chExt cx="4969510" cy="731639"/>
              </a:xfrm>
            </p:grpSpPr>
            <p:sp>
              <p:nvSpPr>
                <p:cNvPr id="21" name="PA_矩形 7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1450211" y="2334649"/>
                  <a:ext cx="4110355" cy="64516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l" defTabSz="685800">
                    <a:defRPr/>
                  </a:pPr>
                  <a:r>
                    <a:rPr lang="zh-CN" altLang="en-US" b="1" kern="0">
                      <a:latin typeface="+mj-ea"/>
                      <a:ea typeface="+mj-ea"/>
                      <a:sym typeface="+mn-ea"/>
                    </a:rPr>
                    <a:t>若</a:t>
                  </a:r>
                  <a:r>
                    <a:rPr lang="en-US" altLang="zh-CN" b="1" kern="0">
                      <a:latin typeface="+mj-ea"/>
                      <a:ea typeface="+mj-ea"/>
                      <a:sym typeface="+mn-ea"/>
                    </a:rPr>
                    <a:t>n</a:t>
                  </a:r>
                  <a:r>
                    <a:rPr lang="en-US" altLang="zh-CN" sz="1400" b="1" kern="0">
                      <a:latin typeface="+mj-ea"/>
                      <a:ea typeface="+mj-ea"/>
                      <a:sym typeface="+mn-ea"/>
                    </a:rPr>
                    <a:t>m</a:t>
                  </a:r>
                  <a:r>
                    <a:rPr lang="zh-CN" altLang="en-US" b="1" kern="0">
                      <a:latin typeface="+mj-ea"/>
                      <a:ea typeface="+mj-ea"/>
                      <a:sym typeface="+mn-ea"/>
                    </a:rPr>
                    <a:t>＞</a:t>
                  </a:r>
                  <a:r>
                    <a:rPr lang="en-US" altLang="zh-CN" b="1" kern="0">
                      <a:latin typeface="+mj-ea"/>
                      <a:ea typeface="+mj-ea"/>
                      <a:sym typeface="+mn-ea"/>
                    </a:rPr>
                    <a:t>t</a:t>
                  </a:r>
                  <a:r>
                    <a:rPr lang="zh-CN" altLang="en-US" b="1" kern="0">
                      <a:latin typeface="+mj-ea"/>
                      <a:ea typeface="+mj-ea"/>
                      <a:sym typeface="+mn-ea"/>
                    </a:rPr>
                    <a:t>，则表示在移动滤波器后，中值位置改变，需进行额外操作。</a:t>
                  </a:r>
                  <a:endParaRPr lang="zh-CN" altLang="en-US" b="1" kern="0">
                    <a:latin typeface="+mj-ea"/>
                    <a:ea typeface="+mj-ea"/>
                  </a:endParaRPr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591056" y="2396760"/>
                  <a:ext cx="63991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200" b="1">
                      <a:solidFill>
                        <a:schemeClr val="accent1"/>
                      </a:solidFill>
                    </a:rPr>
                    <a:t>03</a:t>
                  </a:r>
                  <a:endParaRPr lang="zh-CN" altLang="en-US" sz="3200" b="1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20" name="直接连接符 19"/>
                <p:cNvCxnSpPr/>
                <p:nvPr/>
              </p:nvCxnSpPr>
              <p:spPr>
                <a:xfrm>
                  <a:off x="1237257" y="2334768"/>
                  <a:ext cx="0" cy="7315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" name="文本框 28"/>
            <p:cNvSpPr txBox="1"/>
            <p:nvPr/>
          </p:nvSpPr>
          <p:spPr>
            <a:xfrm>
              <a:off x="10676" y="3173"/>
              <a:ext cx="647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0">
                  <a:latin typeface="+mj-ea"/>
                  <a:ea typeface="+mj-ea"/>
                  <a:sym typeface="+mn-ea"/>
                </a:rPr>
                <a:t>若</a:t>
              </a:r>
              <a:r>
                <a:rPr lang="en-US" altLang="zh-CN" b="1" kern="0">
                  <a:latin typeface="+mj-ea"/>
                  <a:ea typeface="+mj-ea"/>
                  <a:sym typeface="+mn-ea"/>
                </a:rPr>
                <a:t>n</a:t>
              </a:r>
              <a:r>
                <a:rPr lang="en-US" altLang="zh-CN" sz="1400" b="1" kern="0">
                  <a:latin typeface="+mj-ea"/>
                  <a:ea typeface="+mj-ea"/>
                  <a:sym typeface="+mn-ea"/>
                </a:rPr>
                <a:t>m</a:t>
              </a:r>
              <a:r>
                <a:rPr lang="en-US" altLang="zh-CN" b="1" kern="0">
                  <a:latin typeface="+mj-ea"/>
                  <a:ea typeface="+mj-ea"/>
                  <a:sym typeface="+mn-ea"/>
                </a:rPr>
                <a:t>=t</a:t>
              </a:r>
              <a:r>
                <a:rPr lang="zh-CN" altLang="en-US" b="1" kern="0">
                  <a:latin typeface="+mj-ea"/>
                  <a:ea typeface="+mj-ea"/>
                  <a:sym typeface="+mn-ea"/>
                </a:rPr>
                <a:t>，则表示在</a:t>
              </a:r>
              <a:r>
                <a:rPr lang="zh-CN" altLang="en-US" b="1" kern="0">
                  <a:latin typeface="+mj-ea"/>
                  <a:ea typeface="+mj-ea"/>
                </a:rPr>
                <a:t>移动滤波器后，没有改变中值，无需进行额外操作。</a:t>
              </a:r>
              <a:endParaRPr lang="zh-CN" altLang="en-US" b="1" kern="0">
                <a:latin typeface="+mj-ea"/>
                <a:ea typeface="+mj-ea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6115050" y="5527675"/>
            <a:ext cx="59004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实验中，</a:t>
            </a:r>
            <a:r>
              <a:rPr lang="en-US" altLang="zh-CN" sz="2400" b="1" spc="50" smtClean="0">
                <a:ln w="3175">
                  <a:noFill/>
                  <a:prstDash val="dash"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latin typeface="Mongolian Baiti" panose="03000500000000000000" charset="0"/>
                <a:ea typeface="微软雅黑 Light" panose="020B0502040204020203" pitchFamily="34" charset="-122"/>
                <a:cs typeface="Mongolian Baiti" panose="03000500000000000000" charset="0"/>
                <a:sym typeface="+mn-ea"/>
              </a:rPr>
              <a:t>n</a:t>
            </a:r>
            <a:r>
              <a:rPr lang="en-US" altLang="zh-CN" sz="1600" b="1" spc="50" smtClean="0">
                <a:ln w="3175">
                  <a:noFill/>
                  <a:prstDash val="dash"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latin typeface="Mongolian Baiti" panose="03000500000000000000" charset="0"/>
                <a:ea typeface="微软雅黑 Light" panose="020B0502040204020203" pitchFamily="34" charset="-122"/>
                <a:cs typeface="Mongolian Baiti" panose="03000500000000000000" charset="0"/>
                <a:sym typeface="+mn-ea"/>
              </a:rPr>
              <a:t>m</a:t>
            </a:r>
            <a:r>
              <a:rPr lang="zh-CN" altLang="en-US" sz="2400" b="1" spc="50" dirty="0" smtClean="0">
                <a:ln w="3175">
                  <a:noFill/>
                  <a:prstDash val="dash"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=</a:t>
            </a:r>
            <a:r>
              <a:rPr lang="en-US" altLang="zh-CN" sz="2400" b="1" spc="50" dirty="0" smtClean="0">
                <a:ln w="3175">
                  <a:noFill/>
                  <a:prstDash val="dash"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3</a:t>
            </a:r>
            <a:r>
              <a:rPr lang="en-US" altLang="zh-CN" sz="2400" b="1" spc="50" smtClean="0">
                <a:ln w="3175">
                  <a:noFill/>
                  <a:prstDash val="dash"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latin typeface="Mongolian Baiti" panose="03000500000000000000" charset="0"/>
                <a:ea typeface="微软雅黑 Light" panose="020B0502040204020203" pitchFamily="34" charset="-122"/>
                <a:cs typeface="Mongolian Baiti" panose="03000500000000000000" charset="0"/>
                <a:sym typeface="+mn-ea"/>
              </a:rPr>
              <a:t>＜t</a:t>
            </a:r>
            <a:r>
              <a:rPr lang="zh-CN" altLang="en-US" sz="2400" b="1" spc="50" dirty="0" smtClean="0">
                <a:ln w="3175">
                  <a:noFill/>
                  <a:prstDash val="dash"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，所以需进行额外操作。</a:t>
            </a:r>
            <a:endParaRPr lang="zh-CN" altLang="en-US" sz="2400" b="1" spc="50" dirty="0" smtClean="0">
              <a:ln w="3175">
                <a:noFill/>
                <a:prstDash val="dash"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3" name="image58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37185" y="2540635"/>
            <a:ext cx="5431155" cy="124333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4" name="标题 3"/>
          <p:cNvSpPr>
            <a:spLocks noGrp="1"/>
          </p:cNvSpPr>
          <p:nvPr/>
        </p:nvSpPr>
        <p:spPr>
          <a:xfrm>
            <a:off x="3479801" y="585119"/>
            <a:ext cx="5486399" cy="44196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+mj-ea"/>
              </a:rPr>
              <a:t>02.</a:t>
            </a:r>
            <a:r>
              <a:rPr lang="zh-CN" altLang="en-US">
                <a:latin typeface="+mj-ea"/>
              </a:rPr>
              <a:t>举例</a:t>
            </a:r>
            <a:endParaRPr lang="zh-CN" altLang="en-US">
              <a:latin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7185" y="1323340"/>
            <a:ext cx="5430520" cy="119888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>
                <a:latin typeface="Calibri" panose="020F0502020204030204" charset="0"/>
              </a:rPr>
              <a:t>①数据处理</a:t>
            </a:r>
            <a:endParaRPr lang="zh-CN" altLang="en-US"/>
          </a:p>
          <a:p>
            <a:r>
              <a:rPr lang="zh-CN" altLang="en-US"/>
              <a:t>令</a:t>
            </a:r>
            <a:r>
              <a:rPr lang="en-US" altLang="zh-CN">
                <a:latin typeface="Mongolian Baiti" panose="03000500000000000000" charset="0"/>
                <a:cs typeface="Mongolian Baiti" panose="03000500000000000000" charset="0"/>
              </a:rPr>
              <a:t>m</a:t>
            </a:r>
            <a:r>
              <a:rPr lang="en-US" altLang="zh-CN"/>
              <a:t>=</a:t>
            </a:r>
            <a:r>
              <a:rPr lang="en-US" altLang="zh-CN">
                <a:latin typeface="Mongolian Baiti" panose="03000500000000000000" charset="0"/>
                <a:cs typeface="Mongolian Baiti" panose="03000500000000000000" charset="0"/>
              </a:rPr>
              <a:t>m</a:t>
            </a:r>
            <a:r>
              <a:rPr lang="en-US" altLang="zh-CN"/>
              <a:t>+1</a:t>
            </a:r>
            <a:endParaRPr lang="en-US" altLang="zh-CN"/>
          </a:p>
          <a:p>
            <a:r>
              <a:rPr lang="en-US" altLang="zh-CN"/>
              <a:t>    </a:t>
            </a:r>
            <a:r>
              <a:rPr lang="en-US" altLang="zh-CN">
                <a:latin typeface="Mongolian Baiti" panose="03000500000000000000" charset="0"/>
                <a:cs typeface="Mongolian Baiti" panose="03000500000000000000" charset="0"/>
              </a:rPr>
              <a:t>n</a:t>
            </a:r>
            <a:r>
              <a:rPr lang="en-US" altLang="zh-CN" sz="1200">
                <a:latin typeface="Mongolian Baiti" panose="03000500000000000000" charset="0"/>
                <a:cs typeface="Mongolian Baiti" panose="03000500000000000000" charset="0"/>
              </a:rPr>
              <a:t>m</a:t>
            </a:r>
            <a:r>
              <a:rPr lang="en-US" altLang="zh-CN"/>
              <a:t>=</a:t>
            </a:r>
            <a:r>
              <a:rPr lang="en-US" altLang="zh-CN">
                <a:latin typeface="Mongolian Baiti" panose="03000500000000000000" charset="0"/>
                <a:cs typeface="Mongolian Baiti" panose="03000500000000000000" charset="0"/>
              </a:rPr>
              <a:t>n</a:t>
            </a:r>
            <a:r>
              <a:rPr lang="en-US" altLang="zh-CN" sz="1200">
                <a:latin typeface="Mongolian Baiti" panose="03000500000000000000" charset="0"/>
                <a:cs typeface="Mongolian Baiti" panose="03000500000000000000" charset="0"/>
              </a:rPr>
              <a:t>m</a:t>
            </a:r>
            <a:r>
              <a:rPr lang="en-US" altLang="zh-CN"/>
              <a:t>+</a:t>
            </a:r>
            <a:r>
              <a:rPr lang="en-US" altLang="zh-CN">
                <a:latin typeface="Mongolian Baiti" panose="03000500000000000000" charset="0"/>
                <a:cs typeface="Mongolian Baiti" panose="03000500000000000000" charset="0"/>
              </a:rPr>
              <a:t>H[m]</a:t>
            </a:r>
            <a:endParaRPr lang="en-US" altLang="zh-CN"/>
          </a:p>
          <a:p>
            <a:r>
              <a:rPr lang="zh-CN" altLang="en-US">
                <a:sym typeface="+mn-ea"/>
              </a:rPr>
              <a:t>重复执行以上操作，直到</a:t>
            </a:r>
            <a:r>
              <a:rPr lang="en-US" altLang="zh-CN">
                <a:latin typeface="Mongolian Baiti" panose="03000500000000000000" charset="0"/>
                <a:cs typeface="Mongolian Baiti" panose="03000500000000000000" charset="0"/>
                <a:sym typeface="+mn-ea"/>
              </a:rPr>
              <a:t>n</a:t>
            </a:r>
            <a:r>
              <a:rPr lang="en-US" altLang="zh-CN" sz="1200">
                <a:latin typeface="Mongolian Baiti" panose="03000500000000000000" charset="0"/>
                <a:cs typeface="Mongolian Baiti" panose="03000500000000000000" charset="0"/>
                <a:sym typeface="+mn-ea"/>
              </a:rPr>
              <a:t>m</a:t>
            </a:r>
            <a:r>
              <a:rPr lang="en-US" altLang="zh-CN">
                <a:latin typeface="Mongolian Baiti" panose="03000500000000000000" charset="0"/>
                <a:cs typeface="Mongolian Baiti" panose="03000500000000000000" charset="0"/>
                <a:sym typeface="+mn-ea"/>
              </a:rPr>
              <a:t>≥t</a:t>
            </a:r>
            <a:r>
              <a:rPr lang="zh-CN" altLang="en-US">
                <a:sym typeface="+mn-ea"/>
              </a:rPr>
              <a:t>，执行流程记录如图</a:t>
            </a:r>
            <a:endParaRPr lang="zh-CN" altLang="en-US">
              <a:sym typeface="+mn-ea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5767705" y="1647190"/>
            <a:ext cx="2109470" cy="55118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77175" y="1323340"/>
            <a:ext cx="4016375" cy="119888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>
                <a:latin typeface="Calibri" panose="020F0502020204030204" charset="0"/>
              </a:rPr>
              <a:t>②进一步比较</a:t>
            </a:r>
            <a:endParaRPr lang="zh-CN" altLang="en-US"/>
          </a:p>
          <a:p>
            <a:r>
              <a:rPr lang="zh-CN" altLang="en-US"/>
              <a:t>     记录</a:t>
            </a:r>
            <a:r>
              <a:rPr lang="en-US" altLang="zh-CN">
                <a:latin typeface="Mongolian Baiti" panose="03000500000000000000" charset="0"/>
                <a:cs typeface="Mongolian Baiti" panose="03000500000000000000" charset="0"/>
              </a:rPr>
              <a:t>m</a:t>
            </a:r>
            <a:r>
              <a:rPr lang="zh-CN" altLang="en-US"/>
              <a:t>为当前窗口的中值。</a:t>
            </a:r>
            <a:endParaRPr lang="zh-CN" altLang="en-US"/>
          </a:p>
          <a:p>
            <a:r>
              <a:rPr lang="zh-CN" altLang="en-US"/>
              <a:t>     然后检查滤波窗口的右列是否为图像右边界</a:t>
            </a:r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10477500" y="2522220"/>
            <a:ext cx="568325" cy="241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045825" y="3994785"/>
            <a:ext cx="638810" cy="368300"/>
          </a:xfrm>
          <a:prstGeom prst="rect">
            <a:avLst/>
          </a:prstGeom>
          <a:noFill/>
          <a:ln w="381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zh-CN" altLang="en-US" b="1"/>
              <a:t>否</a:t>
            </a:r>
            <a:endParaRPr lang="zh-CN" altLang="en-US" b="1"/>
          </a:p>
        </p:txBody>
      </p:sp>
      <p:sp>
        <p:nvSpPr>
          <p:cNvPr id="12" name="文本框 11"/>
          <p:cNvSpPr txBox="1"/>
          <p:nvPr/>
        </p:nvSpPr>
        <p:spPr>
          <a:xfrm>
            <a:off x="9722485" y="4935855"/>
            <a:ext cx="2078990" cy="1198880"/>
          </a:xfrm>
          <a:prstGeom prst="rect">
            <a:avLst/>
          </a:prstGeom>
          <a:noFill/>
          <a:ln w="38100">
            <a:solidFill>
              <a:srgbClr val="464C5B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继续对移除列进行中值求取与排序工作，直至数据符合要求。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327265" y="3994785"/>
            <a:ext cx="638810" cy="368300"/>
          </a:xfrm>
          <a:prstGeom prst="rect">
            <a:avLst/>
          </a:prstGeom>
          <a:noFill/>
          <a:ln w="381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zh-CN" altLang="en-US" b="1"/>
              <a:t>是</a:t>
            </a:r>
            <a:endParaRPr lang="zh-CN" altLang="en-US" b="1"/>
          </a:p>
        </p:txBody>
      </p:sp>
      <p:sp>
        <p:nvSpPr>
          <p:cNvPr id="14" name="直角上箭头 13"/>
          <p:cNvSpPr/>
          <p:nvPr/>
        </p:nvSpPr>
        <p:spPr>
          <a:xfrm rot="10800000">
            <a:off x="7946390" y="3486150"/>
            <a:ext cx="2708910" cy="1449705"/>
          </a:xfrm>
          <a:prstGeom prst="bentUpArrow">
            <a:avLst>
              <a:gd name="adj1" fmla="val 25000"/>
              <a:gd name="adj2" fmla="val 25000"/>
              <a:gd name="adj3" fmla="val 249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327265" y="4935855"/>
            <a:ext cx="1553210" cy="119888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检查滤波窗口的底列是否为图像的下边界。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622925" y="5203825"/>
            <a:ext cx="1704340" cy="387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直角上箭头 16"/>
          <p:cNvSpPr/>
          <p:nvPr/>
        </p:nvSpPr>
        <p:spPr>
          <a:xfrm rot="16200000">
            <a:off x="4458335" y="4313555"/>
            <a:ext cx="1592580" cy="1287780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直角上箭头 17"/>
          <p:cNvSpPr/>
          <p:nvPr/>
        </p:nvSpPr>
        <p:spPr>
          <a:xfrm rot="5400000" flipV="1">
            <a:off x="4457700" y="4963160"/>
            <a:ext cx="1592580" cy="1286510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013450" y="5875020"/>
            <a:ext cx="638810" cy="368300"/>
          </a:xfrm>
          <a:prstGeom prst="rect">
            <a:avLst/>
          </a:prstGeom>
          <a:noFill/>
          <a:ln w="381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zh-CN" altLang="en-US" b="1"/>
              <a:t>是</a:t>
            </a:r>
            <a:endParaRPr lang="zh-CN" altLang="en-US" b="1"/>
          </a:p>
        </p:txBody>
      </p:sp>
      <p:sp>
        <p:nvSpPr>
          <p:cNvPr id="20" name="文本框 19"/>
          <p:cNvSpPr txBox="1"/>
          <p:nvPr/>
        </p:nvSpPr>
        <p:spPr>
          <a:xfrm>
            <a:off x="6013450" y="4363085"/>
            <a:ext cx="638810" cy="368300"/>
          </a:xfrm>
          <a:prstGeom prst="rect">
            <a:avLst/>
          </a:prstGeom>
          <a:noFill/>
          <a:ln w="381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zh-CN" altLang="en-US" b="1"/>
              <a:t>否</a:t>
            </a:r>
            <a:endParaRPr lang="zh-CN" altLang="en-US" b="1"/>
          </a:p>
        </p:txBody>
      </p:sp>
      <p:sp>
        <p:nvSpPr>
          <p:cNvPr id="21" name="文本框 20"/>
          <p:cNvSpPr txBox="1"/>
          <p:nvPr/>
        </p:nvSpPr>
        <p:spPr>
          <a:xfrm>
            <a:off x="1731010" y="5875020"/>
            <a:ext cx="2879725" cy="368300"/>
          </a:xfrm>
          <a:prstGeom prst="rect">
            <a:avLst/>
          </a:prstGeom>
          <a:noFill/>
          <a:ln w="38100">
            <a:solidFill>
              <a:srgbClr val="464C5B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图像遍历完成，算法结束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732915" y="4164965"/>
            <a:ext cx="2879725" cy="14763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移动窗口至新行开始，排序后重新进行试验。中值滤波窗口需要遍历图像的每一行，一行滤波完成后换新行重复操作。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669600" y="2226868"/>
            <a:ext cx="811120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2608162" y="3233952"/>
            <a:ext cx="6975676" cy="73850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实验结果汇报</a:t>
            </a:r>
            <a:endParaRPr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/>
          </p:nvPr>
        </p:nvSpPr>
        <p:spPr>
          <a:xfrm>
            <a:off x="1609344" y="4087656"/>
            <a:ext cx="8973314" cy="27686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zh-CN" altLang="en-US" sz="1800"/>
              <a:t>在这一部分，我将简单汇报一下实验结果。</a:t>
            </a:r>
            <a:endParaRPr lang="zh-CN" altLang="en-US" sz="180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Part three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/>
      </p:transition>
    </mc:Choice>
    <mc:Fallback>
      <p:transition spd="med"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7160" t="9768" r="6230" b="9276"/>
          <a:stretch>
            <a:fillRect/>
          </a:stretch>
        </p:blipFill>
        <p:spPr>
          <a:xfrm>
            <a:off x="1658620" y="234950"/>
            <a:ext cx="8686800" cy="3862705"/>
          </a:xfrm>
          <a:prstGeom prst="rect">
            <a:avLst/>
          </a:prstGeom>
        </p:spPr>
      </p:pic>
      <p:pic>
        <p:nvPicPr>
          <p:cNvPr id="119" name="image6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2410" y="4259580"/>
            <a:ext cx="11538585" cy="2336165"/>
          </a:xfrm>
          <a:prstGeom prst="rect">
            <a:avLst/>
          </a:prstGeom>
        </p:spPr>
      </p:pic>
      <p:sp>
        <p:nvSpPr>
          <p:cNvPr id="5" name="矩形标注 4"/>
          <p:cNvSpPr/>
          <p:nvPr/>
        </p:nvSpPr>
        <p:spPr>
          <a:xfrm>
            <a:off x="7144385" y="3811270"/>
            <a:ext cx="2205990" cy="360045"/>
          </a:xfrm>
          <a:prstGeom prst="wedgeRectCallout">
            <a:avLst>
              <a:gd name="adj1" fmla="val -52245"/>
              <a:gd name="adj2" fmla="val 32531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108190" y="3803015"/>
            <a:ext cx="2278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快速中值滤波法用时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91935" y="5131435"/>
            <a:ext cx="588645" cy="314960"/>
          </a:xfrm>
          <a:prstGeom prst="ellipse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/>
      </p:transition>
    </mc:Choice>
    <mc:Fallback>
      <p:transition spd="med"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2608162" y="3233952"/>
            <a:ext cx="6975676" cy="73850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实验小结与感悟</a:t>
            </a:r>
            <a:endParaRPr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/>
          </p:nvPr>
        </p:nvSpPr>
        <p:spPr>
          <a:xfrm>
            <a:off x="1609344" y="4087656"/>
            <a:ext cx="8973314" cy="27686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zh-CN" altLang="en-US" sz="1800"/>
              <a:t>在这一部分，我将总结这次实验并阐述个人感悟</a:t>
            </a:r>
            <a:endParaRPr lang="zh-CN" altLang="en-US" sz="180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Part four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heel spokes="8"/>
      </p:transition>
    </mc:Choice>
    <mc:Fallback>
      <p:transition spd="med">
        <p:wheel spokes="8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latin typeface="+mj-ea"/>
                <a:sym typeface="+mn-ea"/>
              </a:rPr>
              <a:t>04.</a:t>
            </a:r>
            <a:r>
              <a:rPr lang="zh-CN" altLang="en-US">
                <a:latin typeface="+mj-ea"/>
                <a:sym typeface="+mn-ea"/>
              </a:rPr>
              <a:t>实验小结与感悟</a:t>
            </a:r>
            <a:endParaRPr lang="zh-CN" altLang="en-US">
              <a:latin typeface="+mj-ea"/>
              <a:sym typeface="+mn-ea"/>
            </a:endParaRPr>
          </a:p>
        </p:txBody>
      </p:sp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370205" y="1071245"/>
            <a:ext cx="220345" cy="556260"/>
          </a:xfrm>
          <a:prstGeom prst="rect">
            <a:avLst/>
          </a:prstGeom>
          <a:solidFill>
            <a:srgbClr val="444A59"/>
          </a:solid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370205" y="1529715"/>
            <a:ext cx="11451590" cy="4923790"/>
          </a:xfrm>
          <a:prstGeom prst="rect">
            <a:avLst/>
          </a:prstGeom>
          <a:pattFill prst="ltUpDiag">
            <a:fgClr>
              <a:srgbClr val="454B5A"/>
            </a:fgClr>
            <a:bgClr>
              <a:srgbClr val="D6DCE4"/>
            </a:bgClr>
          </a:patt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590550" y="1082040"/>
            <a:ext cx="11219815" cy="5214620"/>
          </a:xfrm>
          <a:prstGeom prst="rect">
            <a:avLst/>
          </a:prstGeom>
          <a:solidFill>
            <a:srgbClr val="FFFFFF"/>
          </a:solidFill>
          <a:ln w="28575">
            <a:solidFill>
              <a:srgbClr val="424856"/>
            </a:solidFill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774065" y="3921125"/>
            <a:ext cx="10852150" cy="1297940"/>
          </a:xfrm>
          <a:prstGeom prst="rect">
            <a:avLst/>
          </a:prstGeom>
          <a:noFill/>
        </p:spPr>
        <p:txBody>
          <a:bodyPr wrap="square" lIns="101600" tIns="0" rIns="82550" bIns="0" rtlCol="0">
            <a:normAutofit lnSpcReduction="2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fontAlgn="ctr"/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       </a:t>
            </a:r>
            <a:r>
              <a:rPr lang="zh-CN" altLang="en-US" sz="2400" b="1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本次实验是对中值滤波算法的改进，通过优化排序和中值求取的处理来达到算法加速的要求，总体完成效果较好，虽然是用</a:t>
            </a:r>
            <a:r>
              <a:rPr lang="en-US" altLang="zh-CN" sz="2400" b="1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MATLAB</a:t>
            </a:r>
            <a:r>
              <a:rPr lang="zh-CN" altLang="en-US" sz="2400" b="1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编程实现，但其算法核心也适用于其他语言的中值滤波算法改进。</a:t>
            </a:r>
            <a:endParaRPr lang="zh-CN" altLang="en-US" sz="2400" b="1" dirty="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5"/>
            </p:custDataLst>
          </p:nvPr>
        </p:nvGrpSpPr>
        <p:grpSpPr>
          <a:xfrm>
            <a:off x="774065" y="1661160"/>
            <a:ext cx="10852150" cy="2047875"/>
            <a:chOff x="669882" y="1400960"/>
            <a:chExt cx="10852237" cy="1715883"/>
          </a:xfrm>
        </p:grpSpPr>
        <p:sp>
          <p:nvSpPr>
            <p:cNvPr id="17" name="文本框 16"/>
            <p:cNvSpPr txBox="1"/>
            <p:nvPr>
              <p:custDataLst>
                <p:tags r:id="rId6"/>
              </p:custDataLst>
            </p:nvPr>
          </p:nvSpPr>
          <p:spPr>
            <a:xfrm>
              <a:off x="669882" y="1857652"/>
              <a:ext cx="10852237" cy="1259191"/>
            </a:xfrm>
            <a:prstGeom prst="rect">
              <a:avLst/>
            </a:prstGeom>
            <a:noFill/>
          </p:spPr>
          <p:txBody>
            <a:bodyPr wrap="square" lIns="101600" tIns="0" rIns="82550" bIns="0" rtlCol="0">
              <a:normAutofit/>
            </a:bodyPr>
            <a:lstStyle>
              <a:defPPr>
                <a:defRPr lang="zh-CN"/>
              </a:defPPr>
              <a:lvl1pPr fontAlgn="auto">
                <a:lnSpc>
                  <a:spcPct val="130000"/>
                </a:lnSpc>
                <a:spcAft>
                  <a:spcPts val="1000"/>
                </a:spcAft>
                <a:defRPr sz="1600" spc="150"/>
              </a:lvl1pPr>
            </a:lstStyle>
            <a:p>
              <a:pPr marL="357505" indent="-357505" fontAlgn="ctr">
                <a:spcBef>
                  <a:spcPts val="1000"/>
                </a:spcBef>
                <a:spcAft>
                  <a:spcPts val="0"/>
                </a:spcAft>
                <a:buFont typeface="Arial" panose="020B0604020202020204" pitchFamily="34" charset="0"/>
                <a:buAutoNum type="arabicPeriod"/>
              </a:pPr>
              <a:r>
                <a:rPr lang="zh-CN" altLang="en-US" dirty="0">
                  <a:solidFill>
                    <a:srgbClr val="000000">
                      <a:lumMod val="75000"/>
                      <a:lumOff val="25000"/>
                    </a:srgb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</a:rPr>
                <a:t>原方法与快速算法之间图像上去除噪声的效果基本一致</a:t>
              </a:r>
              <a:endPara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endParaRPr>
            </a:p>
            <a:p>
              <a:pPr marL="357505" indent="-357505" fontAlgn="ctr">
                <a:spcBef>
                  <a:spcPts val="1000"/>
                </a:spcBef>
                <a:spcAft>
                  <a:spcPts val="0"/>
                </a:spcAft>
                <a:buFont typeface="Arial" panose="020B0604020202020204" pitchFamily="34" charset="0"/>
                <a:buAutoNum type="arabicPeriod"/>
              </a:pPr>
              <a:r>
                <a:rPr lang="zh-CN" altLang="en-US" dirty="0">
                  <a:solidFill>
                    <a:srgbClr val="000000">
                      <a:lumMod val="75000"/>
                      <a:lumOff val="25000"/>
                    </a:srgb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</a:rPr>
                <a:t>原方法用时</a:t>
              </a:r>
              <a:r>
                <a: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</a:rPr>
                <a:t>8.752s</a:t>
              </a:r>
              <a:endPara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endParaRPr>
            </a:p>
            <a:p>
              <a:pPr marL="357505" indent="-357505" fontAlgn="ctr">
                <a:spcBef>
                  <a:spcPts val="1000"/>
                </a:spcBef>
                <a:spcAft>
                  <a:spcPts val="0"/>
                </a:spcAft>
                <a:buFont typeface="Arial" panose="020B0604020202020204" pitchFamily="34" charset="0"/>
                <a:buAutoNum type="arabicPeriod"/>
              </a:pPr>
              <a:r>
                <a:rPr lang="zh-CN" altLang="en-US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快速算法用时</a:t>
              </a:r>
              <a:r>
                <a: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3.629s</a:t>
              </a:r>
              <a:r>
                <a:rPr lang="zh-CN" altLang="en-US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。比原方法用时快了一倍多，满足实验预期。</a:t>
              </a:r>
              <a:endPara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7"/>
              </p:custDataLst>
            </p:nvPr>
          </p:nvSpPr>
          <p:spPr>
            <a:xfrm>
              <a:off x="669882" y="1400960"/>
              <a:ext cx="10852237" cy="383540"/>
            </a:xfrm>
            <a:prstGeom prst="rect">
              <a:avLst/>
            </a:prstGeom>
            <a:noFill/>
          </p:spPr>
          <p:txBody>
            <a:bodyPr wrap="none" lIns="101600" tIns="38100" rIns="76200" bIns="38100" rtlCol="0">
              <a:normAutofit/>
            </a:bodyPr>
            <a:lstStyle>
              <a:defPPr>
                <a:defRPr lang="zh-CN"/>
              </a:defPPr>
              <a:lvl1pPr>
                <a:defRPr sz="2400" spc="200"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marL="342900" indent="-342900" fontAlgn="ctr">
                <a:buClr>
                  <a:srgbClr val="D6DCE5"/>
                </a:buClr>
                <a:buSzPct val="130000"/>
                <a:buFont typeface="Wingdings" panose="05000000000000000000" pitchFamily="2" charset="2"/>
                <a:buChar char="Ø"/>
              </a:pPr>
              <a:r>
                <a:rPr lang="zh-CN" altLang="en-US" sz="2000" b="1" dirty="0">
                  <a:solidFill>
                    <a:srgbClr val="000000">
                      <a:lumMod val="75000"/>
                      <a:lumOff val="25000"/>
                    </a:srgbClr>
                  </a:solidFill>
                  <a:uFillTx/>
                  <a:latin typeface="Arial" panose="020B0604020202020204" pitchFamily="34" charset="0"/>
                </a:rPr>
                <a:t>由两次结果对比可以看出</a:t>
              </a:r>
              <a:endPara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heel spokes="8"/>
      </p:transition>
    </mc:Choice>
    <mc:Fallback>
      <p:transition spd="med">
        <p:wheel spokes="8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67787" y="939800"/>
            <a:ext cx="10656426" cy="4978400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584960" y="2469063"/>
            <a:ext cx="9022080" cy="1981848"/>
            <a:chOff x="1584960" y="2766617"/>
            <a:chExt cx="9022080" cy="1981848"/>
          </a:xfrm>
        </p:grpSpPr>
        <p:sp>
          <p:nvSpPr>
            <p:cNvPr id="81" name="矩形 80"/>
            <p:cNvSpPr/>
            <p:nvPr/>
          </p:nvSpPr>
          <p:spPr>
            <a:xfrm>
              <a:off x="3210595" y="2766617"/>
              <a:ext cx="5770811" cy="67710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fontAlgn="base"/>
              <a:r>
                <a:rPr lang="zh-CN" altLang="en-US" sz="4400" b="1" i="0" spc="600">
                  <a:solidFill>
                    <a:schemeClr val="accent1"/>
                  </a:solidFill>
                  <a:effectLst/>
                  <a:latin typeface="+mj-ea"/>
                  <a:ea typeface="+mj-ea"/>
                </a:rPr>
                <a:t>汇报完毕，谢谢观看</a:t>
              </a:r>
              <a:endParaRPr lang="zh-CN" altLang="en-US" sz="4400" b="1" i="0" spc="600">
                <a:solidFill>
                  <a:schemeClr val="accent1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2" name="文本框"/>
            <p:cNvSpPr txBox="1"/>
            <p:nvPr/>
          </p:nvSpPr>
          <p:spPr>
            <a:xfrm>
              <a:off x="1584960" y="3569515"/>
              <a:ext cx="9022080" cy="35941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dist" fontAlgn="base">
                <a:defRPr sz="1600" b="0" i="0">
                  <a:solidFill>
                    <a:schemeClr val="accent5">
                      <a:lumMod val="50000"/>
                    </a:schemeClr>
                  </a:solidFill>
                  <a:effectLst/>
                  <a:latin typeface="+mn-ea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altLang="zh-CN" sz="18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Thanks for listening</a:t>
              </a:r>
              <a:endPara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文本框"/>
            <p:cNvSpPr txBox="1"/>
            <p:nvPr/>
          </p:nvSpPr>
          <p:spPr>
            <a:xfrm>
              <a:off x="3596640" y="4389055"/>
              <a:ext cx="4998720" cy="35941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dist" fontAlgn="base">
                <a:defRPr sz="1600" b="0" i="0">
                  <a:solidFill>
                    <a:schemeClr val="accent5">
                      <a:lumMod val="50000"/>
                    </a:schemeClr>
                  </a:solidFill>
                  <a:effectLst/>
                  <a:latin typeface="+mn-ea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zh-CN" altLang="en-US" sz="1800" spc="3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</a:rPr>
                <a:t>汇报人：</a:t>
              </a:r>
              <a:r>
                <a:rPr lang="zh-CN" altLang="en-US" sz="1800" spc="3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  <a:sym typeface="+mn-ea"/>
                </a:rPr>
                <a:t>伍斌  </a:t>
              </a:r>
              <a:r>
                <a:rPr lang="en-US" altLang="zh-CN" sz="1800" spc="3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  <a:sym typeface="+mn-ea"/>
                </a:rPr>
                <a:t>17343124</a:t>
              </a:r>
              <a:endParaRPr lang="zh-CN" altLang="en-US" sz="1800" spc="3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" y="3123206"/>
            <a:ext cx="6096000" cy="3734795"/>
            <a:chOff x="1" y="3123206"/>
            <a:chExt cx="6096000" cy="3734795"/>
          </a:xfrm>
        </p:grpSpPr>
        <p:sp>
          <p:nvSpPr>
            <p:cNvPr id="168" name="直角三角形 167"/>
            <p:cNvSpPr/>
            <p:nvPr/>
          </p:nvSpPr>
          <p:spPr>
            <a:xfrm>
              <a:off x="1" y="4389055"/>
              <a:ext cx="6096000" cy="2468945"/>
            </a:xfrm>
            <a:custGeom>
              <a:avLst/>
              <a:gdLst>
                <a:gd name="connsiteX0" fmla="*/ 0 w 6857999"/>
                <a:gd name="connsiteY0" fmla="*/ 2932723 h 2932723"/>
                <a:gd name="connsiteX1" fmla="*/ 0 w 6857999"/>
                <a:gd name="connsiteY1" fmla="*/ 0 h 2932723"/>
                <a:gd name="connsiteX2" fmla="*/ 6857999 w 6857999"/>
                <a:gd name="connsiteY2" fmla="*/ 2932723 h 2932723"/>
                <a:gd name="connsiteX3" fmla="*/ 0 w 6857999"/>
                <a:gd name="connsiteY3" fmla="*/ 2932723 h 2932723"/>
                <a:gd name="connsiteX0-1" fmla="*/ 0 w 6857999"/>
                <a:gd name="connsiteY0-2" fmla="*/ 6858000 h 6858000"/>
                <a:gd name="connsiteX1-3" fmla="*/ 0 w 6857999"/>
                <a:gd name="connsiteY1-4" fmla="*/ 0 h 6858000"/>
                <a:gd name="connsiteX2-5" fmla="*/ 0 w 6857999"/>
                <a:gd name="connsiteY2-6" fmla="*/ 3925277 h 6858000"/>
                <a:gd name="connsiteX3-7" fmla="*/ 6857999 w 6857999"/>
                <a:gd name="connsiteY3-8" fmla="*/ 6858000 h 6858000"/>
                <a:gd name="connsiteX4" fmla="*/ 0 w 6857999"/>
                <a:gd name="connsiteY4" fmla="*/ 6858000 h 6858000"/>
                <a:gd name="connsiteX0-9" fmla="*/ 0 w 6857999"/>
                <a:gd name="connsiteY0-10" fmla="*/ 2932723 h 2932723"/>
                <a:gd name="connsiteX1-11" fmla="*/ 0 w 6857999"/>
                <a:gd name="connsiteY1-12" fmla="*/ 0 h 2932723"/>
                <a:gd name="connsiteX2-13" fmla="*/ 6857999 w 6857999"/>
                <a:gd name="connsiteY2-14" fmla="*/ 2932723 h 2932723"/>
                <a:gd name="connsiteX3-15" fmla="*/ 0 w 6857999"/>
                <a:gd name="connsiteY3-16" fmla="*/ 2932723 h 293272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857999" h="2932723">
                  <a:moveTo>
                    <a:pt x="0" y="2932723"/>
                  </a:moveTo>
                  <a:lnTo>
                    <a:pt x="0" y="0"/>
                  </a:lnTo>
                  <a:lnTo>
                    <a:pt x="6857999" y="2932723"/>
                  </a:lnTo>
                  <a:lnTo>
                    <a:pt x="0" y="2932723"/>
                  </a:lnTo>
                  <a:close/>
                </a:path>
              </a:pathLst>
            </a:cu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1" y="3498361"/>
              <a:ext cx="4421527" cy="3359640"/>
            </a:xfrm>
            <a:custGeom>
              <a:avLst/>
              <a:gdLst/>
              <a:ahLst/>
              <a:cxnLst/>
              <a:rect l="0" t="0" r="0" b="0"/>
              <a:pathLst>
                <a:path w="4091355" h="3734796">
                  <a:moveTo>
                    <a:pt x="0" y="3734795"/>
                  </a:moveTo>
                  <a:lnTo>
                    <a:pt x="0" y="0"/>
                  </a:lnTo>
                  <a:lnTo>
                    <a:pt x="4091354" y="3734795"/>
                  </a:lnTo>
                  <a:close/>
                </a:path>
              </a:pathLst>
            </a:cu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81" name="任意多边形: 形状 180"/>
            <p:cNvSpPr/>
            <p:nvPr/>
          </p:nvSpPr>
          <p:spPr>
            <a:xfrm>
              <a:off x="2" y="3123206"/>
              <a:ext cx="3032566" cy="3734795"/>
            </a:xfrm>
            <a:custGeom>
              <a:avLst/>
              <a:gdLst/>
              <a:ahLst/>
              <a:cxnLst/>
              <a:rect l="0" t="0" r="0" b="0"/>
              <a:pathLst>
                <a:path w="4091355" h="3734796">
                  <a:moveTo>
                    <a:pt x="0" y="3734795"/>
                  </a:moveTo>
                  <a:lnTo>
                    <a:pt x="0" y="0"/>
                  </a:lnTo>
                  <a:lnTo>
                    <a:pt x="4091354" y="373479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 flipH="1" flipV="1">
            <a:off x="6096000" y="0"/>
            <a:ext cx="6096000" cy="3734795"/>
            <a:chOff x="1" y="3123206"/>
            <a:chExt cx="6096000" cy="3734795"/>
          </a:xfrm>
        </p:grpSpPr>
        <p:sp>
          <p:nvSpPr>
            <p:cNvPr id="56" name="直角三角形 167"/>
            <p:cNvSpPr/>
            <p:nvPr/>
          </p:nvSpPr>
          <p:spPr>
            <a:xfrm>
              <a:off x="1" y="4389055"/>
              <a:ext cx="6096000" cy="2468945"/>
            </a:xfrm>
            <a:custGeom>
              <a:avLst/>
              <a:gdLst>
                <a:gd name="connsiteX0" fmla="*/ 0 w 6857999"/>
                <a:gd name="connsiteY0" fmla="*/ 2932723 h 2932723"/>
                <a:gd name="connsiteX1" fmla="*/ 0 w 6857999"/>
                <a:gd name="connsiteY1" fmla="*/ 0 h 2932723"/>
                <a:gd name="connsiteX2" fmla="*/ 6857999 w 6857999"/>
                <a:gd name="connsiteY2" fmla="*/ 2932723 h 2932723"/>
                <a:gd name="connsiteX3" fmla="*/ 0 w 6857999"/>
                <a:gd name="connsiteY3" fmla="*/ 2932723 h 2932723"/>
                <a:gd name="connsiteX0-1" fmla="*/ 0 w 6857999"/>
                <a:gd name="connsiteY0-2" fmla="*/ 6858000 h 6858000"/>
                <a:gd name="connsiteX1-3" fmla="*/ 0 w 6857999"/>
                <a:gd name="connsiteY1-4" fmla="*/ 0 h 6858000"/>
                <a:gd name="connsiteX2-5" fmla="*/ 0 w 6857999"/>
                <a:gd name="connsiteY2-6" fmla="*/ 3925277 h 6858000"/>
                <a:gd name="connsiteX3-7" fmla="*/ 6857999 w 6857999"/>
                <a:gd name="connsiteY3-8" fmla="*/ 6858000 h 6858000"/>
                <a:gd name="connsiteX4" fmla="*/ 0 w 6857999"/>
                <a:gd name="connsiteY4" fmla="*/ 6858000 h 6858000"/>
                <a:gd name="connsiteX0-9" fmla="*/ 0 w 6857999"/>
                <a:gd name="connsiteY0-10" fmla="*/ 2932723 h 2932723"/>
                <a:gd name="connsiteX1-11" fmla="*/ 0 w 6857999"/>
                <a:gd name="connsiteY1-12" fmla="*/ 0 h 2932723"/>
                <a:gd name="connsiteX2-13" fmla="*/ 6857999 w 6857999"/>
                <a:gd name="connsiteY2-14" fmla="*/ 2932723 h 2932723"/>
                <a:gd name="connsiteX3-15" fmla="*/ 0 w 6857999"/>
                <a:gd name="connsiteY3-16" fmla="*/ 2932723 h 293272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857999" h="2932723">
                  <a:moveTo>
                    <a:pt x="0" y="2932723"/>
                  </a:moveTo>
                  <a:lnTo>
                    <a:pt x="0" y="0"/>
                  </a:lnTo>
                  <a:lnTo>
                    <a:pt x="6857999" y="2932723"/>
                  </a:lnTo>
                  <a:lnTo>
                    <a:pt x="0" y="2932723"/>
                  </a:lnTo>
                  <a:close/>
                </a:path>
              </a:pathLst>
            </a:cu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1" y="3498361"/>
              <a:ext cx="4421527" cy="3359640"/>
            </a:xfrm>
            <a:custGeom>
              <a:avLst/>
              <a:gdLst/>
              <a:ahLst/>
              <a:cxnLst/>
              <a:rect l="0" t="0" r="0" b="0"/>
              <a:pathLst>
                <a:path w="4091355" h="3734796">
                  <a:moveTo>
                    <a:pt x="0" y="3734795"/>
                  </a:moveTo>
                  <a:lnTo>
                    <a:pt x="0" y="0"/>
                  </a:lnTo>
                  <a:lnTo>
                    <a:pt x="4091354" y="3734795"/>
                  </a:lnTo>
                  <a:close/>
                </a:path>
              </a:pathLst>
            </a:cu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2" y="3123206"/>
              <a:ext cx="3032566" cy="3734795"/>
            </a:xfrm>
            <a:custGeom>
              <a:avLst/>
              <a:gdLst/>
              <a:ahLst/>
              <a:cxnLst/>
              <a:rect l="0" t="0" r="0" b="0"/>
              <a:pathLst>
                <a:path w="4091355" h="3734796">
                  <a:moveTo>
                    <a:pt x="0" y="3734795"/>
                  </a:moveTo>
                  <a:lnTo>
                    <a:pt x="0" y="0"/>
                  </a:lnTo>
                  <a:lnTo>
                    <a:pt x="4091354" y="373479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09390" y="4493260"/>
            <a:ext cx="4173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2021</a:t>
            </a:r>
            <a:r>
              <a:rPr lang="zh-CN" altLang="en-US"/>
              <a:t>丨</a:t>
            </a:r>
            <a:r>
              <a:rPr lang="en-US" altLang="zh-CN"/>
              <a:t>07</a:t>
            </a:r>
            <a:r>
              <a:rPr lang="zh-CN" altLang="en-US"/>
              <a:t>丨</a:t>
            </a:r>
            <a:r>
              <a:rPr lang="en-US" altLang="zh-CN"/>
              <a:t>02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ll/>
      </p:transition>
    </mc:Choice>
    <mc:Fallback>
      <p:transition spd="med"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43696" y="509286"/>
            <a:ext cx="11304608" cy="5839428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 rot="5400000">
            <a:off x="-1054647" y="1054649"/>
            <a:ext cx="5918200" cy="3808910"/>
            <a:chOff x="2" y="3975906"/>
            <a:chExt cx="6342931" cy="2882096"/>
          </a:xfrm>
        </p:grpSpPr>
        <p:sp>
          <p:nvSpPr>
            <p:cNvPr id="52" name="直角三角形 167"/>
            <p:cNvSpPr/>
            <p:nvPr/>
          </p:nvSpPr>
          <p:spPr>
            <a:xfrm>
              <a:off x="4" y="4659682"/>
              <a:ext cx="6342929" cy="2198319"/>
            </a:xfrm>
            <a:custGeom>
              <a:avLst/>
              <a:gdLst>
                <a:gd name="connsiteX0" fmla="*/ 0 w 6857999"/>
                <a:gd name="connsiteY0" fmla="*/ 2932723 h 2932723"/>
                <a:gd name="connsiteX1" fmla="*/ 0 w 6857999"/>
                <a:gd name="connsiteY1" fmla="*/ 0 h 2932723"/>
                <a:gd name="connsiteX2" fmla="*/ 6857999 w 6857999"/>
                <a:gd name="connsiteY2" fmla="*/ 2932723 h 2932723"/>
                <a:gd name="connsiteX3" fmla="*/ 0 w 6857999"/>
                <a:gd name="connsiteY3" fmla="*/ 2932723 h 2932723"/>
                <a:gd name="connsiteX0-1" fmla="*/ 0 w 6857999"/>
                <a:gd name="connsiteY0-2" fmla="*/ 6858000 h 6858000"/>
                <a:gd name="connsiteX1-3" fmla="*/ 0 w 6857999"/>
                <a:gd name="connsiteY1-4" fmla="*/ 0 h 6858000"/>
                <a:gd name="connsiteX2-5" fmla="*/ 0 w 6857999"/>
                <a:gd name="connsiteY2-6" fmla="*/ 3925277 h 6858000"/>
                <a:gd name="connsiteX3-7" fmla="*/ 6857999 w 6857999"/>
                <a:gd name="connsiteY3-8" fmla="*/ 6858000 h 6858000"/>
                <a:gd name="connsiteX4" fmla="*/ 0 w 6857999"/>
                <a:gd name="connsiteY4" fmla="*/ 6858000 h 6858000"/>
                <a:gd name="connsiteX0-9" fmla="*/ 0 w 6857999"/>
                <a:gd name="connsiteY0-10" fmla="*/ 2932723 h 2932723"/>
                <a:gd name="connsiteX1-11" fmla="*/ 0 w 6857999"/>
                <a:gd name="connsiteY1-12" fmla="*/ 0 h 2932723"/>
                <a:gd name="connsiteX2-13" fmla="*/ 6857999 w 6857999"/>
                <a:gd name="connsiteY2-14" fmla="*/ 2932723 h 2932723"/>
                <a:gd name="connsiteX3-15" fmla="*/ 0 w 6857999"/>
                <a:gd name="connsiteY3-16" fmla="*/ 2932723 h 293272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857999" h="2932723">
                  <a:moveTo>
                    <a:pt x="0" y="2932723"/>
                  </a:moveTo>
                  <a:lnTo>
                    <a:pt x="0" y="0"/>
                  </a:lnTo>
                  <a:lnTo>
                    <a:pt x="6857999" y="2932723"/>
                  </a:lnTo>
                  <a:lnTo>
                    <a:pt x="0" y="2932723"/>
                  </a:lnTo>
                  <a:close/>
                </a:path>
              </a:pathLst>
            </a:cu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2" y="3975906"/>
              <a:ext cx="4091353" cy="2882096"/>
            </a:xfrm>
            <a:custGeom>
              <a:avLst/>
              <a:gdLst/>
              <a:ahLst/>
              <a:cxnLst/>
              <a:rect l="0" t="0" r="0" b="0"/>
              <a:pathLst>
                <a:path w="4091355" h="3734796">
                  <a:moveTo>
                    <a:pt x="0" y="3734795"/>
                  </a:moveTo>
                  <a:lnTo>
                    <a:pt x="0" y="0"/>
                  </a:lnTo>
                  <a:lnTo>
                    <a:pt x="4091354" y="373479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52380" y="2634306"/>
            <a:ext cx="2266837" cy="1589389"/>
            <a:chOff x="2191851" y="1031660"/>
            <a:chExt cx="2266837" cy="1589389"/>
          </a:xfrm>
        </p:grpSpPr>
        <p:grpSp>
          <p:nvGrpSpPr>
            <p:cNvPr id="59" name="组合 58"/>
            <p:cNvGrpSpPr/>
            <p:nvPr/>
          </p:nvGrpSpPr>
          <p:grpSpPr>
            <a:xfrm>
              <a:off x="2480356" y="1250595"/>
              <a:ext cx="1689826" cy="1131482"/>
              <a:chOff x="5090159" y="902089"/>
              <a:chExt cx="2011682" cy="1330978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5271606" y="902089"/>
                <a:ext cx="1648791" cy="977513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 fontAlgn="base"/>
                <a:r>
                  <a:rPr lang="zh-CN" altLang="en-US" sz="5400" b="1">
                    <a:solidFill>
                      <a:schemeClr val="accent1"/>
                    </a:solidFill>
                    <a:latin typeface="+mj-ea"/>
                    <a:ea typeface="+mj-ea"/>
                  </a:rPr>
                  <a:t>目录</a:t>
                </a:r>
                <a:endParaRPr lang="zh-CN" altLang="en-US" sz="5400" b="1" i="0">
                  <a:solidFill>
                    <a:schemeClr val="accent1"/>
                  </a:solidFill>
                  <a:effectLst/>
                  <a:latin typeface="+mj-ea"/>
                  <a:ea typeface="+mj-ea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5090159" y="1979637"/>
                <a:ext cx="2011682" cy="25343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dist" fontAlgn="base"/>
                <a:r>
                  <a:rPr lang="en-US" altLang="zh-CN" sz="1400" b="0" i="0">
                    <a:effectLst/>
                    <a:ea typeface="+mj-ea"/>
                  </a:rPr>
                  <a:t>CONTENT</a:t>
                </a:r>
                <a:endParaRPr lang="zh-CN" altLang="en-US" sz="1400" b="0" i="0">
                  <a:effectLst/>
                  <a:ea typeface="+mj-ea"/>
                </a:endParaRPr>
              </a:p>
            </p:txBody>
          </p:sp>
        </p:grpSp>
        <p:sp>
          <p:nvSpPr>
            <p:cNvPr id="6" name="矩形: 圆角 5"/>
            <p:cNvSpPr/>
            <p:nvPr/>
          </p:nvSpPr>
          <p:spPr>
            <a:xfrm>
              <a:off x="2191851" y="1031660"/>
              <a:ext cx="2266837" cy="1589389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928360" y="1242060"/>
            <a:ext cx="5619550" cy="4564011"/>
            <a:chOff x="6482706" y="1087339"/>
            <a:chExt cx="5619539" cy="4264233"/>
          </a:xfrm>
        </p:grpSpPr>
        <p:grpSp>
          <p:nvGrpSpPr>
            <p:cNvPr id="16" name="组合 15"/>
            <p:cNvGrpSpPr/>
            <p:nvPr/>
          </p:nvGrpSpPr>
          <p:grpSpPr>
            <a:xfrm>
              <a:off x="7516284" y="1089535"/>
              <a:ext cx="4585961" cy="1051094"/>
              <a:chOff x="7377384" y="1089535"/>
              <a:chExt cx="4585961" cy="1051094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7377384" y="1089535"/>
                <a:ext cx="4585961" cy="545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spc="200" dirty="0">
                    <a:latin typeface="+mj-ea"/>
                    <a:ea typeface="+mj-ea"/>
                  </a:rPr>
                  <a:t>传统中值滤波算法</a:t>
                </a:r>
                <a:endParaRPr lang="zh-CN" altLang="en-US" sz="3200" b="1" spc="200" dirty="0">
                  <a:latin typeface="+mj-ea"/>
                  <a:ea typeface="+mj-ea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7459299" y="1537845"/>
                <a:ext cx="3949700" cy="602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pc="3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Introduction of traditional median filter algorithm</a:t>
                </a:r>
                <a:endParaRPr lang="en-US" spc="3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7512945" y="2253394"/>
              <a:ext cx="4434840" cy="1078399"/>
              <a:chOff x="7374045" y="2253394"/>
              <a:chExt cx="4434840" cy="1078399"/>
            </a:xfrm>
          </p:grpSpPr>
          <p:sp>
            <p:nvSpPr>
              <p:cNvPr id="51" name="文本框 50"/>
              <p:cNvSpPr txBox="1"/>
              <p:nvPr/>
            </p:nvSpPr>
            <p:spPr>
              <a:xfrm>
                <a:off x="7374208" y="2253394"/>
                <a:ext cx="4431856" cy="545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spc="200">
                    <a:latin typeface="+mj-ea"/>
                    <a:ea typeface="+mj-ea"/>
                  </a:rPr>
                  <a:t>改进算法与实现</a:t>
                </a:r>
                <a:endParaRPr lang="zh-CN" altLang="en-US" sz="3200" b="1" spc="200">
                  <a:latin typeface="+mj-ea"/>
                  <a:ea typeface="+mj-ea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7374045" y="2729009"/>
                <a:ext cx="4434840" cy="602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pc="3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Improvement ideas and practice</a:t>
                </a:r>
                <a:endParaRPr lang="en-US" altLang="zh-CN" spc="3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7512945" y="3403533"/>
              <a:ext cx="4435195" cy="808656"/>
              <a:chOff x="7374045" y="3403533"/>
              <a:chExt cx="4435195" cy="808656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7377384" y="3403533"/>
                <a:ext cx="4431856" cy="487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spc="200" dirty="0">
                    <a:latin typeface="+mj-ea"/>
                    <a:ea typeface="+mj-ea"/>
                  </a:rPr>
                  <a:t>实验结果</a:t>
                </a:r>
                <a:endParaRPr lang="zh-CN" altLang="en-US" sz="2800" b="1" spc="200" dirty="0">
                  <a:latin typeface="+mj-ea"/>
                  <a:ea typeface="+mj-ea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7374045" y="3868080"/>
                <a:ext cx="3590918" cy="344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pc="3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Report of experiment </a:t>
                </a:r>
                <a:endParaRPr lang="en-US" spc="3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7512945" y="4551267"/>
              <a:ext cx="4432019" cy="800305"/>
              <a:chOff x="7374045" y="4551267"/>
              <a:chExt cx="4432019" cy="800305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7374208" y="4551267"/>
                <a:ext cx="4431856" cy="487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spc="200">
                    <a:latin typeface="+mj-ea"/>
                    <a:ea typeface="+mj-ea"/>
                  </a:rPr>
                  <a:t>实验小结与感悟</a:t>
                </a:r>
                <a:endParaRPr lang="zh-CN" altLang="en-US" sz="2800" b="1" spc="200" dirty="0">
                  <a:latin typeface="+mj-ea"/>
                  <a:ea typeface="+mj-ea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7374045" y="5007463"/>
                <a:ext cx="3591135" cy="344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pc="3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Summary and feeling</a:t>
                </a:r>
                <a:endParaRPr lang="en-US" spc="3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6482706" y="1087339"/>
              <a:ext cx="908719" cy="4170950"/>
              <a:chOff x="6482706" y="1087339"/>
              <a:chExt cx="908719" cy="4170950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6482706" y="1087339"/>
                <a:ext cx="908719" cy="724120"/>
                <a:chOff x="6482706" y="1073636"/>
                <a:chExt cx="908719" cy="724120"/>
              </a:xfrm>
            </p:grpSpPr>
            <p:sp>
              <p:nvSpPr>
                <p:cNvPr id="11" name="文本框 10"/>
                <p:cNvSpPr txBox="1"/>
                <p:nvPr/>
              </p:nvSpPr>
              <p:spPr>
                <a:xfrm>
                  <a:off x="6482706" y="1073636"/>
                  <a:ext cx="755335" cy="660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sz="4000"/>
                    <a:t>01</a:t>
                  </a:r>
                  <a:endParaRPr lang="zh-CN" altLang="en-US" sz="4000"/>
                </a:p>
              </p:txBody>
            </p:sp>
            <p:cxnSp>
              <p:nvCxnSpPr>
                <p:cNvPr id="13" name="直接连接符 12"/>
                <p:cNvCxnSpPr/>
                <p:nvPr/>
              </p:nvCxnSpPr>
              <p:spPr>
                <a:xfrm rot="20760000" flipV="1">
                  <a:off x="7219338" y="1100987"/>
                  <a:ext cx="172087" cy="6967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组合 61"/>
              <p:cNvGrpSpPr/>
              <p:nvPr/>
            </p:nvGrpSpPr>
            <p:grpSpPr>
              <a:xfrm>
                <a:off x="6482706" y="2236282"/>
                <a:ext cx="908719" cy="724120"/>
                <a:chOff x="6482706" y="1073636"/>
                <a:chExt cx="908719" cy="724120"/>
              </a:xfrm>
            </p:grpSpPr>
            <p:sp>
              <p:nvSpPr>
                <p:cNvPr id="63" name="文本框 62"/>
                <p:cNvSpPr txBox="1"/>
                <p:nvPr/>
              </p:nvSpPr>
              <p:spPr>
                <a:xfrm>
                  <a:off x="6482706" y="1073636"/>
                  <a:ext cx="755335" cy="660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sz="4000"/>
                    <a:t>02</a:t>
                  </a:r>
                  <a:endParaRPr lang="zh-CN" altLang="en-US" sz="4000"/>
                </a:p>
              </p:txBody>
            </p:sp>
            <p:cxnSp>
              <p:nvCxnSpPr>
                <p:cNvPr id="64" name="直接连接符 63"/>
                <p:cNvCxnSpPr/>
                <p:nvPr/>
              </p:nvCxnSpPr>
              <p:spPr>
                <a:xfrm rot="20760000" flipV="1">
                  <a:off x="7219338" y="1100987"/>
                  <a:ext cx="172087" cy="6967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组合 64"/>
              <p:cNvGrpSpPr/>
              <p:nvPr/>
            </p:nvGrpSpPr>
            <p:grpSpPr>
              <a:xfrm>
                <a:off x="6482706" y="3385225"/>
                <a:ext cx="908719" cy="724120"/>
                <a:chOff x="6482706" y="1073636"/>
                <a:chExt cx="908719" cy="724120"/>
              </a:xfrm>
            </p:grpSpPr>
            <p:sp>
              <p:nvSpPr>
                <p:cNvPr id="66" name="文本框 65"/>
                <p:cNvSpPr txBox="1"/>
                <p:nvPr/>
              </p:nvSpPr>
              <p:spPr>
                <a:xfrm>
                  <a:off x="6482706" y="1073636"/>
                  <a:ext cx="755335" cy="660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sz="4000"/>
                    <a:t>03</a:t>
                  </a:r>
                  <a:endParaRPr lang="zh-CN" altLang="en-US" sz="4000"/>
                </a:p>
              </p:txBody>
            </p:sp>
            <p:cxnSp>
              <p:nvCxnSpPr>
                <p:cNvPr id="67" name="直接连接符 66"/>
                <p:cNvCxnSpPr/>
                <p:nvPr/>
              </p:nvCxnSpPr>
              <p:spPr>
                <a:xfrm rot="20760000" flipV="1">
                  <a:off x="7219338" y="1100987"/>
                  <a:ext cx="172087" cy="6967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组合 67"/>
              <p:cNvGrpSpPr/>
              <p:nvPr/>
            </p:nvGrpSpPr>
            <p:grpSpPr>
              <a:xfrm>
                <a:off x="6482706" y="4534169"/>
                <a:ext cx="908719" cy="724120"/>
                <a:chOff x="6482706" y="1073636"/>
                <a:chExt cx="908719" cy="724120"/>
              </a:xfrm>
            </p:grpSpPr>
            <p:sp>
              <p:nvSpPr>
                <p:cNvPr id="69" name="文本框 68"/>
                <p:cNvSpPr txBox="1"/>
                <p:nvPr/>
              </p:nvSpPr>
              <p:spPr>
                <a:xfrm>
                  <a:off x="6482706" y="1073636"/>
                  <a:ext cx="755335" cy="660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sz="4000"/>
                    <a:t>04</a:t>
                  </a:r>
                  <a:endParaRPr lang="zh-CN" altLang="en-US" sz="4000"/>
                </a:p>
              </p:txBody>
            </p:sp>
            <p:cxnSp>
              <p:nvCxnSpPr>
                <p:cNvPr id="70" name="直接连接符 69"/>
                <p:cNvCxnSpPr/>
                <p:nvPr/>
              </p:nvCxnSpPr>
              <p:spPr>
                <a:xfrm rot="20760000" flipV="1">
                  <a:off x="7219338" y="1100987"/>
                  <a:ext cx="172087" cy="6967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6" name="组合 45"/>
          <p:cNvGrpSpPr/>
          <p:nvPr/>
        </p:nvGrpSpPr>
        <p:grpSpPr>
          <a:xfrm>
            <a:off x="1" y="3400643"/>
            <a:ext cx="7391424" cy="3457358"/>
            <a:chOff x="1" y="3123206"/>
            <a:chExt cx="6096000" cy="3734795"/>
          </a:xfrm>
        </p:grpSpPr>
        <p:sp>
          <p:nvSpPr>
            <p:cNvPr id="47" name="直角三角形 167"/>
            <p:cNvSpPr/>
            <p:nvPr/>
          </p:nvSpPr>
          <p:spPr>
            <a:xfrm>
              <a:off x="1" y="3925277"/>
              <a:ext cx="6096000" cy="2932723"/>
            </a:xfrm>
            <a:custGeom>
              <a:avLst/>
              <a:gdLst>
                <a:gd name="connsiteX0" fmla="*/ 0 w 6857999"/>
                <a:gd name="connsiteY0" fmla="*/ 2932723 h 2932723"/>
                <a:gd name="connsiteX1" fmla="*/ 0 w 6857999"/>
                <a:gd name="connsiteY1" fmla="*/ 0 h 2932723"/>
                <a:gd name="connsiteX2" fmla="*/ 6857999 w 6857999"/>
                <a:gd name="connsiteY2" fmla="*/ 2932723 h 2932723"/>
                <a:gd name="connsiteX3" fmla="*/ 0 w 6857999"/>
                <a:gd name="connsiteY3" fmla="*/ 2932723 h 2932723"/>
                <a:gd name="connsiteX0-1" fmla="*/ 0 w 6857999"/>
                <a:gd name="connsiteY0-2" fmla="*/ 6858000 h 6858000"/>
                <a:gd name="connsiteX1-3" fmla="*/ 0 w 6857999"/>
                <a:gd name="connsiteY1-4" fmla="*/ 0 h 6858000"/>
                <a:gd name="connsiteX2-5" fmla="*/ 0 w 6857999"/>
                <a:gd name="connsiteY2-6" fmla="*/ 3925277 h 6858000"/>
                <a:gd name="connsiteX3-7" fmla="*/ 6857999 w 6857999"/>
                <a:gd name="connsiteY3-8" fmla="*/ 6858000 h 6858000"/>
                <a:gd name="connsiteX4" fmla="*/ 0 w 6857999"/>
                <a:gd name="connsiteY4" fmla="*/ 6858000 h 6858000"/>
                <a:gd name="connsiteX0-9" fmla="*/ 0 w 6857999"/>
                <a:gd name="connsiteY0-10" fmla="*/ 2932723 h 2932723"/>
                <a:gd name="connsiteX1-11" fmla="*/ 0 w 6857999"/>
                <a:gd name="connsiteY1-12" fmla="*/ 0 h 2932723"/>
                <a:gd name="connsiteX2-13" fmla="*/ 6857999 w 6857999"/>
                <a:gd name="connsiteY2-14" fmla="*/ 2932723 h 2932723"/>
                <a:gd name="connsiteX3-15" fmla="*/ 0 w 6857999"/>
                <a:gd name="connsiteY3-16" fmla="*/ 2932723 h 293272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857999" h="2932723">
                  <a:moveTo>
                    <a:pt x="0" y="2932723"/>
                  </a:moveTo>
                  <a:lnTo>
                    <a:pt x="0" y="0"/>
                  </a:lnTo>
                  <a:lnTo>
                    <a:pt x="6857999" y="2932723"/>
                  </a:lnTo>
                  <a:lnTo>
                    <a:pt x="0" y="2932723"/>
                  </a:lnTo>
                  <a:close/>
                </a:path>
              </a:pathLst>
            </a:cu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1" y="3123206"/>
              <a:ext cx="4091353" cy="3734795"/>
            </a:xfrm>
            <a:custGeom>
              <a:avLst/>
              <a:gdLst/>
              <a:ahLst/>
              <a:cxnLst/>
              <a:rect l="0" t="0" r="0" b="0"/>
              <a:pathLst>
                <a:path w="4091355" h="3734796">
                  <a:moveTo>
                    <a:pt x="0" y="3734795"/>
                  </a:moveTo>
                  <a:lnTo>
                    <a:pt x="0" y="0"/>
                  </a:lnTo>
                  <a:lnTo>
                    <a:pt x="4091354" y="373479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2608162" y="3233952"/>
            <a:ext cx="6975676" cy="73850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传统中值滤波算法</a:t>
            </a:r>
            <a:endParaRPr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/>
          </p:nvPr>
        </p:nvSpPr>
        <p:spPr>
          <a:xfrm>
            <a:off x="1609344" y="4087656"/>
            <a:ext cx="8973314" cy="27686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altLang="zh-CN" sz="1800"/>
              <a:t>在</a:t>
            </a:r>
            <a:r>
              <a:rPr sz="1800"/>
              <a:t>这一部分，我将简单介绍一下传统的计算中值滤波的方法</a:t>
            </a:r>
            <a:endParaRPr sz="180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Part one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>
                <a:latin typeface="+mj-ea"/>
                <a:sym typeface="+mn-ea"/>
              </a:rPr>
              <a:t>01.</a:t>
            </a:r>
            <a:r>
              <a:rPr lang="zh-CN" altLang="en-US">
                <a:latin typeface="+mj-ea"/>
                <a:sym typeface="+mn-ea"/>
              </a:rPr>
              <a:t>中值滤波计算的原方法</a:t>
            </a:r>
            <a:endParaRPr lang="zh-CN" altLang="en-US">
              <a:latin typeface="+mj-ea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937550" y="1541089"/>
            <a:ext cx="2580201" cy="2014911"/>
          </a:xfrm>
          <a:prstGeom prst="roundRect">
            <a:avLst>
              <a:gd name="adj" fmla="val 0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/>
        </p:nvSpPr>
        <p:spPr>
          <a:xfrm>
            <a:off x="1146849" y="1378277"/>
            <a:ext cx="2580201" cy="2014911"/>
          </a:xfrm>
          <a:prstGeom prst="roundRect">
            <a:avLst>
              <a:gd name="adj" fmla="val 0"/>
            </a:avLst>
          </a:prstGeom>
          <a:blipFill dpi="0" rotWithShape="1">
            <a:blip r:embed="rId1"/>
            <a:srcRect/>
            <a:stretch>
              <a:fillRect l="-8568" r="-8568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8577795" y="3785811"/>
            <a:ext cx="2580201" cy="2014911"/>
          </a:xfrm>
          <a:prstGeom prst="roundRect">
            <a:avLst>
              <a:gd name="adj" fmla="val 0"/>
            </a:avLst>
          </a:prstGeom>
          <a:noFill/>
          <a:ln w="381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8368496" y="3948623"/>
            <a:ext cx="2580201" cy="2014911"/>
          </a:xfrm>
          <a:prstGeom prst="roundRect">
            <a:avLst>
              <a:gd name="adj" fmla="val 0"/>
            </a:avLst>
          </a:prstGeom>
          <a:blipFill dpi="0" rotWithShape="1">
            <a:blip r:embed="rId2"/>
            <a:srcRect/>
            <a:stretch>
              <a:fillRect l="-8568" r="-8568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4059555" y="1484630"/>
            <a:ext cx="6889115" cy="2078990"/>
            <a:chOff x="609599" y="2263206"/>
            <a:chExt cx="6807146" cy="2078990"/>
          </a:xfrm>
        </p:grpSpPr>
        <p:sp>
          <p:nvSpPr>
            <p:cNvPr id="13" name="矩形 12"/>
            <p:cNvSpPr/>
            <p:nvPr/>
          </p:nvSpPr>
          <p:spPr>
            <a:xfrm>
              <a:off x="609599" y="2803591"/>
              <a:ext cx="6807146" cy="153860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inden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+mn-ea"/>
                  <a:sym typeface="+mn-ea"/>
                </a:rPr>
                <a:t>       中值滤波是基于</a:t>
              </a:r>
              <a:r>
                <a:rPr lang="en-US" altLang="zh-CN" u="sng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sym typeface="+mn-ea"/>
                </a:rPr>
                <a:t>排序统计理论</a:t>
              </a:r>
              <a:r>
                <a:rPr lang="en-US" altLang="zh-CN">
                  <a:latin typeface="+mn-ea"/>
                  <a:sym typeface="+mn-ea"/>
                </a:rPr>
                <a:t>的一种能有效抑制噪声的非线性信号处理技术，对</a:t>
              </a:r>
              <a:r>
                <a:rPr lang="zh-CN" altLang="en-US">
                  <a:latin typeface="+mn-ea"/>
                  <a:sym typeface="+mn-ea"/>
                </a:rPr>
                <a:t>椒盐</a:t>
              </a:r>
              <a:r>
                <a:rPr lang="en-US" altLang="zh-CN">
                  <a:latin typeface="+mn-ea"/>
                  <a:sym typeface="+mn-ea"/>
                </a:rPr>
                <a:t>噪声有良好的滤除作用，同时</a:t>
              </a:r>
              <a:r>
                <a:rPr lang="zh-CN" altLang="en-US">
                  <a:latin typeface="+mn-ea"/>
                  <a:sym typeface="+mn-ea"/>
                </a:rPr>
                <a:t>它还</a:t>
              </a:r>
              <a:r>
                <a:rPr lang="en-US" altLang="zh-CN">
                  <a:latin typeface="+mn-ea"/>
                  <a:sym typeface="+mn-ea"/>
                </a:rPr>
                <a:t>能够保护信号的边缘，使之不被模糊。</a:t>
              </a:r>
              <a:endParaRPr lang="en-US" altLang="zh-CN">
                <a:latin typeface="+mn-ea"/>
                <a:sym typeface="+mn-ea"/>
              </a:endParaRPr>
            </a:p>
            <a:p>
              <a:pPr inden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+mn-ea"/>
                  <a:sym typeface="+mn-ea"/>
                </a:rPr>
                <a:t>       中值滤波在图像处理中,常用于保护边缘信息,是经典的平滑噪声的方法</a:t>
              </a:r>
              <a:r>
                <a:rPr lang="zh-CN" altLang="en-US">
                  <a:latin typeface="+mn-ea"/>
                  <a:sym typeface="+mn-ea"/>
                </a:rPr>
                <a:t>。</a:t>
              </a:r>
              <a:endParaRPr lang="zh-CN" altLang="en-US">
                <a:latin typeface="+mn-ea"/>
                <a:sym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9599" y="2263206"/>
              <a:ext cx="3139440" cy="368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400" b="1">
                  <a:latin typeface="+mj-ea"/>
                  <a:ea typeface="+mj-ea"/>
                </a:rPr>
                <a:t>中值滤波：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 flipH="1">
            <a:off x="1146810" y="4123055"/>
            <a:ext cx="6885940" cy="1339778"/>
            <a:chOff x="609599" y="2294321"/>
            <a:chExt cx="6434570" cy="1339559"/>
          </a:xfrm>
        </p:grpSpPr>
        <p:sp>
          <p:nvSpPr>
            <p:cNvPr id="16" name="矩形 15"/>
            <p:cNvSpPr/>
            <p:nvPr/>
          </p:nvSpPr>
          <p:spPr>
            <a:xfrm>
              <a:off x="609599" y="2803436"/>
              <a:ext cx="6434570" cy="830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</a:pPr>
              <a:r>
                <a:rPr lang="en-US" altLang="zh-CN">
                  <a:latin typeface="+mn-ea"/>
                </a:rPr>
                <a:t>       用一个中值滤波器窗口依次遍历整个图像，在每个位置都计算得到一个中值，然后将这些值拼在一起</a:t>
              </a:r>
              <a:r>
                <a:rPr lang="zh-CN" altLang="en-US">
                  <a:latin typeface="+mn-ea"/>
                </a:rPr>
                <a:t>从而</a:t>
              </a:r>
              <a:r>
                <a:rPr lang="en-US" altLang="zh-CN">
                  <a:latin typeface="+mn-ea"/>
                </a:rPr>
                <a:t>得到</a:t>
              </a:r>
              <a:r>
                <a:rPr lang="zh-CN" altLang="en-US">
                  <a:latin typeface="+mn-ea"/>
                </a:rPr>
                <a:t>目标</a:t>
              </a:r>
              <a:r>
                <a:rPr lang="en-US" altLang="zh-CN">
                  <a:latin typeface="+mn-ea"/>
                </a:rPr>
                <a:t>图像。中值滤波可以很好地去除椒盐噪声。.</a:t>
              </a:r>
              <a:endParaRPr lang="en-US" altLang="zh-CN">
                <a:latin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904614" y="2294321"/>
              <a:ext cx="3139440" cy="3688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en-US" sz="2400" b="1">
                  <a:latin typeface="+mj-ea"/>
                  <a:ea typeface="+mj-ea"/>
                </a:rPr>
                <a:t>原方法：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</p:grpSp>
      <p:sp>
        <p:nvSpPr>
          <p:cNvPr id="2" name="矩形标注 1"/>
          <p:cNvSpPr/>
          <p:nvPr/>
        </p:nvSpPr>
        <p:spPr>
          <a:xfrm>
            <a:off x="6807835" y="965835"/>
            <a:ext cx="4077970" cy="793115"/>
          </a:xfrm>
          <a:prstGeom prst="wedgeRectCallout">
            <a:avLst>
              <a:gd name="adj1" fmla="val -55107"/>
              <a:gd name="adj2" fmla="val 872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chemeClr val="tx1"/>
                </a:solidFill>
              </a:rPr>
              <a:t>         排序算法的优劣直接决定了求取中值的效率%从而决</a:t>
            </a:r>
            <a:r>
              <a:rPr lang="zh-CN" altLang="en-US">
                <a:solidFill>
                  <a:schemeClr val="tx1"/>
                </a:solidFill>
              </a:rPr>
              <a:t>定滤波的快慢。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中值滤波原方法实现效果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6897" t="17540" r="33437" b="18160"/>
          <a:stretch>
            <a:fillRect/>
          </a:stretch>
        </p:blipFill>
        <p:spPr>
          <a:xfrm>
            <a:off x="2710180" y="899795"/>
            <a:ext cx="6426835" cy="3289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995" y="4189095"/>
            <a:ext cx="9477375" cy="2333625"/>
          </a:xfrm>
          <a:prstGeom prst="rect">
            <a:avLst/>
          </a:prstGeom>
        </p:spPr>
      </p:pic>
      <p:sp>
        <p:nvSpPr>
          <p:cNvPr id="6" name="矩形标注 5"/>
          <p:cNvSpPr/>
          <p:nvPr/>
        </p:nvSpPr>
        <p:spPr>
          <a:xfrm>
            <a:off x="7095490" y="3749675"/>
            <a:ext cx="2205990" cy="360045"/>
          </a:xfrm>
          <a:prstGeom prst="wedgeRectCallout">
            <a:avLst>
              <a:gd name="adj1" fmla="val -52245"/>
              <a:gd name="adj2" fmla="val 32531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中值滤波算法用时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6506845" y="5061585"/>
            <a:ext cx="588645" cy="314960"/>
          </a:xfrm>
          <a:prstGeom prst="ellipse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2608162" y="3233952"/>
            <a:ext cx="6975676" cy="738505"/>
          </a:xfrm>
          <a:prstGeom prst="rect">
            <a:avLst/>
          </a:prstGeom>
        </p:spPr>
        <p:txBody>
          <a:bodyPr/>
          <a:lstStyle/>
          <a:p>
            <a:r>
              <a:rPr spc="200">
                <a:sym typeface="+mn-ea"/>
              </a:rPr>
              <a:t>改进算法与实现</a:t>
            </a:r>
            <a:endParaRPr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/>
          </p:nvPr>
        </p:nvSpPr>
        <p:spPr>
          <a:xfrm>
            <a:off x="1609344" y="4087656"/>
            <a:ext cx="8973314" cy="27686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altLang="zh-CN" sz="1800"/>
              <a:t>在</a:t>
            </a:r>
            <a:r>
              <a:rPr sz="1800"/>
              <a:t>这一部分，我将汇报关于中值滤波算法的改进思路及其实施方法</a:t>
            </a:r>
            <a:endParaRPr sz="180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Part two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2801" y="447959"/>
            <a:ext cx="5486399" cy="441960"/>
          </a:xfrm>
        </p:spPr>
        <p:txBody>
          <a:bodyPr/>
          <a:p>
            <a:r>
              <a:rPr lang="en-US" altLang="zh-CN">
                <a:latin typeface="+mj-ea"/>
                <a:sym typeface="+mn-ea"/>
              </a:rPr>
              <a:t>02.</a:t>
            </a:r>
            <a:r>
              <a:rPr lang="zh-CN" altLang="en-US">
                <a:latin typeface="+mj-ea"/>
                <a:sym typeface="+mn-ea"/>
              </a:rPr>
              <a:t>改进思路</a:t>
            </a:r>
            <a:endParaRPr lang="zh-CN" altLang="en-US"/>
          </a:p>
        </p:txBody>
      </p:sp>
      <p:sp>
        <p:nvSpPr>
          <p:cNvPr id="10" name="Title 6"/>
          <p:cNvSpPr txBox="1"/>
          <p:nvPr>
            <p:custDataLst>
              <p:tags r:id="rId1"/>
            </p:custDataLst>
          </p:nvPr>
        </p:nvSpPr>
        <p:spPr>
          <a:xfrm>
            <a:off x="6576060" y="1341755"/>
            <a:ext cx="4960620" cy="78295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108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rgbClr val="3C3C41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思路来源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rgbClr val="3C3C41">
                  <a:lumMod val="5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55955" y="1398270"/>
            <a:ext cx="5744210" cy="4665345"/>
            <a:chOff x="1033" y="2202"/>
            <a:chExt cx="9046" cy="7347"/>
          </a:xfrm>
        </p:grpSpPr>
        <p:sp>
          <p:nvSpPr>
            <p:cNvPr id="3" name="矩形: 圆角 6"/>
            <p:cNvSpPr/>
            <p:nvPr/>
          </p:nvSpPr>
          <p:spPr>
            <a:xfrm>
              <a:off x="1033" y="2831"/>
              <a:ext cx="8550" cy="6719"/>
            </a:xfrm>
            <a:prstGeom prst="roundRect">
              <a:avLst>
                <a:gd name="adj" fmla="val 0"/>
              </a:avLst>
            </a:prstGeom>
            <a:noFill/>
            <a:ln w="381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7" name="image4.jpe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5" y="2202"/>
              <a:ext cx="8625" cy="6835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</p:grpSp>
      <p:sp>
        <p:nvSpPr>
          <p:cNvPr id="4" name="文本框 3"/>
          <p:cNvSpPr txBox="1"/>
          <p:nvPr/>
        </p:nvSpPr>
        <p:spPr>
          <a:xfrm>
            <a:off x="6666230" y="2042795"/>
            <a:ext cx="502920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 sz="2800"/>
              <a:t>仔细分析原中值滤波算法后，可以发现，每一次移动滤波器窗口时，该窗口的变化如左图所示：</a:t>
            </a:r>
            <a:endParaRPr lang="zh-CN" altLang="en-US" sz="2800"/>
          </a:p>
          <a:p>
            <a:r>
              <a:rPr lang="zh-CN" altLang="en-US" sz="2800"/>
              <a:t>       </a:t>
            </a:r>
            <a:r>
              <a:rPr lang="zh-CN" altLang="en-US" sz="2800" b="1" u="sng"/>
              <a:t>丢掉最左边的一列而新增最右边的一列，对于m*n的中值滤波窗口，有mn-2m个像素没有发生变化，因此不需要重新排序。</a:t>
            </a:r>
            <a:endParaRPr lang="zh-CN" altLang="en-US"/>
          </a:p>
          <a:p>
            <a:r>
              <a:rPr lang="zh-CN" altLang="en-US"/>
              <a:t>      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  <p:timing>
    <p:tnLst>
      <p:par>
        <p:cTn id="1" dur="indefinite" restart="never" nodeType="tmRoot"/>
      </p:par>
    </p:tnLst>
    <p:bldLst>
      <p:bldP spid="1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02.</a:t>
            </a:r>
            <a:r>
              <a:rPr lang="zh-CN" altLang="en-US"/>
              <a:t>算法步骤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2800" y="1158875"/>
            <a:ext cx="1052131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zh-CN" altLang="en-US" b="1"/>
              <a:t>步骤一：</a:t>
            </a:r>
            <a:r>
              <a:rPr lang="zh-CN" altLang="en-US"/>
              <a:t>计算滤波窗口中值位置：</a:t>
            </a:r>
            <a:r>
              <a:rPr lang="en-US" altLang="zh-CN"/>
              <a:t> </a:t>
            </a:r>
            <a:r>
              <a:rPr lang="zh-CN" altLang="en-US"/>
              <a:t>令t=ceil(x</a:t>
            </a:r>
            <a:r>
              <a:rPr lang="en-US" altLang="zh-CN"/>
              <a:t>*</a:t>
            </a:r>
            <a:r>
              <a:rPr lang="zh-CN" altLang="en-US"/>
              <a:t>y/2)</a:t>
            </a:r>
            <a:r>
              <a:rPr lang="en-US" altLang="zh-CN"/>
              <a:t>;</a:t>
            </a:r>
            <a:endParaRPr lang="zh-CN" altLang="en-US"/>
          </a:p>
          <a:p>
            <a:pPr indent="0">
              <a:buNone/>
            </a:pPr>
            <a:r>
              <a:rPr lang="zh-CN" altLang="en-US" b="1"/>
              <a:t>步骤二：</a:t>
            </a:r>
            <a:r>
              <a:rPr lang="en-US" altLang="zh-CN"/>
              <a:t>将窗口移至一个新行的开始，对其内容排序。建立窗口像素的直方图H，确定其中值m，记下	亮度≤m的像素数目n</a:t>
            </a:r>
            <a:r>
              <a:rPr lang="en-US" altLang="zh-CN" sz="1400"/>
              <a:t>m</a:t>
            </a:r>
            <a:r>
              <a:rPr lang="en-US" altLang="zh-CN"/>
              <a:t>;</a:t>
            </a:r>
            <a:endParaRPr lang="en-US" altLang="zh-CN"/>
          </a:p>
          <a:p>
            <a:pPr indent="0">
              <a:buNone/>
            </a:pPr>
            <a:r>
              <a:rPr lang="zh-CN" altLang="en-US" b="1"/>
              <a:t>步骤三：</a:t>
            </a:r>
            <a:r>
              <a:rPr lang="en-US" altLang="zh-CN"/>
              <a:t>向右移动滤波器，对于移出的左列的每个亮度为p</a:t>
            </a:r>
            <a:r>
              <a:rPr lang="en-US" altLang="zh-CN" sz="1400"/>
              <a:t>g</a:t>
            </a:r>
            <a:r>
              <a:rPr lang="en-US" altLang="zh-CN"/>
              <a:t>的像素p，做如下操作：H[p</a:t>
            </a:r>
            <a:r>
              <a:rPr lang="en-US" altLang="zh-CN" sz="1400"/>
              <a:t>g</a:t>
            </a:r>
            <a:r>
              <a:rPr lang="en-US" altLang="zh-CN"/>
              <a:t>]=H[p</a:t>
            </a:r>
            <a:r>
              <a:rPr lang="en-US" altLang="zh-CN" sz="1400"/>
              <a:t>g</a:t>
            </a:r>
            <a:r>
              <a:rPr lang="en-US" altLang="zh-CN"/>
              <a:t>]−1，若 	p</a:t>
            </a:r>
            <a:r>
              <a:rPr lang="en-US" altLang="zh-CN" sz="1400"/>
              <a:t>g</a:t>
            </a:r>
            <a:r>
              <a:rPr lang="en-US" altLang="zh-CN"/>
              <a:t>≤m， 则 n</a:t>
            </a:r>
            <a:r>
              <a:rPr lang="en-US" altLang="zh-CN" sz="1400"/>
              <a:t>m</a:t>
            </a:r>
            <a:r>
              <a:rPr lang="en-US" altLang="zh-CN"/>
              <a:t>=n</a:t>
            </a:r>
            <a:r>
              <a:rPr lang="en-US" altLang="zh-CN" sz="1400"/>
              <a:t>m</a:t>
            </a:r>
            <a:r>
              <a:rPr lang="en-US" altLang="zh-CN"/>
              <a:t>−1;</a:t>
            </a:r>
            <a:endParaRPr lang="en-US" altLang="zh-CN"/>
          </a:p>
          <a:p>
            <a:pPr indent="0">
              <a:buNone/>
            </a:pPr>
            <a:r>
              <a:rPr lang="zh-CN" altLang="en-US" b="1"/>
              <a:t>步骤四：</a:t>
            </a:r>
            <a:r>
              <a:rPr lang="en-US" altLang="zh-CN"/>
              <a:t>对于移入的右列的每个亮度为p</a:t>
            </a:r>
            <a:r>
              <a:rPr lang="en-US" altLang="zh-CN" sz="1400"/>
              <a:t>g</a:t>
            </a:r>
            <a:r>
              <a:rPr lang="en-US" altLang="zh-CN"/>
              <a:t>的像素p</a:t>
            </a:r>
            <a:r>
              <a:rPr lang="zh-CN" altLang="en-US"/>
              <a:t>，</a:t>
            </a:r>
            <a:r>
              <a:rPr lang="en-US" altLang="zh-CN"/>
              <a:t>做如下操作：H[p</a:t>
            </a:r>
            <a:r>
              <a:rPr lang="en-US" altLang="zh-CN" sz="1400"/>
              <a:t>g</a:t>
            </a:r>
            <a:r>
              <a:rPr lang="en-US" altLang="zh-CN"/>
              <a:t>]=H[p</a:t>
            </a:r>
            <a:r>
              <a:rPr lang="en-US" altLang="zh-CN" sz="1400"/>
              <a:t>g</a:t>
            </a:r>
            <a:r>
              <a:rPr lang="en-US" altLang="zh-CN"/>
              <a:t>]+1，若p</a:t>
            </a:r>
            <a:r>
              <a:rPr lang="en-US" altLang="zh-CN" sz="1400"/>
              <a:t>g</a:t>
            </a:r>
            <a:r>
              <a:rPr lang="en-US" altLang="zh-CN"/>
              <a:t>≤m，则	n</a:t>
            </a:r>
            <a:r>
              <a:rPr lang="en-US" altLang="zh-CN" sz="1400"/>
              <a:t>m</a:t>
            </a:r>
            <a:r>
              <a:rPr lang="en-US" altLang="zh-CN"/>
              <a:t>=n</a:t>
            </a:r>
            <a:r>
              <a:rPr lang="en-US" altLang="zh-CN" sz="1400"/>
              <a:t>m</a:t>
            </a:r>
            <a:r>
              <a:rPr lang="en-US" altLang="zh-CN"/>
              <a:t>+1</a:t>
            </a:r>
            <a:endParaRPr lang="en-US" altLang="zh-CN"/>
          </a:p>
          <a:p>
            <a:pPr indent="0">
              <a:buNone/>
            </a:pPr>
            <a:r>
              <a:rPr lang="zh-CN" altLang="en-US" b="1"/>
              <a:t>步骤五：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若n</a:t>
            </a:r>
            <a:r>
              <a:rPr lang="en-US" altLang="zh-CN" sz="1400"/>
              <a:t>m</a:t>
            </a:r>
            <a:r>
              <a:rPr lang="en-US" altLang="zh-CN"/>
              <a:t>=t，则跳至步骤八执行：移动滤波器后，没有改变中值，所以无需进行额外操作；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若n</a:t>
            </a:r>
            <a:r>
              <a:rPr lang="en-US" altLang="zh-CN" sz="1400"/>
              <a:t>m</a:t>
            </a:r>
            <a:r>
              <a:rPr lang="en-US" altLang="zh-CN"/>
              <a:t>&lt;t，则跳至步骤六执行：移动滤波器后，改变了中值的位置，所以需要进行额外修正操作；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若n</a:t>
            </a:r>
            <a:r>
              <a:rPr lang="en-US" altLang="zh-CN" sz="1400"/>
              <a:t>m</a:t>
            </a:r>
            <a:r>
              <a:rPr lang="en-US" altLang="zh-CN"/>
              <a:t>&gt;t，则跳至步骤七执行：移动滤波器后，改变了中值的位置，所以需要进行额外修正操作。</a:t>
            </a:r>
            <a:endParaRPr lang="en-US" altLang="zh-CN"/>
          </a:p>
          <a:p>
            <a:pPr indent="0">
              <a:buFont typeface="+mj-lt"/>
              <a:buNone/>
            </a:pPr>
            <a:r>
              <a:rPr lang="zh-CN" altLang="en-US" b="1"/>
              <a:t>步骤六：</a:t>
            </a:r>
            <a:r>
              <a:rPr lang="zh-CN" altLang="en-US"/>
              <a:t>重复执行以下操作：m=m+1；n</a:t>
            </a:r>
            <a:r>
              <a:rPr lang="zh-CN" altLang="en-US" sz="1400"/>
              <a:t>m</a:t>
            </a:r>
            <a:r>
              <a:rPr lang="zh-CN" altLang="en-US"/>
              <a:t>=n</a:t>
            </a:r>
            <a:r>
              <a:rPr lang="zh-CN" altLang="en-US" sz="1400"/>
              <a:t>m</a:t>
            </a:r>
            <a:r>
              <a:rPr lang="zh-CN" altLang="en-US"/>
              <a:t>+H[m]。直到 n</a:t>
            </a:r>
            <a:r>
              <a:rPr lang="zh-CN" altLang="en-US" sz="1400"/>
              <a:t>m</a:t>
            </a:r>
            <a:r>
              <a:rPr lang="zh-CN" altLang="en-US"/>
              <a:t>≥t，跳至步骤八继续执行。</a:t>
            </a:r>
            <a:endParaRPr lang="zh-CN" altLang="en-US"/>
          </a:p>
          <a:p>
            <a:pPr indent="0">
              <a:buFont typeface="+mj-lt"/>
              <a:buNone/>
            </a:pPr>
            <a:r>
              <a:rPr lang="zh-CN" altLang="en-US" b="1"/>
              <a:t>步骤七：</a:t>
            </a:r>
            <a:r>
              <a:rPr lang="zh-CN" altLang="en-US"/>
              <a:t>重复执行以下操作：n</a:t>
            </a:r>
            <a:r>
              <a:rPr lang="zh-CN" altLang="en-US" sz="1400"/>
              <a:t>m</a:t>
            </a:r>
            <a:r>
              <a:rPr lang="zh-CN" altLang="en-US"/>
              <a:t>=n</a:t>
            </a:r>
            <a:r>
              <a:rPr lang="zh-CN" altLang="en-US" sz="1400"/>
              <a:t>m</a:t>
            </a:r>
            <a:r>
              <a:rPr lang="zh-CN" altLang="en-US"/>
              <a:t>-H[m]；m=m-1。直到 n</a:t>
            </a:r>
            <a:r>
              <a:rPr lang="zh-CN" altLang="en-US" sz="1600"/>
              <a:t>m</a:t>
            </a:r>
            <a:r>
              <a:rPr lang="zh-CN" altLang="en-US"/>
              <a:t>≤t，跳至步骤八继续执行。</a:t>
            </a:r>
            <a:endParaRPr lang="zh-CN" altLang="en-US"/>
          </a:p>
          <a:p>
            <a:pPr indent="0">
              <a:buFont typeface="+mj-lt"/>
              <a:buNone/>
            </a:pPr>
            <a:r>
              <a:rPr lang="zh-CN" altLang="en-US" b="1"/>
              <a:t>步骤八：</a:t>
            </a:r>
            <a:r>
              <a:rPr lang="zh-CN" altLang="en-US"/>
              <a:t>记录m为当前窗口的中值。然后检查滤波窗口的右列是否为图像的右边界：若是，跳至步骤</a:t>
            </a:r>
            <a:r>
              <a:rPr lang="en-US" altLang="zh-CN"/>
              <a:t>	</a:t>
            </a:r>
            <a:r>
              <a:rPr lang="zh-CN" altLang="en-US"/>
              <a:t>九；</a:t>
            </a:r>
            <a:r>
              <a:rPr lang="en-US" altLang="zh-CN"/>
              <a:t>	</a:t>
            </a:r>
            <a:r>
              <a:rPr lang="zh-CN" altLang="en-US"/>
              <a:t>反之，跳至步骤三。</a:t>
            </a:r>
            <a:endParaRPr lang="zh-CN" altLang="en-US"/>
          </a:p>
          <a:p>
            <a:pPr indent="0">
              <a:buFont typeface="+mj-lt"/>
              <a:buNone/>
            </a:pPr>
            <a:r>
              <a:rPr lang="zh-CN" altLang="en-US" b="1"/>
              <a:t>步骤九：</a:t>
            </a:r>
            <a:r>
              <a:rPr lang="zh-CN" altLang="en-US"/>
              <a:t>检查滤波窗口的底列是否为图像的下边界：</a:t>
            </a:r>
            <a:endParaRPr lang="zh-CN" altLang="en-US"/>
          </a:p>
          <a:p>
            <a:pPr indent="0">
              <a:buFont typeface="+mj-lt"/>
              <a:buNone/>
            </a:pPr>
            <a:r>
              <a:rPr lang="en-US" altLang="zh-CN"/>
              <a:t>	</a:t>
            </a:r>
            <a:r>
              <a:rPr lang="zh-CN" altLang="en-US"/>
              <a:t>若是，图像遍历完成，算法结束； 反之，跳至步骤二。</a:t>
            </a:r>
            <a:endParaRPr lang="zh-CN" altLang="en-US"/>
          </a:p>
          <a:p>
            <a:pPr indent="0">
              <a:buFont typeface="+mj-lt"/>
              <a:buNone/>
            </a:pPr>
            <a:r>
              <a:rPr lang="zh-CN" altLang="en-US"/>
              <a:t>     </a:t>
            </a:r>
            <a:r>
              <a:rPr lang="en-US" altLang="zh-CN"/>
              <a:t>	</a:t>
            </a:r>
            <a:r>
              <a:rPr lang="zh-CN" altLang="en-US"/>
              <a:t>（</a:t>
            </a:r>
            <a:r>
              <a:rPr lang="zh-CN" altLang="en-US"/>
              <a:t>中值滤波窗口需要遍历图像的每一行，一行滤波完成后换新行重复操作。）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latin typeface="+mj-ea"/>
                <a:sym typeface="+mn-ea"/>
              </a:rPr>
              <a:t>02.</a:t>
            </a:r>
            <a:r>
              <a:rPr lang="zh-CN" altLang="en-US">
                <a:latin typeface="+mj-ea"/>
                <a:sym typeface="+mn-ea"/>
              </a:rPr>
              <a:t>举例</a:t>
            </a:r>
            <a:endParaRPr lang="zh-CN" altLang="en-US">
              <a:latin typeface="+mj-ea"/>
              <a:sym typeface="+mn-ea"/>
            </a:endParaRPr>
          </a:p>
        </p:txBody>
      </p:sp>
      <p:pic>
        <p:nvPicPr>
          <p:cNvPr id="7" name="image5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974850" y="913765"/>
            <a:ext cx="3433445" cy="3479800"/>
          </a:xfrm>
          <a:prstGeom prst="rect">
            <a:avLst/>
          </a:prstGeom>
        </p:spPr>
      </p:pic>
      <p:pic>
        <p:nvPicPr>
          <p:cNvPr id="17" name="image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3060" y="885190"/>
            <a:ext cx="3404235" cy="3508375"/>
          </a:xfrm>
          <a:prstGeom prst="rect">
            <a:avLst/>
          </a:prstGeom>
        </p:spPr>
      </p:pic>
      <p:pic>
        <p:nvPicPr>
          <p:cNvPr id="5" name="image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60345" y="4852035"/>
            <a:ext cx="6671945" cy="8953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96180" y="5881370"/>
            <a:ext cx="2543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n</a:t>
            </a:r>
            <a:r>
              <a:rPr lang="en-US" altLang="zh-CN" sz="2000"/>
              <a:t>m</a:t>
            </a:r>
            <a:r>
              <a:rPr lang="en-US" altLang="zh-CN" sz="3200"/>
              <a:t> = t = 5</a:t>
            </a:r>
            <a:endParaRPr lang="en-US" altLang="zh-CN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52_1*a*1"/>
  <p:tag name="KSO_WM_TEMPLATE_CATEGORY" val="diagram"/>
  <p:tag name="KSO_WM_TEMPLATE_INDEX" val="20200452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6969167477"/>
  <p:tag name="KSO_WM_UNIT_PLACING_PICTURE_INFO" val="{&quot;code&quot;:&quot;&quot;,&quot;full_picture&quot;:false,&quot;scheme&quot;:&quot;&quot;,&quot;spacing&quot;:5}"/>
  <p:tag name="KSO_WM_UNIT_PLACING_PICTURE_COLLAGE_VIEWPORT" val="{&quot;height&quot;:1233,&quot;width&quot;:8260.6462344192569}"/>
</p:tagLst>
</file>

<file path=ppt/tags/tag10.xml><?xml version="1.0" encoding="utf-8"?>
<p:tagLst xmlns:p="http://schemas.openxmlformats.org/presentationml/2006/main">
  <p:tag name="KSO_WM_UNIT_TEXT_PART_ID_V2" val="c-4-1"/>
  <p:tag name="KSO_WM_UNIT_ISCONTENTSTITLE" val="0"/>
  <p:tag name="KSO_WM_UNIT_NOCLEAR" val="1"/>
  <p:tag name="KSO_WM_UNIT_SHOW_EDIT_AREA_INDICATION" val="0"/>
  <p:tag name="KSO_WM_UNIT_VALUE" val="46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h_a"/>
  <p:tag name="KSO_WM_UNIT_INDEX" val="1_1"/>
  <p:tag name="KSO_WM_UNIT_ID" val="diagram20202574_1*h_a*1_1"/>
  <p:tag name="KSO_WM_TEMPLATE_CATEGORY" val="diagram"/>
  <p:tag name="KSO_WM_TEMPLATE_INDEX" val="20202574"/>
  <p:tag name="KSO_WM_UNIT_LAYERLEVEL" val="1_1"/>
  <p:tag name="KSO_WM_TAG_VERSION" val="1.0"/>
  <p:tag name="KSO_WM_BEAUTIFY_FLAG" val="#wm#"/>
  <p:tag name="KSO_WM_UNIT_PRESET_TEXT" val="单击此处添加小标题"/>
</p:tagLst>
</file>

<file path=ppt/tags/tag11.xml><?xml version="1.0" encoding="utf-8"?>
<p:tagLst xmlns:p="http://schemas.openxmlformats.org/presentationml/2006/main">
  <p:tag name="ISLIDE.GUIDESSETTING" val="{&quot;Id&quot;:null,&quot;Name&quot;:&quot;宽&quot;,&quot;HeaderHeight&quot;:12.877551020408191,&quot;FooterHeight&quot;:9.0,&quot;SideMargin&quot;:4.9,&quot;TopMargin&quot;:0.0,&quot;BottomMargin&quot;:0.0,&quot;IntervalMargin&quot;:1.0,&quot;SettingType&quot;:&quot;System&quot;}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diagram20202574_1*i*1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diagram20202574_1*i*2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diagram20202574_1*i*3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TEXT_PART_ID_V2" val="d-4-1"/>
  <p:tag name="KSO_WM_UNIT_PRESET_TEXT" val="点击此处添加正文，文字是您思想的提炼，为了最终呈现发布的良好效果，请尽量言简意赅的阐述观点；根据需要可酌情增减文字，以便观者可以准确理解您所传达的信息，点击此处添加正文，文字是您思想的提炼，为了最终呈现发布的良好效果，请尽量言简意赅的阐述观点。"/>
  <p:tag name="KSO_WM_UNIT_NOCLEAR" val="0"/>
  <p:tag name="KSO_WM_UNIT_SHOW_EDIT_AREA_INDICATION" val="0"/>
  <p:tag name="KSO_WM_UNIT_VALUE" val="156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f"/>
  <p:tag name="KSO_WM_UNIT_INDEX" val="1"/>
  <p:tag name="KSO_WM_UNIT_ID" val="diagram20202574_1*f*1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4"/>
  <p:tag name="KSO_WM_UNIT_ID" val="diagram20202574_1*i*4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TEXT_PART_ID_V2" val="d-4-1"/>
  <p:tag name="KSO_WM_UNIT_PRESET_TEXT" val="点击此处添加正文，文字是您思想的提炼，为了最终呈现发布的良好效果&#13;请尽量言简意赅的阐述观点；根据需要可酌情增减文字，以便观者可以准确理解您所传达的信息。&#13;即便信息错综复杂，需要用更多的文字来表述，也请您尽可能提炼思想的精髓，恰如其分的表达观点。"/>
  <p:tag name="KSO_WM_UNIT_NOCLEAR" val="1"/>
  <p:tag name="KSO_WM_UNIT_SHOW_EDIT_AREA_INDICATION" val="0"/>
  <p:tag name="KSO_WM_UNIT_VALUE" val="208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h_f"/>
  <p:tag name="KSO_WM_UNIT_INDEX" val="1_1"/>
  <p:tag name="KSO_WM_UNIT_ID" val="diagram20202574_1*h_f*1_1"/>
  <p:tag name="KSO_WM_TEMPLATE_CATEGORY" val="diagram"/>
  <p:tag name="KSO_WM_TEMPLATE_INDEX" val="20202574"/>
  <p:tag name="KSO_WM_UNIT_LAYERLEVEL" val="1_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自定义 46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64C5B"/>
      </a:accent1>
      <a:accent2>
        <a:srgbClr val="F6B0B1"/>
      </a:accent2>
      <a:accent3>
        <a:srgbClr val="EBE8E0"/>
      </a:accent3>
      <a:accent4>
        <a:srgbClr val="F7F7F7"/>
      </a:accent4>
      <a:accent5>
        <a:srgbClr val="A5A5A5"/>
      </a:accent5>
      <a:accent6>
        <a:srgbClr val="C9C9C9"/>
      </a:accent6>
      <a:hlink>
        <a:srgbClr val="0F73EE"/>
      </a:hlink>
      <a:folHlink>
        <a:srgbClr val="BFBFBF"/>
      </a:folHlink>
    </a:clrScheme>
    <a:fontScheme name="常规1">
      <a:majorFont>
        <a:latin typeface="Arial Black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2190</Words>
  <Application>WPS 演示</Application>
  <PresentationFormat>宽屏</PresentationFormat>
  <Paragraphs>189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微软雅黑 Light</vt:lpstr>
      <vt:lpstr>微软雅黑</vt:lpstr>
      <vt:lpstr>Segoe UI</vt:lpstr>
      <vt:lpstr>黑体</vt:lpstr>
      <vt:lpstr>Mongolian Baiti</vt:lpstr>
      <vt:lpstr>Calibri</vt:lpstr>
      <vt:lpstr>Arial Unicode MS</vt:lpstr>
      <vt:lpstr>Arial Black</vt:lpstr>
      <vt:lpstr>Office Theme</vt:lpstr>
      <vt:lpstr>PowerPoint 演示文稿</vt:lpstr>
      <vt:lpstr>PowerPoint 演示文稿</vt:lpstr>
      <vt:lpstr>PowerPoint 演示文稿</vt:lpstr>
      <vt:lpstr>01.中值滤波计算的原方法</vt:lpstr>
      <vt:lpstr>中值滤波原方法实现效果</vt:lpstr>
      <vt:lpstr>PowerPoint 演示文稿</vt:lpstr>
      <vt:lpstr>02.改进思路</vt:lpstr>
      <vt:lpstr>02.算法步骤</vt:lpstr>
      <vt:lpstr>02.举例</vt:lpstr>
      <vt:lpstr>02.举例</vt:lpstr>
      <vt:lpstr>02.举例</vt:lpstr>
      <vt:lpstr>02.举例</vt:lpstr>
      <vt:lpstr>PowerPoint 演示文稿</vt:lpstr>
      <vt:lpstr>PowerPoint 演示文稿</vt:lpstr>
      <vt:lpstr>PowerPoint 演示文稿</vt:lpstr>
      <vt:lpstr>PowerPoint 演示文稿</vt:lpstr>
      <vt:lpstr>04.实验小结与感悟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Enyo</cp:lastModifiedBy>
  <cp:revision>68</cp:revision>
  <dcterms:created xsi:type="dcterms:W3CDTF">2019-11-26T03:41:00Z</dcterms:created>
  <dcterms:modified xsi:type="dcterms:W3CDTF">2021-07-01T13:06:07Z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  <property fmtid="{D5CDD505-2E9C-101B-9397-08002B2CF9AE}" pid="3" name="KSOTemplateUUID">
    <vt:lpwstr>v1.0_mb_Q61fh8jTC5hmZsn229TjlA==</vt:lpwstr>
  </property>
</Properties>
</file>