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F0C6-5ADB-394C-A407-D867522148F7}" type="datetimeFigureOut">
              <a:rPr lang="en-US" smtClean="0"/>
              <a:t>02/05/15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DAB7-7151-8247-A778-C7611835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F0C6-5ADB-394C-A407-D867522148F7}" type="datetimeFigureOut">
              <a:rPr lang="en-US" smtClean="0"/>
              <a:t>02/05/15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DAB7-7151-8247-A778-C7611835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F0C6-5ADB-394C-A407-D867522148F7}" type="datetimeFigureOut">
              <a:rPr lang="en-US" smtClean="0"/>
              <a:t>02/05/15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DAB7-7151-8247-A778-C7611835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F0C6-5ADB-394C-A407-D867522148F7}" type="datetimeFigureOut">
              <a:rPr lang="en-US" smtClean="0"/>
              <a:t>02/05/15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DAB7-7151-8247-A778-C7611835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9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F0C6-5ADB-394C-A407-D867522148F7}" type="datetimeFigureOut">
              <a:rPr lang="en-US" smtClean="0"/>
              <a:t>02/05/15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DAB7-7151-8247-A778-C7611835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6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F0C6-5ADB-394C-A407-D867522148F7}" type="datetimeFigureOut">
              <a:rPr lang="en-US" smtClean="0"/>
              <a:t>02/05/15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DAB7-7151-8247-A778-C7611835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F0C6-5ADB-394C-A407-D867522148F7}" type="datetimeFigureOut">
              <a:rPr lang="en-US" smtClean="0"/>
              <a:t>02/05/15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DAB7-7151-8247-A778-C7611835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F0C6-5ADB-394C-A407-D867522148F7}" type="datetimeFigureOut">
              <a:rPr lang="en-US" smtClean="0"/>
              <a:t>02/05/15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DAB7-7151-8247-A778-C7611835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F0C6-5ADB-394C-A407-D867522148F7}" type="datetimeFigureOut">
              <a:rPr lang="en-US" smtClean="0"/>
              <a:t>02/05/15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DAB7-7151-8247-A778-C7611835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F0C6-5ADB-394C-A407-D867522148F7}" type="datetimeFigureOut">
              <a:rPr lang="en-US" smtClean="0"/>
              <a:t>02/05/15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DAB7-7151-8247-A778-C7611835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F0C6-5ADB-394C-A407-D867522148F7}" type="datetimeFigureOut">
              <a:rPr lang="en-US" smtClean="0"/>
              <a:t>02/05/15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DAB7-7151-8247-A778-C7611835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F0C6-5ADB-394C-A407-D867522148F7}" type="datetimeFigureOut">
              <a:rPr lang="en-US" smtClean="0"/>
              <a:t>02/05/15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FDAB7-7151-8247-A778-C7611835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wiss.com/es/fr/reserver/conditions/optional-payment-charg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 un billet du 7 au 22 </a:t>
            </a:r>
            <a:r>
              <a:rPr lang="en-US" dirty="0" err="1" smtClean="0"/>
              <a:t>août</a:t>
            </a:r>
            <a:r>
              <a:rPr lang="en-US" dirty="0" smtClean="0"/>
              <a:t> 2015 </a:t>
            </a:r>
            <a:br>
              <a:rPr lang="en-US" dirty="0" smtClean="0"/>
            </a:br>
            <a:r>
              <a:rPr lang="en-US" dirty="0" smtClean="0"/>
              <a:t>Paris MADRID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9" y="110023"/>
            <a:ext cx="1698483" cy="936461"/>
          </a:xfrm>
          <a:prstGeom prst="rect">
            <a:avLst/>
          </a:prstGeom>
        </p:spPr>
      </p:pic>
      <p:pic>
        <p:nvPicPr>
          <p:cNvPr id="6" name="Picture 5" descr="Capture d’écran 2015-05-02 à 19.31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93" y="1341927"/>
            <a:ext cx="6627600" cy="32555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39720" y="110023"/>
            <a:ext cx="283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Prix </a:t>
            </a:r>
            <a:r>
              <a:rPr lang="en-US" dirty="0" err="1" smtClean="0"/>
              <a:t>affiché</a:t>
            </a:r>
            <a:r>
              <a:rPr lang="en-US" dirty="0" smtClean="0"/>
              <a:t> 210,74 €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3121" y="941020"/>
            <a:ext cx="1458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4€ de </a:t>
            </a:r>
            <a:r>
              <a:rPr lang="en-US" dirty="0" err="1" smtClean="0"/>
              <a:t>frais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dinners </a:t>
            </a:r>
            <a:r>
              <a:rPr lang="en-US" dirty="0" err="1" smtClean="0"/>
              <a:t>club,master</a:t>
            </a:r>
            <a:r>
              <a:rPr lang="en-US" dirty="0" smtClean="0"/>
              <a:t> card credit/debit </a:t>
            </a:r>
            <a:br>
              <a:rPr lang="en-US" dirty="0" smtClean="0"/>
            </a:br>
            <a:r>
              <a:rPr lang="en-US" dirty="0" smtClean="0"/>
              <a:t>Visa CB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7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211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Prix CB par </a:t>
            </a:r>
            <a:r>
              <a:rPr lang="en-US" dirty="0" err="1" smtClean="0"/>
              <a:t>personne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8752"/>
            <a:ext cx="4343400" cy="800100"/>
          </a:xfrm>
          <a:prstGeom prst="rect">
            <a:avLst/>
          </a:prstGeom>
        </p:spPr>
      </p:pic>
      <p:pic>
        <p:nvPicPr>
          <p:cNvPr id="5" name="Picture 4" descr="Capture d’écran 2015-05-02 à 19.42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39" y="2344895"/>
            <a:ext cx="3456013" cy="3213643"/>
          </a:xfrm>
          <a:prstGeom prst="rect">
            <a:avLst/>
          </a:prstGeom>
        </p:spPr>
      </p:pic>
      <p:pic>
        <p:nvPicPr>
          <p:cNvPr id="6" name="Picture 5" descr="Capture d’écran 2015-05-02 à 19.45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92" y="2201282"/>
            <a:ext cx="3087292" cy="25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9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35" y="1015683"/>
            <a:ext cx="7243011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PRIX AFFICHE:  176,98€ par </a:t>
            </a:r>
            <a:r>
              <a:rPr lang="en-US" sz="1800" dirty="0" err="1" smtClean="0"/>
              <a:t>personne</a:t>
            </a:r>
            <a:r>
              <a:rPr lang="en-US" sz="1800" dirty="0" smtClean="0"/>
              <a:t>, Taxes et </a:t>
            </a:r>
            <a:r>
              <a:rPr lang="en-US" sz="1800" dirty="0" err="1" smtClean="0"/>
              <a:t>frais</a:t>
            </a:r>
            <a:r>
              <a:rPr lang="en-US" sz="1800" dirty="0" smtClean="0"/>
              <a:t> de </a:t>
            </a:r>
            <a:r>
              <a:rPr lang="en-US" sz="1800" dirty="0" err="1" smtClean="0"/>
              <a:t>gestion</a:t>
            </a:r>
            <a:r>
              <a:rPr lang="en-US" sz="1800" dirty="0" smtClean="0"/>
              <a:t> </a:t>
            </a:r>
            <a:r>
              <a:rPr lang="en-US" sz="1800" dirty="0" err="1" smtClean="0"/>
              <a:t>inclus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Prix </a:t>
            </a:r>
            <a:r>
              <a:rPr lang="en-US" sz="1800" dirty="0" err="1" smtClean="0"/>
              <a:t>réel</a:t>
            </a:r>
            <a:r>
              <a:rPr lang="en-US" sz="1800" dirty="0" smtClean="0"/>
              <a:t>: 167,98€</a:t>
            </a:r>
          </a:p>
          <a:p>
            <a:r>
              <a:rPr lang="en-US" sz="1800" b="1" dirty="0" err="1" smtClean="0"/>
              <a:t>Frais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Gestion</a:t>
            </a:r>
            <a:r>
              <a:rPr lang="en-US" sz="1800" b="1" dirty="0" smtClean="0"/>
              <a:t> </a:t>
            </a:r>
            <a:r>
              <a:rPr lang="en-US" sz="1800" dirty="0" smtClean="0"/>
              <a:t>12,00€ x 1 </a:t>
            </a:r>
            <a:r>
              <a:rPr lang="en-US" sz="1800" dirty="0" err="1" smtClean="0"/>
              <a:t>personne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donc</a:t>
            </a:r>
            <a:r>
              <a:rPr lang="en-US" sz="1800" dirty="0" smtClean="0">
                <a:solidFill>
                  <a:srgbClr val="FF0000"/>
                </a:solidFill>
              </a:rPr>
              <a:t> par </a:t>
            </a:r>
            <a:r>
              <a:rPr lang="en-US" sz="1800" dirty="0" err="1" smtClean="0">
                <a:solidFill>
                  <a:srgbClr val="FF0000"/>
                </a:solidFill>
              </a:rPr>
              <a:t>personne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mais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annoncé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800" b="1" dirty="0" smtClean="0"/>
              <a:t>Promotion </a:t>
            </a:r>
            <a:r>
              <a:rPr lang="en-US" sz="1800" b="1" dirty="0" err="1" smtClean="0"/>
              <a:t>Spéciale</a:t>
            </a:r>
            <a:r>
              <a:rPr lang="en-US" sz="1800" b="1" dirty="0" smtClean="0"/>
              <a:t> </a:t>
            </a:r>
            <a:r>
              <a:rPr lang="en-US" sz="1800" dirty="0" smtClean="0"/>
              <a:t>-3,00€ -3,00€ </a:t>
            </a:r>
          </a:p>
          <a:p>
            <a:r>
              <a:rPr lang="en-US" sz="1800" dirty="0" err="1" smtClean="0"/>
              <a:t>Frais</a:t>
            </a:r>
            <a:r>
              <a:rPr lang="en-US" sz="1800" dirty="0" smtClean="0"/>
              <a:t> de CB/ </a:t>
            </a:r>
            <a:r>
              <a:rPr lang="en-US" sz="1800" dirty="0" err="1" smtClean="0"/>
              <a:t>personne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5038943" cy="967477"/>
          </a:xfrm>
          <a:prstGeom prst="rect">
            <a:avLst/>
          </a:prstGeom>
        </p:spPr>
      </p:pic>
      <p:pic>
        <p:nvPicPr>
          <p:cNvPr id="5" name="Picture 4" descr="Capture d’écran 2015-05-02 à 11.4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683" y="374975"/>
            <a:ext cx="2544844" cy="2386690"/>
          </a:xfrm>
          <a:prstGeom prst="rect">
            <a:avLst/>
          </a:prstGeom>
        </p:spPr>
      </p:pic>
      <p:pic>
        <p:nvPicPr>
          <p:cNvPr id="6" name="Picture 5" descr="Capture d’écran 2015-05-02 à 11.48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24" y="2917693"/>
            <a:ext cx="2347876" cy="2324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1082" y="2645470"/>
            <a:ext cx="241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2% - 2,49%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9" name="Picture 8" descr="Capture d’écran 2015-05-02 à 11.52.4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5" y="2911426"/>
            <a:ext cx="5680728" cy="29238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6119336"/>
            <a:ext cx="67356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Oui</a:t>
            </a:r>
            <a:r>
              <a:rPr lang="en-US" sz="1400" dirty="0" smtClean="0"/>
              <a:t>; les </a:t>
            </a:r>
            <a:r>
              <a:rPr lang="en-US" sz="1400" dirty="0" err="1" smtClean="0"/>
              <a:t>compagnies</a:t>
            </a:r>
            <a:r>
              <a:rPr lang="en-US" sz="1400" dirty="0" smtClean="0"/>
              <a:t> </a:t>
            </a:r>
            <a:r>
              <a:rPr lang="en-US" sz="1400" dirty="0" err="1" smtClean="0"/>
              <a:t>aériennes</a:t>
            </a:r>
            <a:r>
              <a:rPr lang="en-US" sz="1400" dirty="0" smtClean="0"/>
              <a:t> low-cost </a:t>
            </a:r>
            <a:r>
              <a:rPr lang="en-US" sz="1400" dirty="0" err="1" smtClean="0"/>
              <a:t>appliquent</a:t>
            </a:r>
            <a:r>
              <a:rPr lang="en-US" sz="1400" dirty="0" smtClean="0"/>
              <a:t> des </a:t>
            </a:r>
            <a:r>
              <a:rPr lang="en-US" sz="1400" dirty="0" err="1" smtClean="0"/>
              <a:t>frais</a:t>
            </a:r>
            <a:r>
              <a:rPr lang="en-US" sz="1400" dirty="0" smtClean="0"/>
              <a:t> </a:t>
            </a:r>
            <a:r>
              <a:rPr lang="en-US" sz="1400" dirty="0" err="1" smtClean="0"/>
              <a:t>sur</a:t>
            </a:r>
            <a:r>
              <a:rPr lang="en-US" sz="1400" dirty="0" smtClean="0"/>
              <a:t> </a:t>
            </a:r>
            <a:r>
              <a:rPr lang="en-US" sz="1400" dirty="0" err="1" smtClean="0"/>
              <a:t>l'utilisation</a:t>
            </a:r>
            <a:r>
              <a:rPr lang="en-US" sz="1400" dirty="0" smtClean="0"/>
              <a:t> des </a:t>
            </a:r>
            <a:r>
              <a:rPr lang="en-US" sz="1400" dirty="0" err="1" smtClean="0"/>
              <a:t>cartes</a:t>
            </a:r>
            <a:r>
              <a:rPr lang="en-US" sz="1400" dirty="0" smtClean="0"/>
              <a:t> </a:t>
            </a:r>
            <a:r>
              <a:rPr lang="en-US" sz="1400" dirty="0" err="1" smtClean="0"/>
              <a:t>bancaires</a:t>
            </a:r>
            <a:r>
              <a:rPr lang="en-US" sz="1400" dirty="0" smtClean="0"/>
              <a:t>. </a:t>
            </a:r>
            <a:r>
              <a:rPr lang="en-US" sz="1400" dirty="0" err="1" smtClean="0"/>
              <a:t>Ces</a:t>
            </a:r>
            <a:r>
              <a:rPr lang="en-US" sz="1400" dirty="0" smtClean="0"/>
              <a:t> </a:t>
            </a:r>
            <a:r>
              <a:rPr lang="en-US" sz="1400" dirty="0" err="1" smtClean="0"/>
              <a:t>frais</a:t>
            </a:r>
            <a:r>
              <a:rPr lang="en-US" sz="1400" dirty="0" smtClean="0"/>
              <a:t> </a:t>
            </a:r>
            <a:r>
              <a:rPr lang="en-US" sz="1400" dirty="0" err="1" smtClean="0"/>
              <a:t>varient</a:t>
            </a:r>
            <a:r>
              <a:rPr lang="en-US" sz="1400" dirty="0" smtClean="0"/>
              <a:t> </a:t>
            </a:r>
            <a:r>
              <a:rPr lang="en-US" sz="1400" dirty="0" err="1" smtClean="0"/>
              <a:t>selon</a:t>
            </a:r>
            <a:r>
              <a:rPr lang="en-US" sz="1400" dirty="0" smtClean="0"/>
              <a:t> la carte </a:t>
            </a:r>
            <a:r>
              <a:rPr lang="en-US" sz="1400" dirty="0" err="1" smtClean="0"/>
              <a:t>utilisée</a:t>
            </a:r>
            <a:r>
              <a:rPr lang="en-US" sz="1400" dirty="0" smtClean="0"/>
              <a:t> et la </a:t>
            </a:r>
            <a:r>
              <a:rPr lang="en-US" sz="1400" dirty="0" err="1" smtClean="0"/>
              <a:t>compagnie</a:t>
            </a:r>
            <a:r>
              <a:rPr lang="en-US" sz="1400" dirty="0" smtClean="0"/>
              <a:t> </a:t>
            </a:r>
            <a:r>
              <a:rPr lang="en-US" sz="1400" dirty="0" err="1" smtClean="0"/>
              <a:t>aérienne</a:t>
            </a:r>
            <a:r>
              <a:rPr lang="en-US" sz="1400" dirty="0" smtClean="0"/>
              <a:t> </a:t>
            </a:r>
            <a:r>
              <a:rPr lang="en-US" sz="1400" dirty="0" err="1" smtClean="0"/>
              <a:t>choisie</a:t>
            </a:r>
            <a:r>
              <a:rPr lang="en-US" sz="1400" dirty="0" smtClean="0"/>
              <a:t> et ne </a:t>
            </a:r>
            <a:r>
              <a:rPr lang="en-US" sz="1400" dirty="0" err="1" smtClean="0"/>
              <a:t>dépendent</a:t>
            </a:r>
            <a:r>
              <a:rPr lang="en-US" sz="1400" dirty="0" smtClean="0"/>
              <a:t> en </a:t>
            </a:r>
            <a:r>
              <a:rPr lang="en-US" sz="1400" dirty="0" err="1" smtClean="0"/>
              <a:t>aucun</a:t>
            </a:r>
            <a:r>
              <a:rPr lang="en-US" sz="1400" dirty="0" smtClean="0"/>
              <a:t> </a:t>
            </a:r>
            <a:r>
              <a:rPr lang="en-US" sz="1400" dirty="0" err="1" smtClean="0"/>
              <a:t>cas</a:t>
            </a:r>
            <a:r>
              <a:rPr lang="en-US" sz="1400" dirty="0" smtClean="0"/>
              <a:t> de </a:t>
            </a:r>
            <a:r>
              <a:rPr lang="en-US" sz="1400" dirty="0" err="1" smtClean="0"/>
              <a:t>Logitravel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053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1" y="188914"/>
            <a:ext cx="2336800" cy="622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7408" y="1814019"/>
            <a:ext cx="300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Frais</a:t>
            </a:r>
            <a:r>
              <a:rPr lang="en-US" dirty="0" smtClean="0"/>
              <a:t> de service 9,99€ </a:t>
            </a:r>
            <a:r>
              <a:rPr lang="en-US" dirty="0" err="1" smtClean="0"/>
              <a:t>annoncé</a:t>
            </a:r>
            <a:endParaRPr lang="en-US" dirty="0"/>
          </a:p>
        </p:txBody>
      </p:sp>
      <p:pic>
        <p:nvPicPr>
          <p:cNvPr id="2" name="Picture 1" descr="Capture d’écran 2015-05-02 à 21.44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58" y="614677"/>
            <a:ext cx="4470400" cy="2565400"/>
          </a:xfrm>
          <a:prstGeom prst="rect">
            <a:avLst/>
          </a:prstGeom>
        </p:spPr>
      </p:pic>
      <p:pic>
        <p:nvPicPr>
          <p:cNvPr id="3" name="Picture 2" descr="Capture d’écran 2015-05-02 à 21.49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1" y="2810222"/>
            <a:ext cx="5041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0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TRAVELGENIO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5€/billet </a:t>
            </a:r>
            <a:endParaRPr lang="en-US" dirty="0"/>
          </a:p>
        </p:txBody>
      </p:sp>
      <p:pic>
        <p:nvPicPr>
          <p:cNvPr id="4" name="Picture 3" descr="Capture d’écran 2015-05-02 à 12.18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3036"/>
            <a:ext cx="9004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EXPEDIA.FR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À</a:t>
            </a:r>
            <a:r>
              <a:rPr lang="en-US" dirty="0" smtClean="0"/>
              <a:t> PRIORI PAS DE FRAIS- FRAIS DE COMPAGNIE CB </a:t>
            </a:r>
            <a:r>
              <a:rPr lang="en-US" dirty="0" smtClean="0"/>
              <a:t>3,45€ visa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5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Vol24.fr</a:t>
            </a:r>
            <a:endParaRPr lang="en-US" dirty="0"/>
          </a:p>
        </p:txBody>
      </p:sp>
      <p:pic>
        <p:nvPicPr>
          <p:cNvPr id="4" name="Picture 3" descr="Capture d’écran 2015-05-02 à 12.38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93" y="2930417"/>
            <a:ext cx="2844800" cy="3657600"/>
          </a:xfrm>
          <a:prstGeom prst="rect">
            <a:avLst/>
          </a:prstGeom>
        </p:spPr>
      </p:pic>
      <p:pic>
        <p:nvPicPr>
          <p:cNvPr id="5" name="Picture 4" descr="Capture d’écran 2015-05-02 à 12.40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3" y="2930417"/>
            <a:ext cx="2806700" cy="3771900"/>
          </a:xfrm>
          <a:prstGeom prst="rect">
            <a:avLst/>
          </a:prstGeom>
        </p:spPr>
      </p:pic>
      <p:pic>
        <p:nvPicPr>
          <p:cNvPr id="6" name="Picture 5" descr="Capture d’écran 2015-05-02 à 12.40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70" y="2822386"/>
            <a:ext cx="2768600" cy="354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2703" y="1417638"/>
            <a:ext cx="8961297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Frais</a:t>
            </a:r>
            <a:r>
              <a:rPr lang="en-US" sz="1600" dirty="0"/>
              <a:t> de dossier	Mode de </a:t>
            </a:r>
            <a:r>
              <a:rPr lang="en-US" sz="1600" dirty="0" err="1"/>
              <a:t>paiement</a:t>
            </a:r>
            <a:r>
              <a:rPr lang="en-US" sz="1600" dirty="0"/>
              <a:t> American Express , par </a:t>
            </a:r>
            <a:r>
              <a:rPr lang="en-US" sz="1600" dirty="0" err="1"/>
              <a:t>trajet</a:t>
            </a:r>
            <a:r>
              <a:rPr lang="en-US" sz="1600" dirty="0"/>
              <a:t>; par </a:t>
            </a:r>
            <a:r>
              <a:rPr lang="en-US" sz="1600" dirty="0" err="1"/>
              <a:t>passager</a:t>
            </a:r>
            <a:r>
              <a:rPr lang="en-US" sz="1600" dirty="0"/>
              <a:t> 	25,48 € * </a:t>
            </a:r>
            <a:endParaRPr lang="en-US" sz="1600" dirty="0" smtClean="0"/>
          </a:p>
          <a:p>
            <a:r>
              <a:rPr lang="en-US" sz="1600" dirty="0" err="1"/>
              <a:t>Frais</a:t>
            </a:r>
            <a:r>
              <a:rPr lang="en-US" sz="1600" dirty="0"/>
              <a:t> de dossier Mode de </a:t>
            </a:r>
            <a:r>
              <a:rPr lang="en-US" sz="1600" dirty="0" err="1"/>
              <a:t>paiement</a:t>
            </a:r>
            <a:r>
              <a:rPr lang="en-US" sz="1600" dirty="0"/>
              <a:t> Visa , par </a:t>
            </a:r>
            <a:r>
              <a:rPr lang="en-US" sz="1600" dirty="0" err="1"/>
              <a:t>trajet</a:t>
            </a:r>
            <a:r>
              <a:rPr lang="en-US" sz="1600" dirty="0"/>
              <a:t>; par </a:t>
            </a:r>
            <a:r>
              <a:rPr lang="en-US" sz="1600" dirty="0" err="1"/>
              <a:t>passager</a:t>
            </a:r>
            <a:r>
              <a:rPr lang="en-US" sz="1600" dirty="0"/>
              <a:t> 25,48 € * </a:t>
            </a:r>
          </a:p>
          <a:p>
            <a:r>
              <a:rPr lang="en-US" sz="1600" dirty="0" err="1"/>
              <a:t>Frais</a:t>
            </a:r>
            <a:r>
              <a:rPr lang="en-US" sz="1600" dirty="0"/>
              <a:t> de dossier Mode de </a:t>
            </a:r>
            <a:r>
              <a:rPr lang="en-US" sz="1600" dirty="0" err="1"/>
              <a:t>paiement</a:t>
            </a:r>
            <a:r>
              <a:rPr lang="en-US" sz="1600" dirty="0"/>
              <a:t> Visa Electron , par </a:t>
            </a:r>
            <a:r>
              <a:rPr lang="en-US" sz="1600" dirty="0" err="1"/>
              <a:t>trajet</a:t>
            </a:r>
            <a:r>
              <a:rPr lang="en-US" sz="1600" dirty="0"/>
              <a:t>; par </a:t>
            </a:r>
            <a:r>
              <a:rPr lang="en-US" sz="1600" dirty="0" err="1"/>
              <a:t>passager</a:t>
            </a:r>
            <a:r>
              <a:rPr lang="en-US" sz="1600" dirty="0"/>
              <a:t> 24,99 € </a:t>
            </a:r>
            <a:r>
              <a:rPr lang="en-US" sz="1600" dirty="0" smtClean="0"/>
              <a:t>*</a:t>
            </a:r>
          </a:p>
          <a:p>
            <a:r>
              <a:rPr lang="en-US" sz="1600" dirty="0" err="1"/>
              <a:t>Frais</a:t>
            </a:r>
            <a:r>
              <a:rPr lang="en-US" sz="1600" dirty="0"/>
              <a:t> de dossier Mode de </a:t>
            </a:r>
            <a:r>
              <a:rPr lang="en-US" sz="1600" dirty="0" err="1"/>
              <a:t>paiement</a:t>
            </a:r>
            <a:r>
              <a:rPr lang="en-US" sz="1600" dirty="0"/>
              <a:t> </a:t>
            </a:r>
            <a:r>
              <a:rPr lang="en-US" sz="1600" dirty="0" err="1"/>
              <a:t>Mastercard</a:t>
            </a:r>
            <a:r>
              <a:rPr lang="en-US" sz="1600" dirty="0"/>
              <a:t> , par </a:t>
            </a:r>
            <a:r>
              <a:rPr lang="en-US" sz="1600" dirty="0" err="1"/>
              <a:t>trajet</a:t>
            </a:r>
            <a:r>
              <a:rPr lang="en-US" sz="1600" dirty="0"/>
              <a:t>; par </a:t>
            </a:r>
            <a:r>
              <a:rPr lang="en-US" sz="1600" dirty="0" err="1"/>
              <a:t>passager</a:t>
            </a:r>
            <a:r>
              <a:rPr lang="en-US" sz="1600" dirty="0"/>
              <a:t> 25,48 € *  </a:t>
            </a:r>
            <a:endParaRPr lang="en-US" sz="1600" dirty="0" smtClean="0"/>
          </a:p>
          <a:p>
            <a:r>
              <a:rPr lang="en-US" sz="1600" dirty="0" err="1"/>
              <a:t>Frais</a:t>
            </a:r>
            <a:r>
              <a:rPr lang="en-US" sz="1600" dirty="0"/>
              <a:t> de dossier Mode de </a:t>
            </a:r>
            <a:r>
              <a:rPr lang="en-US" sz="1600" dirty="0" err="1"/>
              <a:t>paiement</a:t>
            </a:r>
            <a:r>
              <a:rPr lang="en-US" sz="1600" dirty="0"/>
              <a:t> Carte </a:t>
            </a:r>
            <a:r>
              <a:rPr lang="en-US" sz="1600" dirty="0" err="1"/>
              <a:t>Bleue</a:t>
            </a:r>
            <a:r>
              <a:rPr lang="en-US" sz="1600" dirty="0"/>
              <a:t> , par </a:t>
            </a:r>
            <a:r>
              <a:rPr lang="en-US" sz="1600" dirty="0" err="1"/>
              <a:t>trajet</a:t>
            </a:r>
            <a:r>
              <a:rPr lang="en-US" sz="1600" dirty="0"/>
              <a:t>; par </a:t>
            </a:r>
            <a:r>
              <a:rPr lang="en-US" sz="1600" dirty="0" err="1"/>
              <a:t>passager</a:t>
            </a:r>
            <a:r>
              <a:rPr lang="en-US" sz="1600" dirty="0"/>
              <a:t> 25,48 € * </a:t>
            </a:r>
            <a:endParaRPr lang="en-US" sz="1600" dirty="0" smtClean="0"/>
          </a:p>
          <a:p>
            <a:r>
              <a:rPr lang="en-US" sz="1600" dirty="0" smtClean="0"/>
              <a:t>* </a:t>
            </a:r>
            <a:r>
              <a:rPr lang="en-US" sz="1600" dirty="0"/>
              <a:t>La </a:t>
            </a:r>
            <a:r>
              <a:rPr lang="en-US" sz="1600" dirty="0" err="1"/>
              <a:t>valeur</a:t>
            </a:r>
            <a:r>
              <a:rPr lang="en-US" sz="1600" dirty="0"/>
              <a:t> finale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statistiquement</a:t>
            </a:r>
            <a:r>
              <a:rPr lang="en-US" sz="1600" dirty="0"/>
              <a:t> </a:t>
            </a:r>
            <a:r>
              <a:rPr lang="en-US" sz="1600" dirty="0" err="1"/>
              <a:t>dépendant</a:t>
            </a:r>
            <a:r>
              <a:rPr lang="en-US" sz="1600" dirty="0"/>
              <a:t> des </a:t>
            </a:r>
            <a:r>
              <a:rPr lang="en-US" sz="1600" dirty="0" err="1"/>
              <a:t>prestations</a:t>
            </a:r>
            <a:r>
              <a:rPr lang="en-US" sz="1600" dirty="0"/>
              <a:t> </a:t>
            </a:r>
            <a:r>
              <a:rPr lang="en-US" sz="1600" dirty="0" err="1"/>
              <a:t>supplémentaires</a:t>
            </a:r>
            <a:r>
              <a:rPr lang="en-US" sz="1600" dirty="0"/>
              <a:t> </a:t>
            </a:r>
            <a:r>
              <a:rPr lang="en-US" sz="1600" dirty="0" err="1"/>
              <a:t>sélectionnées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propose la </a:t>
            </a:r>
            <a:r>
              <a:rPr lang="en-US" sz="1600" dirty="0" err="1"/>
              <a:t>compagnie</a:t>
            </a:r>
            <a:r>
              <a:rPr lang="en-US" sz="1600" dirty="0"/>
              <a:t> </a:t>
            </a:r>
            <a:r>
              <a:rPr lang="en-US" sz="1600" dirty="0" err="1"/>
              <a:t>aérienne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des </a:t>
            </a:r>
            <a:r>
              <a:rPr lang="en-US" sz="1600" dirty="0" err="1"/>
              <a:t>changements</a:t>
            </a:r>
            <a:r>
              <a:rPr lang="en-US" sz="1600" dirty="0"/>
              <a:t> de taxes </a:t>
            </a:r>
            <a:r>
              <a:rPr lang="en-US" sz="1600" dirty="0" err="1"/>
              <a:t>à</a:t>
            </a:r>
            <a:r>
              <a:rPr lang="en-US" sz="1600" dirty="0"/>
              <a:t> court </a:t>
            </a:r>
            <a:r>
              <a:rPr lang="en-US" sz="1600" dirty="0" err="1"/>
              <a:t>terme</a:t>
            </a:r>
            <a:r>
              <a:rPr lang="en-US" sz="1600" dirty="0"/>
              <a:t> </a:t>
            </a:r>
            <a:r>
              <a:rPr lang="en-US" sz="1600" dirty="0" err="1"/>
              <a:t>effectuées</a:t>
            </a:r>
            <a:r>
              <a:rPr lang="en-US" sz="1600" dirty="0"/>
              <a:t> par la </a:t>
            </a:r>
            <a:r>
              <a:rPr lang="en-US" sz="1600" dirty="0" err="1"/>
              <a:t>compagnie</a:t>
            </a:r>
            <a:r>
              <a:rPr lang="en-US" sz="1600" dirty="0"/>
              <a:t> </a:t>
            </a:r>
            <a:r>
              <a:rPr lang="en-US" sz="1600" dirty="0" err="1"/>
              <a:t>aérienne</a:t>
            </a:r>
            <a:r>
              <a:rPr lang="en-US" sz="1600" dirty="0"/>
              <a:t>. </a:t>
            </a:r>
            <a:r>
              <a:rPr lang="en-US" sz="1600" dirty="0" err="1"/>
              <a:t>Rabais</a:t>
            </a:r>
            <a:r>
              <a:rPr lang="en-US" sz="1600" dirty="0"/>
              <a:t> </a:t>
            </a:r>
            <a:r>
              <a:rPr lang="en-US" sz="1600" dirty="0" err="1"/>
              <a:t>sur</a:t>
            </a:r>
            <a:r>
              <a:rPr lang="en-US" sz="1600" dirty="0"/>
              <a:t> vol24.fr pour le </a:t>
            </a:r>
            <a:r>
              <a:rPr lang="en-US" sz="1600" dirty="0" err="1"/>
              <a:t>paiement</a:t>
            </a:r>
            <a:r>
              <a:rPr lang="en-US" sz="1600" dirty="0"/>
              <a:t> avec Carte </a:t>
            </a:r>
            <a:r>
              <a:rPr lang="en-US" sz="1600" dirty="0" err="1"/>
              <a:t>Bleue</a:t>
            </a:r>
            <a:r>
              <a:rPr lang="en-US" sz="1600" dirty="0"/>
              <a:t> </a:t>
            </a:r>
            <a:r>
              <a:rPr lang="en-US" sz="1600" dirty="0" err="1"/>
              <a:t>Réduction</a:t>
            </a:r>
            <a:r>
              <a:rPr lang="en-US" sz="1600" dirty="0"/>
              <a:t> par </a:t>
            </a:r>
            <a:r>
              <a:rPr lang="en-US" sz="1600" dirty="0" err="1"/>
              <a:t>trajet</a:t>
            </a:r>
            <a:r>
              <a:rPr lang="en-US" sz="1600" dirty="0"/>
              <a:t>; par </a:t>
            </a:r>
            <a:r>
              <a:rPr lang="en-US" sz="1600" dirty="0" err="1"/>
              <a:t>passager</a:t>
            </a:r>
            <a:r>
              <a:rPr lang="en-US" sz="1600" dirty="0"/>
              <a:t> -19,99 €</a:t>
            </a:r>
          </a:p>
        </p:txBody>
      </p:sp>
    </p:spTree>
    <p:extLst>
      <p:ext uri="{BB962C8B-B14F-4D97-AF65-F5344CB8AC3E}">
        <p14:creationId xmlns:p14="http://schemas.microsoft.com/office/powerpoint/2010/main" val="206779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9" y="285270"/>
            <a:ext cx="4127500" cy="48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089" y="1189190"/>
            <a:ext cx="5240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- 13,12 € pour VISA ET MASTERCARD</a:t>
            </a:r>
          </a:p>
          <a:p>
            <a:endParaRPr lang="en-US" dirty="0"/>
          </a:p>
          <a:p>
            <a:r>
              <a:rPr lang="en-US" dirty="0" smtClean="0"/>
              <a:t>13,12€  pour CB, EUROCARD, VISA ELECTRON</a:t>
            </a:r>
          </a:p>
          <a:p>
            <a:endParaRPr lang="en-US" dirty="0"/>
          </a:p>
        </p:txBody>
      </p:sp>
      <p:pic>
        <p:nvPicPr>
          <p:cNvPr id="7" name="Picture 6" descr="Capture d’écran 2015-05-02 à 12.55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89" y="1794942"/>
            <a:ext cx="9584151" cy="5324528"/>
          </a:xfrm>
          <a:prstGeom prst="rect">
            <a:avLst/>
          </a:prstGeom>
        </p:spPr>
      </p:pic>
      <p:pic>
        <p:nvPicPr>
          <p:cNvPr id="8" name="Picture 7" descr="Capture d’écran 2015-05-02 à 12.57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846" y="2389519"/>
            <a:ext cx="13690682" cy="51498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5079" y="767870"/>
            <a:ext cx="167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9%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94696" y="3244334"/>
            <a:ext cx="1354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0612345678</a:t>
            </a:r>
          </a:p>
        </p:txBody>
      </p:sp>
      <p:pic>
        <p:nvPicPr>
          <p:cNvPr id="3" name="Picture 2" descr="Capture d’écran 2015-05-02 à 18.57.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95" y="-453959"/>
            <a:ext cx="9144000" cy="36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9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LUFTHANSA: PAS DE FRAIS </a:t>
            </a:r>
          </a:p>
          <a:p>
            <a:r>
              <a:rPr lang="en-US" sz="1600" dirty="0" smtClean="0"/>
              <a:t>SWISS: </a:t>
            </a:r>
            <a:r>
              <a:rPr lang="en-US" sz="1600" dirty="0" smtClean="0">
                <a:hlinkClick r:id="rId2"/>
              </a:rPr>
              <a:t>https://www.swiss.com/es/fr/reserver/conditions/optional-payment-charge</a:t>
            </a:r>
            <a:endParaRPr lang="en-US" sz="1600" dirty="0" smtClean="0"/>
          </a:p>
          <a:p>
            <a:r>
              <a:rPr lang="en-US" sz="1600" dirty="0" smtClean="0"/>
              <a:t>'OPC </a:t>
            </a:r>
            <a:r>
              <a:rPr lang="en-US" sz="1600" dirty="0" err="1" smtClean="0"/>
              <a:t>vous</a:t>
            </a:r>
            <a:r>
              <a:rPr lang="en-US" sz="1600" dirty="0" smtClean="0"/>
              <a:t> </a:t>
            </a:r>
            <a:r>
              <a:rPr lang="en-US" sz="1600" dirty="0" err="1" smtClean="0"/>
              <a:t>est</a:t>
            </a:r>
            <a:r>
              <a:rPr lang="en-US" sz="1600" dirty="0" smtClean="0"/>
              <a:t> </a:t>
            </a:r>
            <a:r>
              <a:rPr lang="en-US" sz="1600" dirty="0" err="1" smtClean="0"/>
              <a:t>facturé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vous</a:t>
            </a:r>
            <a:r>
              <a:rPr lang="en-US" sz="1600" dirty="0" smtClean="0"/>
              <a:t> </a:t>
            </a:r>
            <a:r>
              <a:rPr lang="en-US" sz="1600" dirty="0" err="1" smtClean="0"/>
              <a:t>payez</a:t>
            </a:r>
            <a:r>
              <a:rPr lang="en-US" sz="1600" dirty="0" smtClean="0"/>
              <a:t> un billet par carte de </a:t>
            </a:r>
            <a:r>
              <a:rPr lang="en-US" sz="1600" dirty="0" err="1" smtClean="0"/>
              <a:t>crédit</a:t>
            </a:r>
            <a:r>
              <a:rPr lang="en-US" sz="1600" dirty="0" smtClean="0"/>
              <a:t> et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votre</a:t>
            </a:r>
            <a:r>
              <a:rPr lang="en-US" sz="1600" dirty="0" smtClean="0"/>
              <a:t> voyage commence en Suisse. Le </a:t>
            </a:r>
            <a:r>
              <a:rPr lang="en-US" sz="1600" dirty="0" err="1" smtClean="0"/>
              <a:t>montant</a:t>
            </a:r>
            <a:r>
              <a:rPr lang="en-US" sz="1600" dirty="0" smtClean="0"/>
              <a:t> de la participation </a:t>
            </a:r>
            <a:r>
              <a:rPr lang="en-US" sz="1600" dirty="0" err="1" smtClean="0"/>
              <a:t>varie</a:t>
            </a:r>
            <a:r>
              <a:rPr lang="en-US" sz="1600" dirty="0" smtClean="0"/>
              <a:t> en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de </a:t>
            </a:r>
            <a:r>
              <a:rPr lang="en-US" sz="1600" dirty="0" err="1" smtClean="0"/>
              <a:t>votre</a:t>
            </a:r>
            <a:r>
              <a:rPr lang="en-US" sz="1600" dirty="0" smtClean="0"/>
              <a:t> lieu de destination :</a:t>
            </a:r>
          </a:p>
          <a:p>
            <a:r>
              <a:rPr lang="en-US" sz="1600" dirty="0" smtClean="0"/>
              <a:t>Voyage </a:t>
            </a:r>
            <a:r>
              <a:rPr lang="en-US" sz="1600" dirty="0" err="1" smtClean="0"/>
              <a:t>à</a:t>
            </a:r>
            <a:r>
              <a:rPr lang="en-US" sz="1600" dirty="0" smtClean="0"/>
              <a:t> destination de la Suisse : 6 CHF par billet</a:t>
            </a:r>
          </a:p>
          <a:p>
            <a:r>
              <a:rPr lang="en-US" sz="1600" dirty="0" smtClean="0"/>
              <a:t>Voyage </a:t>
            </a:r>
            <a:r>
              <a:rPr lang="en-US" sz="1600" dirty="0" err="1" smtClean="0"/>
              <a:t>à</a:t>
            </a:r>
            <a:r>
              <a:rPr lang="en-US" sz="1600" dirty="0" smtClean="0"/>
              <a:t> destination de </a:t>
            </a:r>
            <a:r>
              <a:rPr lang="en-US" sz="1600" dirty="0" err="1" smtClean="0"/>
              <a:t>l'Europe</a:t>
            </a:r>
            <a:r>
              <a:rPr lang="en-US" sz="1600" dirty="0" smtClean="0"/>
              <a:t> : 11 CHF par billet</a:t>
            </a:r>
          </a:p>
          <a:p>
            <a:r>
              <a:rPr lang="en-US" sz="1600" dirty="0" smtClean="0"/>
              <a:t>Voyage </a:t>
            </a:r>
            <a:r>
              <a:rPr lang="en-US" sz="1600" dirty="0" err="1" smtClean="0"/>
              <a:t>à</a:t>
            </a:r>
            <a:r>
              <a:rPr lang="en-US" sz="1600" dirty="0" smtClean="0"/>
              <a:t> destination d'un pays en </a:t>
            </a:r>
            <a:r>
              <a:rPr lang="en-US" sz="1600" dirty="0" err="1" smtClean="0"/>
              <a:t>dehors</a:t>
            </a:r>
            <a:r>
              <a:rPr lang="en-US" sz="1600" dirty="0" smtClean="0"/>
              <a:t> de </a:t>
            </a:r>
            <a:r>
              <a:rPr lang="en-US" sz="1600" dirty="0" err="1" smtClean="0"/>
              <a:t>l'Europe</a:t>
            </a:r>
            <a:r>
              <a:rPr lang="en-US" sz="1600" dirty="0" smtClean="0"/>
              <a:t> : 22 CHF par billet</a:t>
            </a:r>
          </a:p>
          <a:p>
            <a:endParaRPr lang="en-US" sz="1600" dirty="0" smtClean="0"/>
          </a:p>
          <a:p>
            <a:r>
              <a:rPr lang="en-US" sz="1600" dirty="0" smtClean="0"/>
              <a:t>PAS DE FRAIS SI VOYAGE COMMENCE EN FR 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EASYJET : </a:t>
            </a:r>
            <a:r>
              <a:rPr lang="en-US" sz="1600" b="1" dirty="0" err="1" smtClean="0"/>
              <a:t>Frais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gestion</a:t>
            </a:r>
            <a:r>
              <a:rPr lang="en-US" sz="1600" b="1" dirty="0" smtClean="0"/>
              <a:t> </a:t>
            </a:r>
          </a:p>
          <a:p>
            <a:r>
              <a:rPr lang="en-US" sz="1600" dirty="0" err="1" smtClean="0"/>
              <a:t>Votre</a:t>
            </a:r>
            <a:r>
              <a:rPr lang="en-US" sz="1600" dirty="0" smtClean="0"/>
              <a:t> </a:t>
            </a:r>
            <a:r>
              <a:rPr lang="en-US" sz="1600" dirty="0" err="1" smtClean="0"/>
              <a:t>réservation</a:t>
            </a:r>
            <a:r>
              <a:rPr lang="en-US" sz="1600" dirty="0" smtClean="0"/>
              <a:t> </a:t>
            </a:r>
            <a:r>
              <a:rPr lang="en-US" sz="1600" dirty="0" err="1" smtClean="0"/>
              <a:t>comprend</a:t>
            </a:r>
            <a:r>
              <a:rPr lang="en-US" sz="1600" dirty="0" smtClean="0"/>
              <a:t> des </a:t>
            </a:r>
            <a:r>
              <a:rPr lang="en-US" sz="1600" dirty="0" err="1" smtClean="0"/>
              <a:t>frais</a:t>
            </a:r>
            <a:r>
              <a:rPr lang="en-US" sz="1600" dirty="0" smtClean="0"/>
              <a:t> de dossier de 15,00 €. </a:t>
            </a:r>
            <a:r>
              <a:rPr lang="en-US" sz="1600" dirty="0" err="1" smtClean="0"/>
              <a:t>Ceux</a:t>
            </a:r>
            <a:r>
              <a:rPr lang="en-US" sz="1600" dirty="0" smtClean="0"/>
              <a:t>-ci </a:t>
            </a:r>
            <a:r>
              <a:rPr lang="en-US" sz="1600" dirty="0" err="1" smtClean="0"/>
              <a:t>ont</a:t>
            </a:r>
            <a:r>
              <a:rPr lang="en-US" sz="1600" dirty="0" smtClean="0"/>
              <a:t> </a:t>
            </a:r>
            <a:r>
              <a:rPr lang="en-US" sz="1600" dirty="0" err="1" smtClean="0"/>
              <a:t>été</a:t>
            </a:r>
            <a:r>
              <a:rPr lang="en-US" sz="1600" dirty="0" smtClean="0"/>
              <a:t> </a:t>
            </a:r>
            <a:r>
              <a:rPr lang="en-US" sz="1600" dirty="0" err="1" smtClean="0"/>
              <a:t>divisés</a:t>
            </a:r>
            <a:r>
              <a:rPr lang="en-US" sz="1600" dirty="0" smtClean="0"/>
              <a:t> par le </a:t>
            </a:r>
            <a:r>
              <a:rPr lang="en-US" sz="1600" dirty="0" err="1" smtClean="0"/>
              <a:t>nombre</a:t>
            </a:r>
            <a:r>
              <a:rPr lang="en-US" sz="1600" dirty="0" smtClean="0"/>
              <a:t> de </a:t>
            </a:r>
            <a:r>
              <a:rPr lang="en-US" sz="1600" dirty="0" err="1" smtClean="0"/>
              <a:t>passagers</a:t>
            </a:r>
            <a:r>
              <a:rPr lang="en-US" sz="1600" dirty="0" smtClean="0"/>
              <a:t> et </a:t>
            </a:r>
            <a:r>
              <a:rPr lang="en-US" sz="1600" dirty="0" err="1" smtClean="0"/>
              <a:t>intégrés</a:t>
            </a:r>
            <a:r>
              <a:rPr lang="en-US" sz="1600" dirty="0" smtClean="0"/>
              <a:t> au prix des billets.</a:t>
            </a:r>
          </a:p>
          <a:p>
            <a:r>
              <a:rPr lang="en-US" sz="1600" dirty="0" smtClean="0"/>
              <a:t>Les </a:t>
            </a:r>
            <a:r>
              <a:rPr lang="en-US" sz="1600" dirty="0" err="1" smtClean="0"/>
              <a:t>paiements</a:t>
            </a:r>
            <a:r>
              <a:rPr lang="en-US" sz="1600" dirty="0" smtClean="0"/>
              <a:t> </a:t>
            </a:r>
            <a:r>
              <a:rPr lang="en-US" sz="1600" dirty="0" err="1" smtClean="0"/>
              <a:t>effectués</a:t>
            </a:r>
            <a:r>
              <a:rPr lang="en-US" sz="1600" dirty="0" smtClean="0"/>
              <a:t> par </a:t>
            </a:r>
            <a:r>
              <a:rPr lang="en-US" sz="1600" dirty="0" err="1" smtClean="0"/>
              <a:t>d'autres</a:t>
            </a:r>
            <a:r>
              <a:rPr lang="en-US" sz="1600" dirty="0" smtClean="0"/>
              <a:t> modes de </a:t>
            </a:r>
            <a:r>
              <a:rPr lang="en-US" sz="1600" dirty="0" err="1" smtClean="0"/>
              <a:t>paiement</a:t>
            </a:r>
            <a:r>
              <a:rPr lang="en-US" sz="1600" dirty="0" smtClean="0"/>
              <a:t> </a:t>
            </a:r>
            <a:r>
              <a:rPr lang="en-US" sz="1600" dirty="0" err="1" smtClean="0"/>
              <a:t>bénéficieront</a:t>
            </a:r>
            <a:r>
              <a:rPr lang="en-US" sz="1600" dirty="0" smtClean="0"/>
              <a:t> </a:t>
            </a:r>
            <a:r>
              <a:rPr lang="en-US" sz="1600" dirty="0" err="1" smtClean="0"/>
              <a:t>d'une</a:t>
            </a:r>
            <a:r>
              <a:rPr lang="en-US" sz="1600" dirty="0" smtClean="0"/>
              <a:t> remise de 2,0% </a:t>
            </a:r>
            <a:r>
              <a:rPr lang="en-US" sz="1600" dirty="0" err="1" smtClean="0"/>
              <a:t>sur</a:t>
            </a:r>
            <a:r>
              <a:rPr lang="en-US" sz="1600" dirty="0" smtClean="0"/>
              <a:t> le </a:t>
            </a:r>
            <a:r>
              <a:rPr lang="en-US" sz="1600" dirty="0" err="1" smtClean="0"/>
              <a:t>montant</a:t>
            </a:r>
            <a:r>
              <a:rPr lang="en-US" sz="1600" dirty="0" smtClean="0"/>
              <a:t> total de la transaction.</a:t>
            </a:r>
          </a:p>
          <a:p>
            <a:r>
              <a:rPr lang="en-US" sz="1600" dirty="0" smtClean="0"/>
              <a:t>Remarque : </a:t>
            </a:r>
            <a:r>
              <a:rPr lang="en-US" sz="1600" dirty="0" err="1" smtClean="0"/>
              <a:t>ceci</a:t>
            </a:r>
            <a:r>
              <a:rPr lang="en-US" sz="1600" dirty="0" smtClean="0"/>
              <a:t> </a:t>
            </a:r>
            <a:r>
              <a:rPr lang="en-US" sz="1600" dirty="0" err="1" smtClean="0"/>
              <a:t>est</a:t>
            </a:r>
            <a:r>
              <a:rPr lang="en-US" sz="1600" dirty="0" smtClean="0"/>
              <a:t> site de </a:t>
            </a:r>
            <a:r>
              <a:rPr lang="en-US" sz="1600" dirty="0" err="1" smtClean="0"/>
              <a:t>vente</a:t>
            </a:r>
            <a:r>
              <a:rPr lang="en-US" sz="1600" dirty="0" smtClean="0"/>
              <a:t> </a:t>
            </a:r>
            <a:r>
              <a:rPr lang="en-US" sz="1600" dirty="0" err="1" smtClean="0"/>
              <a:t>britannique</a:t>
            </a:r>
            <a:r>
              <a:rPr lang="en-US" sz="1600" dirty="0" smtClean="0"/>
              <a:t>. Les </a:t>
            </a:r>
            <a:r>
              <a:rPr lang="en-US" sz="1600" dirty="0" err="1" smtClean="0"/>
              <a:t>titulaires</a:t>
            </a:r>
            <a:r>
              <a:rPr lang="en-US" sz="1600" dirty="0" smtClean="0"/>
              <a:t> de </a:t>
            </a:r>
            <a:r>
              <a:rPr lang="en-US" sz="1600" dirty="0" err="1" smtClean="0"/>
              <a:t>cartes</a:t>
            </a:r>
            <a:r>
              <a:rPr lang="en-US" sz="1600" dirty="0" smtClean="0"/>
              <a:t> non </a:t>
            </a:r>
            <a:r>
              <a:rPr lang="en-US" sz="1600" dirty="0" err="1" smtClean="0"/>
              <a:t>britanniques</a:t>
            </a:r>
            <a:r>
              <a:rPr lang="en-US" sz="1600" dirty="0" smtClean="0"/>
              <a:t> </a:t>
            </a:r>
            <a:r>
              <a:rPr lang="en-US" sz="1600" dirty="0" err="1" smtClean="0"/>
              <a:t>effectuant</a:t>
            </a:r>
            <a:r>
              <a:rPr lang="en-US" sz="1600" dirty="0" smtClean="0"/>
              <a:t> </a:t>
            </a:r>
            <a:r>
              <a:rPr lang="en-US" sz="1600" dirty="0" err="1" smtClean="0"/>
              <a:t>une</a:t>
            </a:r>
            <a:r>
              <a:rPr lang="en-US" sz="1600" dirty="0" smtClean="0"/>
              <a:t> transaction </a:t>
            </a:r>
            <a:r>
              <a:rPr lang="en-US" sz="1600" dirty="0" err="1" smtClean="0"/>
              <a:t>sur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site </a:t>
            </a:r>
            <a:r>
              <a:rPr lang="en-US" sz="1600" dirty="0" err="1" smtClean="0"/>
              <a:t>peuvent</a:t>
            </a:r>
            <a:r>
              <a:rPr lang="en-US" sz="1600" dirty="0" smtClean="0"/>
              <a:t> </a:t>
            </a:r>
            <a:r>
              <a:rPr lang="en-US" sz="1600" dirty="0" err="1" smtClean="0"/>
              <a:t>être</a:t>
            </a:r>
            <a:r>
              <a:rPr lang="en-US" sz="1600" dirty="0" smtClean="0"/>
              <a:t> </a:t>
            </a:r>
            <a:r>
              <a:rPr lang="en-US" sz="1600" dirty="0" err="1" smtClean="0"/>
              <a:t>soumis</a:t>
            </a:r>
            <a:r>
              <a:rPr lang="en-US" sz="1600" dirty="0" smtClean="0"/>
              <a:t> </a:t>
            </a:r>
            <a:r>
              <a:rPr lang="en-US" sz="1600" dirty="0" err="1" smtClean="0"/>
              <a:t>à</a:t>
            </a:r>
            <a:r>
              <a:rPr lang="en-US" sz="1600" dirty="0" smtClean="0"/>
              <a:t> </a:t>
            </a:r>
            <a:r>
              <a:rPr lang="en-US" sz="1600" dirty="0" err="1" smtClean="0"/>
              <a:t>une</a:t>
            </a:r>
            <a:r>
              <a:rPr lang="en-US" sz="1600" dirty="0" smtClean="0"/>
              <a:t> </a:t>
            </a:r>
            <a:r>
              <a:rPr lang="en-US" sz="1600" dirty="0" err="1" smtClean="0"/>
              <a:t>taxe</a:t>
            </a:r>
            <a:r>
              <a:rPr lang="en-US" sz="1600" dirty="0" smtClean="0"/>
              <a:t> </a:t>
            </a:r>
            <a:r>
              <a:rPr lang="en-US" sz="1600" dirty="0" err="1" smtClean="0"/>
              <a:t>douanière</a:t>
            </a:r>
            <a:r>
              <a:rPr lang="en-US" sz="1600" dirty="0" smtClean="0"/>
              <a:t> </a:t>
            </a:r>
            <a:r>
              <a:rPr lang="en-US" sz="1600" dirty="0" err="1" smtClean="0"/>
              <a:t>appliquée</a:t>
            </a:r>
            <a:r>
              <a:rPr lang="en-US" sz="1600" dirty="0" smtClean="0"/>
              <a:t> par </a:t>
            </a:r>
            <a:r>
              <a:rPr lang="en-US" sz="1600" dirty="0" err="1" smtClean="0"/>
              <a:t>l’émetteur</a:t>
            </a:r>
            <a:r>
              <a:rPr lang="en-US" sz="1600" dirty="0" smtClean="0"/>
              <a:t> de </a:t>
            </a:r>
            <a:r>
              <a:rPr lang="en-US" sz="1600" dirty="0" err="1" smtClean="0"/>
              <a:t>leur</a:t>
            </a:r>
            <a:r>
              <a:rPr lang="en-US" sz="1600" dirty="0" smtClean="0"/>
              <a:t> carte.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2% de </a:t>
            </a:r>
            <a:r>
              <a:rPr lang="en-US" sz="2200" dirty="0" err="1" smtClean="0">
                <a:solidFill>
                  <a:srgbClr val="FF0000"/>
                </a:solidFill>
              </a:rPr>
              <a:t>Réduction</a:t>
            </a:r>
            <a:r>
              <a:rPr lang="en-US" sz="2200" dirty="0" smtClean="0">
                <a:solidFill>
                  <a:srgbClr val="FF0000"/>
                </a:solidFill>
              </a:rPr>
              <a:t> Carte de </a:t>
            </a:r>
            <a:r>
              <a:rPr lang="en-US" sz="2200" dirty="0" err="1" smtClean="0">
                <a:solidFill>
                  <a:srgbClr val="FF0000"/>
                </a:solidFill>
              </a:rPr>
              <a:t>débit</a:t>
            </a:r>
            <a:r>
              <a:rPr lang="en-US" sz="2200" dirty="0" smtClean="0">
                <a:solidFill>
                  <a:srgbClr val="FF0000"/>
                </a:solidFill>
              </a:rPr>
              <a:t>, carte </a:t>
            </a:r>
            <a:r>
              <a:rPr lang="en-US" sz="2200" dirty="0" err="1" smtClean="0">
                <a:solidFill>
                  <a:srgbClr val="FF0000"/>
                </a:solidFill>
              </a:rPr>
              <a:t>bancaire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br>
              <a:rPr lang="en-US" sz="2200" dirty="0" smtClean="0">
                <a:solidFill>
                  <a:srgbClr val="FF0000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(ex : carte </a:t>
            </a:r>
            <a:r>
              <a:rPr lang="en-US" sz="2200" dirty="0" err="1" smtClean="0">
                <a:solidFill>
                  <a:srgbClr val="FF0000"/>
                </a:solidFill>
              </a:rPr>
              <a:t>bleue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199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84" y="539831"/>
            <a:ext cx="8229600" cy="765336"/>
          </a:xfrm>
        </p:spPr>
        <p:txBody>
          <a:bodyPr/>
          <a:lstStyle/>
          <a:p>
            <a:r>
              <a:rPr lang="en-US" dirty="0" err="1" smtClean="0"/>
              <a:t>Ebookers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4" name="Picture 3" descr="Capture d’écran 2015-05-02 à 18.33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3" y="1530064"/>
            <a:ext cx="8794416" cy="1944494"/>
          </a:xfrm>
          <a:prstGeom prst="rect">
            <a:avLst/>
          </a:prstGeom>
        </p:spPr>
      </p:pic>
      <p:pic>
        <p:nvPicPr>
          <p:cNvPr id="5" name="Picture 4" descr="Capture d’écran 2015-05-02 à 18.35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9019"/>
            <a:ext cx="6901985" cy="20966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98601" y="4937350"/>
            <a:ext cx="161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6€ </a:t>
            </a:r>
            <a:r>
              <a:rPr lang="en-US" dirty="0" err="1" smtClean="0"/>
              <a:t>amex</a:t>
            </a:r>
            <a:r>
              <a:rPr lang="en-US" dirty="0" smtClean="0"/>
              <a:t> visa master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9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281</Words>
  <Application>Microsoft Macintosh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Sur un billet du 7 au 22 août 2015  Paris MADRID</vt:lpstr>
      <vt:lpstr>PowerPoint Presentation</vt:lpstr>
      <vt:lpstr>PowerPoint Presentation</vt:lpstr>
      <vt:lpstr>TRAVELGENIO</vt:lpstr>
      <vt:lpstr>EXPEDIA.FR</vt:lpstr>
      <vt:lpstr>Vol24.fr</vt:lpstr>
      <vt:lpstr>PowerPoint Presentation</vt:lpstr>
      <vt:lpstr>PowerPoint Presentation</vt:lpstr>
      <vt:lpstr>PowerPoint Presentation</vt:lpstr>
      <vt:lpstr>PowerPoint Presentation</vt:lpstr>
      <vt:lpstr>Prix CB par personne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 Da Cruz</dc:creator>
  <cp:lastModifiedBy>Sandy Da Cruz</cp:lastModifiedBy>
  <cp:revision>24</cp:revision>
  <dcterms:created xsi:type="dcterms:W3CDTF">2015-05-02T09:42:26Z</dcterms:created>
  <dcterms:modified xsi:type="dcterms:W3CDTF">2015-05-03T00:07:51Z</dcterms:modified>
</cp:coreProperties>
</file>