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2" r:id="rId2"/>
    <p:sldId id="264" r:id="rId3"/>
  </p:sldIdLst>
  <p:sldSz cx="18288000" cy="11430000"/>
  <p:notesSz cx="6858000" cy="9144000"/>
  <p:defaultTextStyle>
    <a:lvl1pPr algn="ctr" defTabSz="584200">
      <a:defRPr sz="4200">
        <a:latin typeface="+mn-lt"/>
        <a:ea typeface="+mn-ea"/>
        <a:cs typeface="+mn-cs"/>
        <a:sym typeface="Helvetica Light"/>
      </a:defRPr>
    </a:lvl1pPr>
    <a:lvl2pPr indent="228600" algn="ctr" defTabSz="584200">
      <a:defRPr sz="4200">
        <a:latin typeface="+mn-lt"/>
        <a:ea typeface="+mn-ea"/>
        <a:cs typeface="+mn-cs"/>
        <a:sym typeface="Helvetica Light"/>
      </a:defRPr>
    </a:lvl2pPr>
    <a:lvl3pPr indent="457200" algn="ctr" defTabSz="584200">
      <a:defRPr sz="4200">
        <a:latin typeface="+mn-lt"/>
        <a:ea typeface="+mn-ea"/>
        <a:cs typeface="+mn-cs"/>
        <a:sym typeface="Helvetica Light"/>
      </a:defRPr>
    </a:lvl3pPr>
    <a:lvl4pPr indent="685800" algn="ctr" defTabSz="584200">
      <a:defRPr sz="4200">
        <a:latin typeface="+mn-lt"/>
        <a:ea typeface="+mn-ea"/>
        <a:cs typeface="+mn-cs"/>
        <a:sym typeface="Helvetica Light"/>
      </a:defRPr>
    </a:lvl4pPr>
    <a:lvl5pPr indent="914400" algn="ctr" defTabSz="584200">
      <a:defRPr sz="4200">
        <a:latin typeface="+mn-lt"/>
        <a:ea typeface="+mn-ea"/>
        <a:cs typeface="+mn-cs"/>
        <a:sym typeface="Helvetica Light"/>
      </a:defRPr>
    </a:lvl5pPr>
    <a:lvl6pPr indent="1143000" algn="ctr" defTabSz="584200">
      <a:defRPr sz="4200">
        <a:latin typeface="+mn-lt"/>
        <a:ea typeface="+mn-ea"/>
        <a:cs typeface="+mn-cs"/>
        <a:sym typeface="Helvetica Light"/>
      </a:defRPr>
    </a:lvl6pPr>
    <a:lvl7pPr indent="1371600" algn="ctr" defTabSz="584200">
      <a:defRPr sz="4200">
        <a:latin typeface="+mn-lt"/>
        <a:ea typeface="+mn-ea"/>
        <a:cs typeface="+mn-cs"/>
        <a:sym typeface="Helvetica Light"/>
      </a:defRPr>
    </a:lvl7pPr>
    <a:lvl8pPr indent="1600200" algn="ctr" defTabSz="584200">
      <a:defRPr sz="4200">
        <a:latin typeface="+mn-lt"/>
        <a:ea typeface="+mn-ea"/>
        <a:cs typeface="+mn-cs"/>
        <a:sym typeface="Helvetica Light"/>
      </a:defRPr>
    </a:lvl8pPr>
    <a:lvl9pPr indent="1828800" algn="ctr" defTabSz="584200">
      <a:defRPr sz="42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600" userDrawn="1">
          <p15:clr>
            <a:srgbClr val="A4A3A4"/>
          </p15:clr>
        </p15:guide>
        <p15:guide id="2" pos="5760" userDrawn="1">
          <p15:clr>
            <a:srgbClr val="A4A3A4"/>
          </p15:clr>
        </p15:guide>
        <p15:guide id="4" orient="horz" pos="13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CAA7"/>
    <a:srgbClr val="FF007A"/>
    <a:srgbClr val="43B9C8"/>
    <a:srgbClr val="CEE845"/>
    <a:srgbClr val="264A6F"/>
    <a:srgbClr val="FFE200"/>
    <a:srgbClr val="F9FF03"/>
    <a:srgbClr val="0391FF"/>
    <a:srgbClr val="2A3C53"/>
    <a:srgbClr val="FF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50" d="100"/>
          <a:sy n="50" d="100"/>
        </p:scale>
        <p:origin x="48" y="226"/>
      </p:cViewPr>
      <p:guideLst>
        <p:guide orient="horz" pos="3600"/>
        <p:guide pos="5760"/>
        <p:guide orient="horz" pos="1377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2039087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7473" y="10164714"/>
            <a:ext cx="1552827" cy="590599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36125" y="663949"/>
            <a:ext cx="16992600" cy="1522659"/>
          </a:xfrm>
          <a:prstGeom prst="rect">
            <a:avLst/>
          </a:prstGeom>
        </p:spPr>
        <p:txBody>
          <a:bodyPr tIns="288000" bIns="36000" anchor="ctr"/>
          <a:lstStyle>
            <a:lvl1pPr>
              <a:defRPr>
                <a:latin typeface="DIN-Light" panose="02000504040000020004" pitchFamily="2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3600" userDrawn="1">
          <p15:clr>
            <a:srgbClr val="FBAE40"/>
          </p15:clr>
        </p15:guide>
        <p15:guide id="2" pos="5760" userDrawn="1">
          <p15:clr>
            <a:srgbClr val="FBAE40"/>
          </p15:clr>
        </p15:guide>
        <p15:guide id="3" orient="horz" pos="6775" userDrawn="1">
          <p15:clr>
            <a:srgbClr val="FBAE40"/>
          </p15:clr>
        </p15:guide>
        <p15:guide id="4" pos="11112" userDrawn="1">
          <p15:clr>
            <a:srgbClr val="FBAE40"/>
          </p15:clr>
        </p15:guide>
        <p15:guide id="5" pos="408" userDrawn="1">
          <p15:clr>
            <a:srgbClr val="FBAE40"/>
          </p15:clr>
        </p15:guide>
        <p15:guide id="6" orient="horz" pos="42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0379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3600">
          <p15:clr>
            <a:srgbClr val="FBAE40"/>
          </p15:clr>
        </p15:guide>
        <p15:guide id="2" pos="5760">
          <p15:clr>
            <a:srgbClr val="FBAE40"/>
          </p15:clr>
        </p15:guide>
        <p15:guide id="3" orient="horz" pos="6775">
          <p15:clr>
            <a:srgbClr val="FBAE40"/>
          </p15:clr>
        </p15:guide>
        <p15:guide id="4" pos="11112">
          <p15:clr>
            <a:srgbClr val="FBAE40"/>
          </p15:clr>
        </p15:guide>
        <p15:guide id="5" pos="408">
          <p15:clr>
            <a:srgbClr val="FBAE40"/>
          </p15:clr>
        </p15:guide>
        <p15:guide id="6" orient="horz" pos="42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8288000" cy="114300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191947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3600">
          <p15:clr>
            <a:srgbClr val="FBAE40"/>
          </p15:clr>
        </p15:guide>
        <p15:guide id="2" pos="5760">
          <p15:clr>
            <a:srgbClr val="FBAE40"/>
          </p15:clr>
        </p15:guide>
        <p15:guide id="3" orient="horz" pos="6775">
          <p15:clr>
            <a:srgbClr val="FBAE40"/>
          </p15:clr>
        </p15:guide>
        <p15:guide id="4" pos="11112">
          <p15:clr>
            <a:srgbClr val="FBAE40"/>
          </p15:clr>
        </p15:guide>
        <p15:guide id="5" pos="408">
          <p15:clr>
            <a:srgbClr val="FBAE40"/>
          </p15:clr>
        </p15:guide>
        <p15:guide id="6" orient="horz" pos="42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 userDrawn="1"/>
        </p:nvCxnSpPr>
        <p:spPr>
          <a:xfrm>
            <a:off x="9174480" y="11339052"/>
            <a:ext cx="9149715" cy="0"/>
          </a:xfrm>
          <a:prstGeom prst="line">
            <a:avLst/>
          </a:prstGeom>
          <a:noFill/>
          <a:ln w="165100" cap="flat">
            <a:solidFill>
              <a:srgbClr val="31CAA7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" name="Connecteur droit 4"/>
          <p:cNvCxnSpPr/>
          <p:nvPr userDrawn="1"/>
        </p:nvCxnSpPr>
        <p:spPr>
          <a:xfrm>
            <a:off x="0" y="80209"/>
            <a:ext cx="9144000" cy="0"/>
          </a:xfrm>
          <a:prstGeom prst="line">
            <a:avLst/>
          </a:prstGeom>
          <a:noFill/>
          <a:ln w="165100" cap="flat">
            <a:solidFill>
              <a:srgbClr val="264A6F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Connecteur droit 5"/>
          <p:cNvCxnSpPr/>
          <p:nvPr userDrawn="1"/>
        </p:nvCxnSpPr>
        <p:spPr>
          <a:xfrm flipH="1" flipV="1">
            <a:off x="18207845" y="-7620"/>
            <a:ext cx="15240" cy="5722620"/>
          </a:xfrm>
          <a:prstGeom prst="line">
            <a:avLst/>
          </a:prstGeom>
          <a:noFill/>
          <a:ln w="165100" cap="flat">
            <a:solidFill>
              <a:srgbClr val="31CAA7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Connecteur droit 6"/>
          <p:cNvCxnSpPr/>
          <p:nvPr userDrawn="1"/>
        </p:nvCxnSpPr>
        <p:spPr>
          <a:xfrm flipH="1" flipV="1">
            <a:off x="18223085" y="5715000"/>
            <a:ext cx="11575" cy="5707380"/>
          </a:xfrm>
          <a:prstGeom prst="line">
            <a:avLst/>
          </a:prstGeom>
          <a:noFill/>
          <a:ln w="165100" cap="flat">
            <a:solidFill>
              <a:srgbClr val="264A6F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Connecteur droit 7"/>
          <p:cNvCxnSpPr/>
          <p:nvPr userDrawn="1"/>
        </p:nvCxnSpPr>
        <p:spPr>
          <a:xfrm flipH="1" flipV="1">
            <a:off x="45720" y="-7620"/>
            <a:ext cx="22860" cy="5722620"/>
          </a:xfrm>
          <a:prstGeom prst="line">
            <a:avLst/>
          </a:prstGeom>
          <a:noFill/>
          <a:ln w="165100" cap="flat">
            <a:solidFill>
              <a:srgbClr val="CEE84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Connecteur droit 8"/>
          <p:cNvCxnSpPr/>
          <p:nvPr userDrawn="1"/>
        </p:nvCxnSpPr>
        <p:spPr>
          <a:xfrm flipH="1" flipV="1">
            <a:off x="68580" y="5715000"/>
            <a:ext cx="15240" cy="5715000"/>
          </a:xfrm>
          <a:prstGeom prst="line">
            <a:avLst/>
          </a:prstGeom>
          <a:noFill/>
          <a:ln w="165100" cap="flat">
            <a:solidFill>
              <a:srgbClr val="43B9C8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Connecteur droit 9"/>
          <p:cNvCxnSpPr/>
          <p:nvPr userDrawn="1"/>
        </p:nvCxnSpPr>
        <p:spPr>
          <a:xfrm>
            <a:off x="0" y="11339052"/>
            <a:ext cx="9174480" cy="0"/>
          </a:xfrm>
          <a:prstGeom prst="line">
            <a:avLst/>
          </a:prstGeom>
          <a:noFill/>
          <a:ln w="165100" cap="flat">
            <a:solidFill>
              <a:srgbClr val="FF007A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Connecteur droit 10"/>
          <p:cNvCxnSpPr/>
          <p:nvPr userDrawn="1"/>
        </p:nvCxnSpPr>
        <p:spPr>
          <a:xfrm>
            <a:off x="9144000" y="80209"/>
            <a:ext cx="9153525" cy="0"/>
          </a:xfrm>
          <a:prstGeom prst="line">
            <a:avLst/>
          </a:prstGeom>
          <a:noFill/>
          <a:ln w="165100" cap="flat">
            <a:solidFill>
              <a:srgbClr val="FFE2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584200" eaLnBrk="1" hangingPunct="1">
        <a:defRPr sz="9200">
          <a:latin typeface="+mn-lt"/>
          <a:ea typeface="+mn-ea"/>
          <a:cs typeface="+mn-cs"/>
          <a:sym typeface="Helvetica Light"/>
        </a:defRPr>
      </a:lvl1pPr>
      <a:lvl2pPr indent="228600" algn="ctr" defTabSz="584200" eaLnBrk="1" hangingPunct="1">
        <a:defRPr sz="9200">
          <a:latin typeface="+mn-lt"/>
          <a:ea typeface="+mn-ea"/>
          <a:cs typeface="+mn-cs"/>
          <a:sym typeface="Helvetica Light"/>
        </a:defRPr>
      </a:lvl2pPr>
      <a:lvl3pPr indent="457200" algn="ctr" defTabSz="584200" eaLnBrk="1" hangingPunct="1">
        <a:defRPr sz="9200">
          <a:latin typeface="+mn-lt"/>
          <a:ea typeface="+mn-ea"/>
          <a:cs typeface="+mn-cs"/>
          <a:sym typeface="Helvetica Light"/>
        </a:defRPr>
      </a:lvl3pPr>
      <a:lvl4pPr indent="685800" algn="ctr" defTabSz="584200" eaLnBrk="1" hangingPunct="1">
        <a:defRPr sz="9200">
          <a:latin typeface="+mn-lt"/>
          <a:ea typeface="+mn-ea"/>
          <a:cs typeface="+mn-cs"/>
          <a:sym typeface="Helvetica Light"/>
        </a:defRPr>
      </a:lvl4pPr>
      <a:lvl5pPr indent="914400" algn="ctr" defTabSz="584200" eaLnBrk="1" hangingPunct="1">
        <a:defRPr sz="9200">
          <a:latin typeface="+mn-lt"/>
          <a:ea typeface="+mn-ea"/>
          <a:cs typeface="+mn-cs"/>
          <a:sym typeface="Helvetica Light"/>
        </a:defRPr>
      </a:lvl5pPr>
      <a:lvl6pPr indent="1143000" algn="ctr" defTabSz="584200" eaLnBrk="1" hangingPunct="1">
        <a:defRPr sz="9200">
          <a:latin typeface="+mn-lt"/>
          <a:ea typeface="+mn-ea"/>
          <a:cs typeface="+mn-cs"/>
          <a:sym typeface="Helvetica Light"/>
        </a:defRPr>
      </a:lvl6pPr>
      <a:lvl7pPr indent="1371600" algn="ctr" defTabSz="584200" eaLnBrk="1" hangingPunct="1">
        <a:defRPr sz="9200">
          <a:latin typeface="+mn-lt"/>
          <a:ea typeface="+mn-ea"/>
          <a:cs typeface="+mn-cs"/>
          <a:sym typeface="Helvetica Light"/>
        </a:defRPr>
      </a:lvl7pPr>
      <a:lvl8pPr indent="1600200" algn="ctr" defTabSz="584200" eaLnBrk="1" hangingPunct="1">
        <a:defRPr sz="9200">
          <a:latin typeface="+mn-lt"/>
          <a:ea typeface="+mn-ea"/>
          <a:cs typeface="+mn-cs"/>
          <a:sym typeface="Helvetica Light"/>
        </a:defRPr>
      </a:lvl8pPr>
      <a:lvl9pPr indent="1828800" algn="ctr" defTabSz="584200" eaLnBrk="1" hangingPunct="1">
        <a:defRPr sz="9200">
          <a:latin typeface="+mn-lt"/>
          <a:ea typeface="+mn-ea"/>
          <a:cs typeface="+mn-cs"/>
          <a:sym typeface="Helvetica Light"/>
        </a:defRPr>
      </a:lvl9pPr>
    </p:titleStyle>
    <p:bodyStyle>
      <a:lvl1pPr marL="518583" indent="-518583" defTabSz="584200" eaLnBrk="1" hangingPunct="1">
        <a:spcBef>
          <a:spcPts val="4200"/>
        </a:spcBef>
        <a:buSzPct val="75000"/>
        <a:buChar char="•"/>
        <a:defRPr sz="4200">
          <a:latin typeface="+mn-lt"/>
          <a:ea typeface="+mn-ea"/>
          <a:cs typeface="+mn-cs"/>
          <a:sym typeface="Helvetica Light"/>
        </a:defRPr>
      </a:lvl1pPr>
      <a:lvl2pPr marL="963083" indent="-518583" defTabSz="584200" eaLnBrk="1" hangingPunct="1">
        <a:spcBef>
          <a:spcPts val="4200"/>
        </a:spcBef>
        <a:buSzPct val="75000"/>
        <a:buChar char="•"/>
        <a:defRPr sz="4200">
          <a:latin typeface="+mn-lt"/>
          <a:ea typeface="+mn-ea"/>
          <a:cs typeface="+mn-cs"/>
          <a:sym typeface="Helvetica Light"/>
        </a:defRPr>
      </a:lvl2pPr>
      <a:lvl3pPr marL="1407583" indent="-518583" defTabSz="584200" eaLnBrk="1" hangingPunct="1">
        <a:spcBef>
          <a:spcPts val="4200"/>
        </a:spcBef>
        <a:buSzPct val="75000"/>
        <a:buChar char="•"/>
        <a:defRPr sz="4200">
          <a:latin typeface="+mn-lt"/>
          <a:ea typeface="+mn-ea"/>
          <a:cs typeface="+mn-cs"/>
          <a:sym typeface="Helvetica Light"/>
        </a:defRPr>
      </a:lvl3pPr>
      <a:lvl4pPr marL="1852083" indent="-518583" defTabSz="584200" eaLnBrk="1" hangingPunct="1">
        <a:spcBef>
          <a:spcPts val="4200"/>
        </a:spcBef>
        <a:buSzPct val="75000"/>
        <a:buChar char="•"/>
        <a:defRPr sz="4200">
          <a:latin typeface="+mn-lt"/>
          <a:ea typeface="+mn-ea"/>
          <a:cs typeface="+mn-cs"/>
          <a:sym typeface="Helvetica Light"/>
        </a:defRPr>
      </a:lvl4pPr>
      <a:lvl5pPr marL="2296583" indent="-518583" defTabSz="584200" eaLnBrk="1" hangingPunct="1">
        <a:spcBef>
          <a:spcPts val="4200"/>
        </a:spcBef>
        <a:buSzPct val="75000"/>
        <a:buChar char="•"/>
        <a:defRPr sz="4200">
          <a:latin typeface="+mn-lt"/>
          <a:ea typeface="+mn-ea"/>
          <a:cs typeface="+mn-cs"/>
          <a:sym typeface="Helvetica Light"/>
        </a:defRPr>
      </a:lvl5pPr>
      <a:lvl6pPr marL="2741083" indent="-518583" defTabSz="584200" eaLnBrk="1" hangingPunct="1">
        <a:spcBef>
          <a:spcPts val="4200"/>
        </a:spcBef>
        <a:buSzPct val="75000"/>
        <a:buChar char="•"/>
        <a:defRPr sz="4200">
          <a:latin typeface="+mn-lt"/>
          <a:ea typeface="+mn-ea"/>
          <a:cs typeface="+mn-cs"/>
          <a:sym typeface="Helvetica Light"/>
        </a:defRPr>
      </a:lvl6pPr>
      <a:lvl7pPr marL="3185583" indent="-518583" defTabSz="584200" eaLnBrk="1" hangingPunct="1">
        <a:spcBef>
          <a:spcPts val="4200"/>
        </a:spcBef>
        <a:buSzPct val="75000"/>
        <a:buChar char="•"/>
        <a:defRPr sz="4200">
          <a:latin typeface="+mn-lt"/>
          <a:ea typeface="+mn-ea"/>
          <a:cs typeface="+mn-cs"/>
          <a:sym typeface="Helvetica Light"/>
        </a:defRPr>
      </a:lvl7pPr>
      <a:lvl8pPr marL="3630083" indent="-518583" defTabSz="584200" eaLnBrk="1" hangingPunct="1">
        <a:spcBef>
          <a:spcPts val="4200"/>
        </a:spcBef>
        <a:buSzPct val="75000"/>
        <a:buChar char="•"/>
        <a:defRPr sz="4200">
          <a:latin typeface="+mn-lt"/>
          <a:ea typeface="+mn-ea"/>
          <a:cs typeface="+mn-cs"/>
          <a:sym typeface="Helvetica Light"/>
        </a:defRPr>
      </a:lvl8pPr>
      <a:lvl9pPr marL="4074583" indent="-518583" defTabSz="584200" eaLnBrk="1" hangingPunct="1">
        <a:spcBef>
          <a:spcPts val="4200"/>
        </a:spcBef>
        <a:buSzPct val="75000"/>
        <a:buChar char="•"/>
        <a:defRPr sz="42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 eaLnBrk="1" hangingPunct="1">
        <a:defRPr sz="20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 eaLnBrk="1" hangingPunct="1">
        <a:defRPr sz="20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 eaLnBrk="1" hangingPunct="1">
        <a:defRPr sz="20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 eaLnBrk="1" hangingPunct="1">
        <a:defRPr sz="20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 eaLnBrk="1" hangingPunct="1">
        <a:defRPr sz="20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 eaLnBrk="1" hangingPunct="1">
        <a:defRPr sz="20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 eaLnBrk="1" hangingPunct="1">
        <a:defRPr sz="20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 eaLnBrk="1" hangingPunct="1">
        <a:defRPr sz="20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 eaLnBrk="1" hangingPunct="1">
        <a:defRPr sz="20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768553"/>
              </p:ext>
            </p:extLst>
          </p:nvPr>
        </p:nvGraphicFramePr>
        <p:xfrm>
          <a:off x="647700" y="2186608"/>
          <a:ext cx="16992600" cy="53525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8520"/>
                <a:gridCol w="3398520"/>
                <a:gridCol w="3398520"/>
                <a:gridCol w="3398520"/>
                <a:gridCol w="3398520"/>
              </a:tblGrid>
              <a:tr h="720080">
                <a:tc>
                  <a:txBody>
                    <a:bodyPr/>
                    <a:lstStyle/>
                    <a:p>
                      <a:pPr>
                        <a:tabLst>
                          <a:tab pos="2697163" algn="l"/>
                        </a:tabLst>
                      </a:pPr>
                      <a:endParaRPr lang="fr-FR" sz="3200" b="1" dirty="0">
                        <a:latin typeface="DIN-Light" panose="02000504040000020004" pitchFamily="2" charset="0"/>
                      </a:endParaRPr>
                    </a:p>
                  </a:txBody>
                  <a:tcPr marT="18000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2697163" algn="l"/>
                        </a:tabLst>
                      </a:pPr>
                      <a:r>
                        <a:rPr lang="fr-FR" sz="3200" b="1" dirty="0" err="1" smtClean="0">
                          <a:latin typeface="DIN-Light" panose="02000504040000020004" pitchFamily="2" charset="0"/>
                        </a:rPr>
                        <a:t>Oxeva</a:t>
                      </a:r>
                      <a:r>
                        <a:rPr lang="fr-FR" sz="3200" b="1" dirty="0" smtClean="0">
                          <a:latin typeface="DIN-Light" panose="02000504040000020004" pitchFamily="2" charset="0"/>
                        </a:rPr>
                        <a:t/>
                      </a:r>
                      <a:br>
                        <a:rPr lang="fr-FR" sz="3200" b="1" dirty="0" smtClean="0">
                          <a:latin typeface="DIN-Light" panose="02000504040000020004" pitchFamily="2" charset="0"/>
                        </a:rPr>
                      </a:br>
                      <a:r>
                        <a:rPr lang="fr-FR" sz="3200" dirty="0" smtClean="0">
                          <a:latin typeface="DIN-Light" panose="02000504040000020004" pitchFamily="2" charset="0"/>
                        </a:rPr>
                        <a:t>Managé</a:t>
                      </a:r>
                      <a:endParaRPr lang="fr-FR" sz="3200" b="1" dirty="0">
                        <a:latin typeface="DIN-Light" panose="02000504040000020004" pitchFamily="2" charset="0"/>
                      </a:endParaRPr>
                    </a:p>
                  </a:txBody>
                  <a:tcPr marT="180000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2697163" algn="l"/>
                        </a:tabLst>
                      </a:pPr>
                      <a:r>
                        <a:rPr lang="fr-FR" sz="3200" b="1" dirty="0" smtClean="0">
                          <a:latin typeface="DIN-Light" panose="02000504040000020004" pitchFamily="2" charset="0"/>
                        </a:rPr>
                        <a:t>OVH</a:t>
                      </a:r>
                      <a:br>
                        <a:rPr lang="fr-FR" sz="3200" b="1" dirty="0" smtClean="0">
                          <a:latin typeface="DIN-Light" panose="02000504040000020004" pitchFamily="2" charset="0"/>
                        </a:rPr>
                      </a:br>
                      <a:r>
                        <a:rPr lang="fr-FR" sz="3200" dirty="0" smtClean="0">
                          <a:latin typeface="DIN-Light" panose="02000504040000020004" pitchFamily="2" charset="0"/>
                        </a:rPr>
                        <a:t>Managé</a:t>
                      </a:r>
                      <a:endParaRPr lang="fr-FR" sz="3200" b="1" dirty="0">
                        <a:latin typeface="DIN-Light" panose="02000504040000020004" pitchFamily="2" charset="0"/>
                      </a:endParaRPr>
                    </a:p>
                  </a:txBody>
                  <a:tcPr marT="180000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97163" algn="l"/>
                        </a:tabLst>
                        <a:defRPr/>
                      </a:pPr>
                      <a:r>
                        <a:rPr lang="fr-FR" sz="3200" b="1" dirty="0" smtClean="0">
                          <a:latin typeface="DIN-Light" panose="02000504040000020004" pitchFamily="2" charset="0"/>
                        </a:rPr>
                        <a:t>OVH</a:t>
                      </a:r>
                      <a:br>
                        <a:rPr lang="fr-FR" sz="3200" b="1" dirty="0" smtClean="0">
                          <a:latin typeface="DIN-Light" panose="02000504040000020004" pitchFamily="2" charset="0"/>
                        </a:rPr>
                      </a:br>
                      <a:r>
                        <a:rPr lang="fr-FR" sz="3200" dirty="0" err="1" smtClean="0">
                          <a:latin typeface="DIN-Light" panose="02000504040000020004" pitchFamily="2" charset="0"/>
                        </a:rPr>
                        <a:t>Dedicated</a:t>
                      </a:r>
                      <a:r>
                        <a:rPr lang="fr-FR" sz="3200" baseline="0" dirty="0" smtClean="0">
                          <a:latin typeface="DIN-Light" panose="02000504040000020004" pitchFamily="2" charset="0"/>
                        </a:rPr>
                        <a:t> Cloud</a:t>
                      </a:r>
                      <a:endParaRPr lang="fr-FR" sz="3200" dirty="0" smtClean="0">
                        <a:latin typeface="DIN-Light" panose="02000504040000020004" pitchFamily="2" charset="0"/>
                      </a:endParaRPr>
                    </a:p>
                  </a:txBody>
                  <a:tcPr marT="180000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2697163" algn="l"/>
                        </a:tabLst>
                      </a:pPr>
                      <a:r>
                        <a:rPr lang="fr-FR" sz="3200" b="1" dirty="0" smtClean="0">
                          <a:latin typeface="DIN-Light" panose="02000504040000020004" pitchFamily="2" charset="0"/>
                        </a:rPr>
                        <a:t>OVH</a:t>
                      </a:r>
                      <a:br>
                        <a:rPr lang="fr-FR" sz="3200" b="1" dirty="0" smtClean="0">
                          <a:latin typeface="DIN-Light" panose="02000504040000020004" pitchFamily="2" charset="0"/>
                        </a:rPr>
                      </a:br>
                      <a:r>
                        <a:rPr lang="fr-FR" sz="3200" dirty="0" smtClean="0">
                          <a:latin typeface="DIN-Light" panose="02000504040000020004" pitchFamily="2" charset="0"/>
                        </a:rPr>
                        <a:t>Public Cloud</a:t>
                      </a:r>
                      <a:endParaRPr lang="fr-FR" sz="3200" b="1" dirty="0">
                        <a:latin typeface="DIN-Light" panose="02000504040000020004" pitchFamily="2" charset="0"/>
                      </a:endParaRPr>
                    </a:p>
                  </a:txBody>
                  <a:tcPr marT="180000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>
                        <a:tabLst>
                          <a:tab pos="2332038" algn="l"/>
                        </a:tabLst>
                      </a:pPr>
                      <a:r>
                        <a:rPr lang="fr-FR" sz="3200" baseline="0" dirty="0" smtClean="0">
                          <a:latin typeface="DIN-Light" panose="02000504040000020004" pitchFamily="2" charset="0"/>
                        </a:rPr>
                        <a:t>Prix</a:t>
                      </a:r>
                      <a:endParaRPr lang="fr-FR" sz="4200" baseline="0" dirty="0" smtClean="0">
                        <a:latin typeface="DIN-Light" panose="02000504040000020004" pitchFamily="2" charset="0"/>
                      </a:endParaRPr>
                    </a:p>
                  </a:txBody>
                  <a:tcPr marT="180000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2697163" algn="l"/>
                        </a:tabLst>
                      </a:pPr>
                      <a:r>
                        <a:rPr lang="fr-FR" sz="3200" dirty="0" smtClean="0">
                          <a:latin typeface="DIN-Light" panose="02000504040000020004" pitchFamily="2" charset="0"/>
                        </a:rPr>
                        <a:t>20 K€ /an</a:t>
                      </a:r>
                    </a:p>
                    <a:p>
                      <a:pPr>
                        <a:tabLst>
                          <a:tab pos="2332038" algn="l"/>
                        </a:tabLst>
                      </a:pPr>
                      <a:r>
                        <a:rPr lang="fr-FR" sz="1800" baseline="0" dirty="0" err="1" smtClean="0">
                          <a:latin typeface="DIN-Light" panose="02000504040000020004" pitchFamily="2" charset="0"/>
                        </a:rPr>
                        <a:t>Refact</a:t>
                      </a:r>
                      <a:r>
                        <a:rPr lang="fr-FR" sz="1800" baseline="0" dirty="0" smtClean="0">
                          <a:latin typeface="DIN-Light" panose="02000504040000020004" pitchFamily="2" charset="0"/>
                        </a:rPr>
                        <a:t>. Open Api  = 23 K€</a:t>
                      </a:r>
                    </a:p>
                  </a:txBody>
                  <a:tcPr marT="18000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2697163" algn="l"/>
                        </a:tabLst>
                      </a:pPr>
                      <a:r>
                        <a:rPr lang="fr-FR" sz="3200" dirty="0" smtClean="0">
                          <a:latin typeface="DIN-Light" panose="02000504040000020004" pitchFamily="2" charset="0"/>
                        </a:rPr>
                        <a:t>3,7 K€ /an</a:t>
                      </a:r>
                      <a:br>
                        <a:rPr lang="fr-FR" sz="3200" dirty="0" smtClean="0">
                          <a:latin typeface="DIN-Light" panose="02000504040000020004" pitchFamily="2" charset="0"/>
                        </a:rPr>
                      </a:br>
                      <a:r>
                        <a:rPr kumimoji="0" lang="fr-FR" sz="18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sym typeface="Helvetica Light"/>
                        </a:rPr>
                        <a:t>Set-up</a:t>
                      </a:r>
                      <a:r>
                        <a:rPr kumimoji="0" lang="fr-FR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sym typeface="Helvetica Light"/>
                        </a:rPr>
                        <a:t> = 199 €</a:t>
                      </a:r>
                      <a:endParaRPr lang="fr-FR" sz="3200" dirty="0">
                        <a:latin typeface="DIN-Light" panose="02000504040000020004" pitchFamily="2" charset="0"/>
                      </a:endParaRPr>
                    </a:p>
                  </a:txBody>
                  <a:tcPr marT="18000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2697163" algn="l"/>
                        </a:tabLst>
                      </a:pPr>
                      <a:r>
                        <a:rPr lang="fr-FR" sz="3200" dirty="0" smtClean="0">
                          <a:latin typeface="DIN-Light" panose="02000504040000020004" pitchFamily="2" charset="0"/>
                        </a:rPr>
                        <a:t>7,6</a:t>
                      </a:r>
                      <a:r>
                        <a:rPr lang="fr-FR" sz="3200" baseline="0" dirty="0" smtClean="0">
                          <a:latin typeface="DIN-Light" panose="02000504040000020004" pitchFamily="2" charset="0"/>
                        </a:rPr>
                        <a:t> K€ /an</a:t>
                      </a:r>
                      <a:endParaRPr lang="fr-FR" sz="3200" dirty="0">
                        <a:latin typeface="DIN-Light" panose="02000504040000020004" pitchFamily="2" charset="0"/>
                      </a:endParaRPr>
                    </a:p>
                  </a:txBody>
                  <a:tcPr marT="18000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2697163" algn="l"/>
                        </a:tabLst>
                      </a:pPr>
                      <a:r>
                        <a:rPr lang="fr-FR" sz="3200" dirty="0" smtClean="0">
                          <a:latin typeface="DIN-Light" panose="02000504040000020004" pitchFamily="2" charset="0"/>
                        </a:rPr>
                        <a:t>2,9 K€ /an</a:t>
                      </a:r>
                      <a:endParaRPr lang="fr-FR" sz="3200" dirty="0">
                        <a:latin typeface="DIN-Light" panose="02000504040000020004" pitchFamily="2" charset="0"/>
                      </a:endParaRPr>
                    </a:p>
                  </a:txBody>
                  <a:tcPr marT="180000" marB="0"/>
                </a:tc>
              </a:tr>
              <a:tr h="792088">
                <a:tc>
                  <a:txBody>
                    <a:bodyPr/>
                    <a:lstStyle/>
                    <a:p>
                      <a:pPr>
                        <a:tabLst>
                          <a:tab pos="2332038" algn="l"/>
                        </a:tabLst>
                      </a:pPr>
                      <a:r>
                        <a:rPr lang="fr-FR" sz="3200" baseline="0" dirty="0" smtClean="0">
                          <a:latin typeface="DIN-Light" panose="02000504040000020004" pitchFamily="2" charset="0"/>
                        </a:rPr>
                        <a:t>Infogérance</a:t>
                      </a:r>
                    </a:p>
                  </a:txBody>
                  <a:tcPr marT="18000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2332038" algn="l"/>
                        </a:tabLst>
                      </a:pPr>
                      <a:r>
                        <a:rPr lang="fr-FR" sz="3200" baseline="0" dirty="0" smtClean="0">
                          <a:latin typeface="DIN-Light" panose="02000504040000020004" pitchFamily="2" charset="0"/>
                        </a:rPr>
                        <a:t>Inclus et illimité</a:t>
                      </a:r>
                    </a:p>
                  </a:txBody>
                  <a:tcPr marT="18000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2697163" algn="l"/>
                        </a:tabLst>
                      </a:pPr>
                      <a:r>
                        <a:rPr kumimoji="0" lang="fr-FR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sym typeface="Helvetica Light"/>
                        </a:rPr>
                        <a:t>à partir de</a:t>
                      </a:r>
                      <a:br>
                        <a:rPr kumimoji="0" lang="fr-FR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sym typeface="Helvetica Light"/>
                        </a:rPr>
                      </a:br>
                      <a:r>
                        <a:rPr lang="fr-FR" sz="3200" dirty="0" smtClean="0">
                          <a:latin typeface="DIN-Light" panose="02000504040000020004" pitchFamily="2" charset="0"/>
                        </a:rPr>
                        <a:t>183 € /15</a:t>
                      </a:r>
                      <a:r>
                        <a:rPr lang="fr-FR" sz="3200" baseline="0" dirty="0" smtClean="0">
                          <a:latin typeface="DIN-Light" panose="02000504040000020004" pitchFamily="2" charset="0"/>
                        </a:rPr>
                        <a:t>’</a:t>
                      </a:r>
                      <a:endParaRPr lang="fr-FR" sz="1800" dirty="0">
                        <a:latin typeface="DIN-Light" panose="02000504040000020004" pitchFamily="2" charset="0"/>
                      </a:endParaRPr>
                    </a:p>
                  </a:txBody>
                  <a:tcPr marT="18000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2697163" algn="l"/>
                        </a:tabLst>
                      </a:pPr>
                      <a:r>
                        <a:rPr lang="fr-FR" sz="3200" dirty="0" smtClean="0">
                          <a:latin typeface="DIN-Light" panose="02000504040000020004" pitchFamily="2" charset="0"/>
                        </a:rPr>
                        <a:t>Cf. </a:t>
                      </a:r>
                      <a:r>
                        <a:rPr lang="fr-FR" sz="3200" dirty="0" smtClean="0">
                          <a:latin typeface="DIN-Light" panose="02000504040000020004" pitchFamily="2" charset="0"/>
                          <a:sym typeface="Wingdings" panose="05000000000000000000" pitchFamily="2" charset="2"/>
                        </a:rPr>
                        <a:t></a:t>
                      </a:r>
                      <a:endParaRPr lang="fr-FR" sz="3200" dirty="0">
                        <a:latin typeface="DIN-Light" panose="02000504040000020004" pitchFamily="2" charset="0"/>
                      </a:endParaRPr>
                    </a:p>
                  </a:txBody>
                  <a:tcPr marT="18000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2697163" algn="l"/>
                        </a:tabLst>
                      </a:pPr>
                      <a:r>
                        <a:rPr lang="fr-FR" sz="3200" dirty="0" smtClean="0">
                          <a:latin typeface="DIN-Light" panose="02000504040000020004" pitchFamily="2" charset="0"/>
                        </a:rPr>
                        <a:t>Cf. </a:t>
                      </a:r>
                      <a:r>
                        <a:rPr lang="fr-FR" sz="3200" dirty="0" smtClean="0">
                          <a:latin typeface="DIN-Light" panose="02000504040000020004" pitchFamily="2" charset="0"/>
                          <a:sym typeface="Wingdings" panose="05000000000000000000" pitchFamily="2" charset="2"/>
                        </a:rPr>
                        <a:t></a:t>
                      </a:r>
                      <a:endParaRPr lang="fr-FR" sz="3200" dirty="0">
                        <a:latin typeface="DIN-Light" panose="02000504040000020004" pitchFamily="2" charset="0"/>
                      </a:endParaRPr>
                    </a:p>
                  </a:txBody>
                  <a:tcPr marT="180000" marB="0"/>
                </a:tc>
              </a:tr>
              <a:tr h="792088">
                <a:tc>
                  <a:txBody>
                    <a:bodyPr/>
                    <a:lstStyle/>
                    <a:p>
                      <a:pPr>
                        <a:tabLst>
                          <a:tab pos="2332038" algn="l"/>
                        </a:tabLst>
                      </a:pPr>
                      <a:r>
                        <a:rPr lang="fr-FR" sz="3200" baseline="0" dirty="0" smtClean="0">
                          <a:latin typeface="DIN-Light" panose="02000504040000020004" pitchFamily="2" charset="0"/>
                        </a:rPr>
                        <a:t>Contenu</a:t>
                      </a:r>
                    </a:p>
                  </a:txBody>
                  <a:tcPr marT="18000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2697163" algn="l"/>
                        </a:tabLst>
                        <a:defRPr/>
                      </a:pPr>
                      <a:r>
                        <a:rPr kumimoji="0" lang="fr-FR" sz="2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sym typeface="Helvetica Light"/>
                        </a:rPr>
                        <a:t>Choix </a:t>
                      </a:r>
                      <a:r>
                        <a:rPr kumimoji="0" lang="fr-FR" sz="22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sym typeface="Helvetica Light"/>
                        </a:rPr>
                        <a:t>stack</a:t>
                      </a:r>
                      <a:r>
                        <a:rPr kumimoji="0" lang="fr-FR" sz="2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sym typeface="Helvetica Light"/>
                        </a:rPr>
                        <a:t> très ouvert </a:t>
                      </a:r>
                    </a:p>
                    <a:p>
                      <a:pPr marL="182563" marR="0" lvl="0" indent="-182563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2697163" algn="l"/>
                        </a:tabLst>
                        <a:defRPr/>
                      </a:pPr>
                      <a:r>
                        <a:rPr kumimoji="0" lang="fr-FR" sz="2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sym typeface="Helvetica Light"/>
                        </a:rPr>
                        <a:t>Config initiale</a:t>
                      </a:r>
                    </a:p>
                    <a:p>
                      <a:pPr marL="182563" marR="0" lvl="0" indent="-182563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2697163" algn="l"/>
                        </a:tabLst>
                        <a:defRPr/>
                      </a:pPr>
                      <a:r>
                        <a:rPr kumimoji="0" lang="fr-FR" sz="2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sym typeface="Helvetica Light"/>
                        </a:rPr>
                        <a:t>Pas de droits d’admin</a:t>
                      </a:r>
                      <a:endParaRPr lang="fr-FR" sz="3200" baseline="0" dirty="0" smtClean="0">
                        <a:latin typeface="DIN-Light" panose="02000504040000020004" pitchFamily="2" charset="0"/>
                      </a:endParaRPr>
                    </a:p>
                  </a:txBody>
                  <a:tcPr marT="180000" marB="0"/>
                </a:tc>
                <a:tc>
                  <a:txBody>
                    <a:bodyPr/>
                    <a:lstStyle/>
                    <a:p>
                      <a:pPr marL="182563" marR="0" lvl="0" indent="-182563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2697163" algn="l"/>
                        </a:tabLst>
                        <a:defRPr/>
                      </a:pPr>
                      <a:r>
                        <a:rPr kumimoji="0" lang="fr-FR" sz="2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Autres </a:t>
                      </a:r>
                      <a:r>
                        <a:rPr kumimoji="0" lang="fr-FR" sz="22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stack</a:t>
                      </a:r>
                      <a:r>
                        <a:rPr kumimoji="0" lang="fr-FR" sz="2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 que LAMP possibles (compliqué)</a:t>
                      </a:r>
                    </a:p>
                    <a:p>
                      <a:pPr marL="182563" marR="0" lvl="0" indent="-182563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2697163" algn="l"/>
                        </a:tabLst>
                        <a:defRPr/>
                      </a:pPr>
                      <a:r>
                        <a:rPr kumimoji="0" lang="fr-FR" sz="22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Config initiale</a:t>
                      </a:r>
                    </a:p>
                    <a:p>
                      <a:pPr marL="182563" marR="0" lvl="0" indent="-182563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2697163" algn="l"/>
                        </a:tabLst>
                        <a:defRPr/>
                      </a:pPr>
                      <a:r>
                        <a:rPr kumimoji="0" lang="fr-FR" sz="22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Droits d’admin </a:t>
                      </a:r>
                      <a:r>
                        <a:rPr kumimoji="0" lang="fr-FR" sz="2200" b="0" i="0" u="none" strike="noStrike" kern="0" cap="none" spc="0" normalizeH="0" baseline="0" dirty="0" err="1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resteints</a:t>
                      </a:r>
                      <a:endParaRPr kumimoji="0" lang="fr-FR" sz="2200" b="0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rgbClr val="422A6A"/>
                        </a:solidFill>
                        <a:effectLst/>
                        <a:uLnTx/>
                        <a:uFillTx/>
                        <a:latin typeface="DIN-Light" panose="02000504040000020004" pitchFamily="2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T="180000" marB="0"/>
                </a:tc>
                <a:tc>
                  <a:txBody>
                    <a:bodyPr/>
                    <a:lstStyle/>
                    <a:p>
                      <a:pPr marL="182563" marR="0" lvl="0" indent="-182563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2697163" algn="l"/>
                        </a:tabLst>
                        <a:defRPr/>
                      </a:pPr>
                      <a:r>
                        <a:rPr kumimoji="0" lang="fr-FR" sz="22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Stack</a:t>
                      </a:r>
                      <a:r>
                        <a:rPr kumimoji="0" lang="fr-FR" sz="2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 LAMP seul.t</a:t>
                      </a:r>
                    </a:p>
                    <a:p>
                      <a:pPr marL="182563" marR="0" lvl="0" indent="-182563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2697163" algn="l"/>
                        </a:tabLst>
                        <a:defRPr/>
                      </a:pPr>
                      <a:r>
                        <a:rPr kumimoji="0" lang="fr-FR" sz="2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Pas de config</a:t>
                      </a:r>
                    </a:p>
                    <a:p>
                      <a:pPr marL="182563" marR="0" lvl="0" indent="-182563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2697163" algn="l"/>
                        </a:tabLst>
                        <a:defRPr/>
                      </a:pPr>
                      <a:r>
                        <a:rPr kumimoji="0" lang="fr-FR" sz="2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Droits d’admin ouverts</a:t>
                      </a:r>
                    </a:p>
                  </a:txBody>
                  <a:tcPr marT="180000" marB="0"/>
                </a:tc>
                <a:tc>
                  <a:txBody>
                    <a:bodyPr/>
                    <a:lstStyle/>
                    <a:p>
                      <a:pPr marL="182563" marR="0" lvl="0" indent="-182563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2697163" algn="l"/>
                        </a:tabLst>
                        <a:defRPr/>
                      </a:pPr>
                      <a:r>
                        <a:rPr kumimoji="0" lang="fr-FR" sz="22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Stack</a:t>
                      </a:r>
                      <a:r>
                        <a:rPr kumimoji="0" lang="fr-FR" sz="2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 LAMP seul.t</a:t>
                      </a:r>
                    </a:p>
                    <a:p>
                      <a:pPr marL="182563" marR="0" lvl="0" indent="-182563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2697163" algn="l"/>
                        </a:tabLst>
                        <a:defRPr/>
                      </a:pPr>
                      <a:r>
                        <a:rPr kumimoji="0" lang="fr-FR" sz="2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Pas de config</a:t>
                      </a:r>
                    </a:p>
                    <a:p>
                      <a:pPr marL="182563" marR="0" lvl="0" indent="-182563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2697163" algn="l"/>
                        </a:tabLst>
                        <a:defRPr/>
                      </a:pPr>
                      <a:r>
                        <a:rPr kumimoji="0" lang="fr-FR" sz="2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Droits d’admin ouverts</a:t>
                      </a:r>
                    </a:p>
                  </a:txBody>
                  <a:tcPr marT="180000" marB="0"/>
                </a:tc>
              </a:tr>
              <a:tr h="792088">
                <a:tc>
                  <a:txBody>
                    <a:bodyPr/>
                    <a:lstStyle/>
                    <a:p>
                      <a:pPr>
                        <a:tabLst>
                          <a:tab pos="2332038" algn="l"/>
                        </a:tabLst>
                      </a:pPr>
                      <a:r>
                        <a:rPr lang="fr-FR" sz="3200" baseline="0" dirty="0" err="1" smtClean="0">
                          <a:latin typeface="DIN-Light" panose="02000504040000020004" pitchFamily="2" charset="0"/>
                        </a:rPr>
                        <a:t>Specs</a:t>
                      </a:r>
                      <a:endParaRPr lang="fr-FR" sz="3200" baseline="0" dirty="0" smtClean="0">
                        <a:latin typeface="DIN-Light" panose="02000504040000020004" pitchFamily="2" charset="0"/>
                      </a:endParaRPr>
                    </a:p>
                  </a:txBody>
                  <a:tcPr marT="18000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2697163" algn="l"/>
                        </a:tabLst>
                        <a:defRPr/>
                      </a:pPr>
                      <a:r>
                        <a:rPr kumimoji="0" lang="fr-FR" sz="22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Réseau 100 Mbps</a:t>
                      </a:r>
                    </a:p>
                  </a:txBody>
                  <a:tcPr marT="180000" marB="0"/>
                </a:tc>
                <a:tc>
                  <a:txBody>
                    <a:bodyPr/>
                    <a:lstStyle/>
                    <a:p>
                      <a:pPr marL="182563" marR="0" lvl="0" indent="-182563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2697163" algn="l"/>
                        </a:tabLst>
                        <a:defRPr/>
                      </a:pPr>
                      <a:r>
                        <a:rPr kumimoji="0" lang="fr-FR" sz="22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Réseau 500 Mbps</a:t>
                      </a:r>
                      <a:endParaRPr kumimoji="0" lang="fr-FR" sz="22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422A6A"/>
                        </a:solidFill>
                        <a:effectLst/>
                        <a:uLnTx/>
                        <a:uFillTx/>
                        <a:latin typeface="DIN-Light" panose="02000504040000020004" pitchFamily="2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T="180000" marB="0"/>
                </a:tc>
                <a:tc>
                  <a:txBody>
                    <a:bodyPr/>
                    <a:lstStyle/>
                    <a:p>
                      <a:pPr marL="182563" marR="0" lvl="0" indent="-182563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2697163" algn="l"/>
                        </a:tabLst>
                        <a:defRPr/>
                      </a:pPr>
                      <a:r>
                        <a:rPr kumimoji="0" lang="fr-FR" sz="2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Réseau 1,5 </a:t>
                      </a:r>
                      <a:r>
                        <a:rPr kumimoji="0" lang="fr-FR" sz="22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Gbps</a:t>
                      </a:r>
                      <a:endParaRPr kumimoji="0" lang="fr-FR" sz="22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422A6A"/>
                        </a:solidFill>
                        <a:effectLst/>
                        <a:uLnTx/>
                        <a:uFillTx/>
                        <a:latin typeface="DIN-Light" panose="02000504040000020004" pitchFamily="2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T="180000" marB="0"/>
                </a:tc>
                <a:tc>
                  <a:txBody>
                    <a:bodyPr/>
                    <a:lstStyle/>
                    <a:p>
                      <a:pPr marL="182563" marR="0" lvl="0" indent="-182563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DFDC0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2697163" algn="l"/>
                        </a:tabLst>
                        <a:defRPr/>
                      </a:pPr>
                      <a:r>
                        <a:rPr kumimoji="0" lang="fr-FR" sz="2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Réseau 250 Mbps</a:t>
                      </a:r>
                    </a:p>
                  </a:txBody>
                  <a:tcPr marT="180000" marB="0"/>
                </a:tc>
              </a:tr>
            </a:tbl>
          </a:graphicData>
        </a:graphic>
      </p:graphicFrame>
      <p:sp>
        <p:nvSpPr>
          <p:cNvPr id="6" name="Titre 4"/>
          <p:cNvSpPr>
            <a:spLocks noGrp="1"/>
          </p:cNvSpPr>
          <p:nvPr>
            <p:ph type="title" idx="4294967295"/>
          </p:nvPr>
        </p:nvSpPr>
        <p:spPr>
          <a:xfrm>
            <a:off x="647700" y="663575"/>
            <a:ext cx="16992600" cy="1522413"/>
          </a:xfrm>
          <a:prstGeom prst="rect">
            <a:avLst/>
          </a:prstGeom>
        </p:spPr>
        <p:txBody>
          <a:bodyPr tIns="288000" bIns="36000" anchor="ctr"/>
          <a:lstStyle/>
          <a:p>
            <a:pPr algn="l"/>
            <a:r>
              <a:rPr lang="fr-FR" sz="7200" dirty="0">
                <a:solidFill>
                  <a:schemeClr val="tx1"/>
                </a:solidFill>
                <a:latin typeface="DIN-Light" panose="02000504040000020004" pitchFamily="2" charset="0"/>
              </a:rPr>
              <a:t>Comparatif quanti</a:t>
            </a:r>
            <a:endParaRPr lang="fr-FR" sz="7200" dirty="0">
              <a:solidFill>
                <a:schemeClr val="tx1"/>
              </a:solidFill>
              <a:latin typeface="DIN-Light" panose="02000504040000020004" pitchFamily="2" charset="0"/>
            </a:endParaRPr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468269"/>
              </p:ext>
            </p:extLst>
          </p:nvPr>
        </p:nvGraphicFramePr>
        <p:xfrm>
          <a:off x="8277399" y="7801835"/>
          <a:ext cx="1781025" cy="25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Acrobat Document" r:id="rId3" imgW="4533433" imgH="6415597" progId="AcroExch.Document.DC">
                  <p:embed/>
                </p:oleObj>
              </mc:Choice>
              <mc:Fallback>
                <p:oleObj name="Acrobat Document" r:id="rId3" imgW="4533433" imgH="641559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7399" y="7801835"/>
                        <a:ext cx="1781025" cy="25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72426"/>
              </p:ext>
            </p:extLst>
          </p:nvPr>
        </p:nvGraphicFramePr>
        <p:xfrm>
          <a:off x="11592272" y="7801835"/>
          <a:ext cx="1781025" cy="25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Acrobat Document" r:id="rId5" imgW="4533433" imgH="6415597" progId="AcroExch.Document.DC">
                  <p:embed/>
                </p:oleObj>
              </mc:Choice>
              <mc:Fallback>
                <p:oleObj name="Acrobat Document" r:id="rId5" imgW="4533433" imgH="641559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92272" y="7801835"/>
                        <a:ext cx="1781025" cy="2520000"/>
                      </a:xfrm>
                      <a:prstGeom prst="rect">
                        <a:avLst/>
                      </a:prstGeom>
                      <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968226"/>
              </p:ext>
            </p:extLst>
          </p:nvPr>
        </p:nvGraphicFramePr>
        <p:xfrm>
          <a:off x="15048656" y="7801835"/>
          <a:ext cx="1781025" cy="25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Acrobat Document" r:id="rId7" imgW="4533433" imgH="6415597" progId="AcroExch.Document.DC">
                  <p:embed/>
                </p:oleObj>
              </mc:Choice>
              <mc:Fallback>
                <p:oleObj name="Acrobat Document" r:id="rId7" imgW="4533433" imgH="641559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048656" y="7801835"/>
                        <a:ext cx="1781025" cy="2520000"/>
                      </a:xfrm>
                      <a:prstGeom prst="rect">
                        <a:avLst/>
                      </a:prstGeom>
                      <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647700" y="8724735"/>
            <a:ext cx="3383732" cy="6742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2000" tIns="180000" rIns="72000" bIns="0" numCol="1" spcCol="38100" rtlCol="0" anchor="t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DIN-Light" panose="02000504040000020004" pitchFamily="2" charset="0"/>
                <a:sym typeface="Helvetica Light"/>
              </a:rPr>
              <a:t>Propales</a:t>
            </a:r>
            <a:endParaRPr kumimoji="0" lang="fr-FR" sz="3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DIN-Light" panose="02000504040000020004" pitchFamily="2" charset="0"/>
              <a:sym typeface="Helvetica Light"/>
            </a:endParaRPr>
          </a:p>
        </p:txBody>
      </p:sp>
      <p:graphicFrame>
        <p:nvGraphicFramePr>
          <p:cNvPr id="10" name="Obje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660557"/>
              </p:ext>
            </p:extLst>
          </p:nvPr>
        </p:nvGraphicFramePr>
        <p:xfrm>
          <a:off x="5838744" y="7981835"/>
          <a:ext cx="1526592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Acrobat Document" r:id="rId9" imgW="4533433" imgH="6415597" progId="AcroExch.Document.DC">
                  <p:embed/>
                </p:oleObj>
              </mc:Choice>
              <mc:Fallback>
                <p:oleObj name="Acrobat Document" r:id="rId9" imgW="4533433" imgH="641559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38744" y="7981835"/>
                        <a:ext cx="1526592" cy="2160000"/>
                      </a:xfrm>
                      <a:prstGeom prst="rect">
                        <a:avLst/>
                      </a:prstGeom>
                      <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75056"/>
              </p:ext>
            </p:extLst>
          </p:nvPr>
        </p:nvGraphicFramePr>
        <p:xfrm>
          <a:off x="4124326" y="7981835"/>
          <a:ext cx="1526593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Acrobat Document" r:id="rId11" imgW="4533433" imgH="6415597" progId="AcroExch.Document.DC">
                  <p:embed/>
                </p:oleObj>
              </mc:Choice>
              <mc:Fallback>
                <p:oleObj name="Acrobat Document" r:id="rId11" imgW="4533433" imgH="641559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24326" y="7981835"/>
                        <a:ext cx="1526593" cy="2160000"/>
                      </a:xfrm>
                      <a:prstGeom prst="rect">
                        <a:avLst/>
                      </a:prstGeom>
                      <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21151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50550" y="2185988"/>
            <a:ext cx="16989750" cy="7357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2000" tIns="180000" rIns="72000" bIns="0" numCol="1" spcCol="38100" rtlCol="0" anchor="t">
            <a:spAutoFit/>
          </a:bodyPr>
          <a:lstStyle/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80000"/>
              <a:tabLst/>
            </a:pPr>
            <a:r>
              <a:rPr kumimoji="0" lang="fr-FR" sz="3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DIN-Light" panose="02000504040000020004" pitchFamily="2" charset="0"/>
                <a:cs typeface="Segoe UI Light" panose="020B0502040204020203" pitchFamily="34" charset="0"/>
                <a:sym typeface="Helvetica Light"/>
              </a:rPr>
              <a:t>Situation actuelle: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 idx="4294967295"/>
          </p:nvPr>
        </p:nvSpPr>
        <p:spPr>
          <a:xfrm>
            <a:off x="647698" y="663575"/>
            <a:ext cx="16981026" cy="1522413"/>
          </a:xfrm>
          <a:prstGeom prst="rect">
            <a:avLst/>
          </a:prstGeom>
        </p:spPr>
        <p:txBody>
          <a:bodyPr tIns="288000" bIns="36000" anchor="ctr"/>
          <a:lstStyle/>
          <a:p>
            <a:pPr algn="l"/>
            <a:r>
              <a:rPr lang="fr-FR" sz="7200" dirty="0">
                <a:solidFill>
                  <a:schemeClr val="tx1"/>
                </a:solidFill>
                <a:latin typeface="DIN-Light" panose="02000504040000020004" pitchFamily="2" charset="0"/>
              </a:rPr>
              <a:t>Ma proposition</a:t>
            </a:r>
            <a:endParaRPr lang="fr-FR" sz="7200" dirty="0">
              <a:solidFill>
                <a:schemeClr val="tx1"/>
              </a:solidFill>
              <a:latin typeface="DIN-Light" panose="02000504040000020004" pitchFamily="2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520667"/>
              </p:ext>
            </p:extLst>
          </p:nvPr>
        </p:nvGraphicFramePr>
        <p:xfrm>
          <a:off x="1655168" y="2921744"/>
          <a:ext cx="15973556" cy="209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6778"/>
                <a:gridCol w="7986778"/>
              </a:tblGrid>
              <a:tr h="449271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Arial" panose="020B0604020202020204" pitchFamily="34" charset="0"/>
                        <a:buNone/>
                        <a:tabLst>
                          <a:tab pos="2697163" algn="l"/>
                        </a:tabLst>
                        <a:defRPr/>
                      </a:pPr>
                      <a:r>
                        <a:rPr kumimoji="0" lang="fr-FR" sz="2200" b="0" i="0" u="none" strike="noStrike" kern="0" cap="none" spc="0" normalizeH="0" baseline="0" dirty="0" err="1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B’s</a:t>
                      </a:r>
                      <a:endParaRPr kumimoji="0" lang="fr-FR" sz="2200" b="0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rgbClr val="422A6A"/>
                        </a:solidFill>
                        <a:effectLst/>
                        <a:uLnTx/>
                        <a:uFillTx/>
                        <a:latin typeface="DIN-Light" panose="02000504040000020004" pitchFamily="2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T="180000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Arial" panose="020B0604020202020204" pitchFamily="34" charset="0"/>
                        <a:buNone/>
                        <a:tabLst>
                          <a:tab pos="2697163" algn="l"/>
                        </a:tabLst>
                        <a:defRPr/>
                      </a:pPr>
                      <a:r>
                        <a:rPr kumimoji="0" lang="fr-FR" sz="2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C’s</a:t>
                      </a:r>
                    </a:p>
                  </a:txBody>
                  <a:tcPr marT="180000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897354">
                <a:tc>
                  <a:txBody>
                    <a:bodyPr/>
                    <a:lstStyle/>
                    <a:p>
                      <a:pPr marL="365125" marR="0" lvl="0" indent="-365125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2697163" algn="l"/>
                        </a:tabLst>
                        <a:defRPr/>
                      </a:pPr>
                      <a:r>
                        <a:rPr kumimoji="0" lang="fr-FR" sz="22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Réactivité avérée et niveau de service élevé</a:t>
                      </a:r>
                    </a:p>
                    <a:p>
                      <a:pPr marL="365125" marR="0" lvl="0" indent="-365125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2697163" algn="l"/>
                        </a:tabLst>
                        <a:defRPr/>
                      </a:pPr>
                      <a:r>
                        <a:rPr kumimoji="0" lang="fr-FR" sz="22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Tout est possible au niveau technique : </a:t>
                      </a:r>
                      <a:r>
                        <a:rPr kumimoji="0" lang="fr-FR" sz="2200" b="0" i="0" u="none" strike="noStrike" kern="0" cap="none" spc="0" normalizeH="0" baseline="0" dirty="0" err="1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Oxeva</a:t>
                      </a:r>
                      <a:r>
                        <a:rPr kumimoji="0" lang="fr-FR" sz="22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 répond à tous les besoins en termes de </a:t>
                      </a:r>
                      <a:r>
                        <a:rPr kumimoji="0" lang="fr-FR" sz="2200" b="0" i="0" u="none" strike="noStrike" kern="0" cap="none" spc="0" normalizeH="0" baseline="0" dirty="0" err="1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stack</a:t>
                      </a:r>
                      <a:endParaRPr kumimoji="0" lang="fr-FR" sz="2200" b="0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rgbClr val="422A6A"/>
                        </a:solidFill>
                        <a:effectLst/>
                        <a:uLnTx/>
                        <a:uFillTx/>
                        <a:latin typeface="DIN-Light" panose="02000504040000020004" pitchFamily="2" charset="0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pPr marL="365125" marR="0" lvl="0" indent="-365125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2697163" algn="l"/>
                        </a:tabLst>
                        <a:defRPr/>
                      </a:pPr>
                      <a:r>
                        <a:rPr kumimoji="0" lang="fr-FR" sz="22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Support inclus et illimité</a:t>
                      </a:r>
                    </a:p>
                  </a:txBody>
                  <a:tcPr marT="180000" marB="0"/>
                </a:tc>
                <a:tc>
                  <a:txBody>
                    <a:bodyPr/>
                    <a:lstStyle/>
                    <a:p>
                      <a:pPr marL="365125" marR="0" lvl="0" indent="-365125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2697163" algn="l"/>
                        </a:tabLst>
                        <a:defRPr/>
                      </a:pPr>
                      <a:r>
                        <a:rPr kumimoji="0" lang="fr-FR" sz="22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Difficultés de compréhension (</a:t>
                      </a:r>
                      <a:r>
                        <a:rPr lang="fr-FR" sz="2400" dirty="0" smtClean="0">
                          <a:solidFill>
                            <a:schemeClr val="tx1"/>
                          </a:solidFill>
                          <a:latin typeface="DIN-Light" panose="02000504040000020004" pitchFamily="2" charset="0"/>
                          <a:cs typeface="Segoe UI Light" panose="020B0502040204020203" pitchFamily="34" charset="0"/>
                        </a:rPr>
                        <a:t>le support s’adresse à nous comme à des</a:t>
                      </a:r>
                      <a:r>
                        <a:rPr lang="fr-FR" sz="2400" baseline="0" dirty="0" smtClean="0">
                          <a:solidFill>
                            <a:schemeClr val="tx1"/>
                          </a:solidFill>
                          <a:latin typeface="DIN-Light" panose="02000504040000020004" pitchFamily="2" charset="0"/>
                          <a:cs typeface="Segoe UI Light" panose="020B0502040204020203" pitchFamily="34" charset="0"/>
                        </a:rPr>
                        <a:t> ingénieurs réseau/système</a:t>
                      </a:r>
                      <a:r>
                        <a:rPr lang="fr-FR" sz="2400" dirty="0" smtClean="0">
                          <a:solidFill>
                            <a:schemeClr val="tx1"/>
                          </a:solidFill>
                          <a:latin typeface="DIN-Light" panose="02000504040000020004" pitchFamily="2" charset="0"/>
                          <a:cs typeface="Segoe UI Light" panose="020B0502040204020203" pitchFamily="34" charset="0"/>
                        </a:rPr>
                        <a:t>)</a:t>
                      </a:r>
                    </a:p>
                    <a:p>
                      <a:pPr marL="365125" marR="0" lvl="0" indent="-365125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2697163" algn="l"/>
                        </a:tabLst>
                        <a:defRPr/>
                      </a:pPr>
                      <a:r>
                        <a:rPr kumimoji="0" lang="fr-FR" sz="22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Aucun droit d’admin : cloud privé 100% managé</a:t>
                      </a:r>
                    </a:p>
                    <a:p>
                      <a:pPr marL="365125" marR="0" lvl="0" indent="-365125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2697163" algn="l"/>
                        </a:tabLst>
                        <a:defRPr/>
                      </a:pPr>
                      <a:r>
                        <a:rPr kumimoji="0" lang="fr-FR" sz="22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Coût élevé</a:t>
                      </a:r>
                    </a:p>
                  </a:txBody>
                  <a:tcPr marT="180000" marB="0"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650550" y="5411292"/>
            <a:ext cx="16989750" cy="7357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2000" tIns="180000" rIns="72000" bIns="0" numCol="1" spcCol="38100" rtlCol="0" anchor="t">
            <a:spAutoFit/>
          </a:bodyPr>
          <a:lstStyle/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80000"/>
              <a:tabLst/>
            </a:pPr>
            <a:r>
              <a:rPr kumimoji="0" lang="fr-FR" sz="3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DIN-Light" panose="02000504040000020004" pitchFamily="2" charset="0"/>
                <a:cs typeface="Segoe UI Light" panose="020B0502040204020203" pitchFamily="34" charset="0"/>
                <a:sym typeface="Helvetica Light"/>
              </a:rPr>
              <a:t>Proposition: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342331"/>
              </p:ext>
            </p:extLst>
          </p:nvPr>
        </p:nvGraphicFramePr>
        <p:xfrm>
          <a:off x="647698" y="6147048"/>
          <a:ext cx="16981026" cy="41195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7470"/>
                <a:gridCol w="7986778"/>
                <a:gridCol w="3449214"/>
                <a:gridCol w="4537564"/>
              </a:tblGrid>
              <a:tr h="449271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Arial" panose="020B0604020202020204" pitchFamily="34" charset="0"/>
                        <a:buNone/>
                        <a:tabLst>
                          <a:tab pos="2697163" algn="l"/>
                        </a:tabLst>
                        <a:defRPr/>
                      </a:pPr>
                      <a:endParaRPr kumimoji="0" lang="fr-FR" sz="2200" b="0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rgbClr val="422A6A"/>
                        </a:solidFill>
                        <a:effectLst/>
                        <a:uLnTx/>
                        <a:uFillTx/>
                        <a:latin typeface="DIN-Light" panose="02000504040000020004" pitchFamily="2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T="180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Arial" panose="020B0604020202020204" pitchFamily="34" charset="0"/>
                        <a:buNone/>
                        <a:tabLst>
                          <a:tab pos="2697163" algn="l"/>
                        </a:tabLst>
                        <a:defRPr/>
                      </a:pPr>
                      <a:r>
                        <a:rPr kumimoji="0" lang="fr-FR" sz="22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100% </a:t>
                      </a:r>
                      <a:r>
                        <a:rPr kumimoji="0" lang="fr-FR" sz="2200" b="1" i="0" u="none" strike="noStrike" kern="0" cap="none" spc="0" normalizeH="0" baseline="0" dirty="0" err="1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Oxeva</a:t>
                      </a:r>
                      <a:endParaRPr kumimoji="0" lang="fr-FR" sz="2200" b="1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422A6A"/>
                        </a:solidFill>
                        <a:effectLst/>
                        <a:uLnTx/>
                        <a:uFillTx/>
                        <a:latin typeface="DIN-Light" panose="02000504040000020004" pitchFamily="2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T="180000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Arial" panose="020B0604020202020204" pitchFamily="34" charset="0"/>
                        <a:buNone/>
                        <a:tabLst>
                          <a:tab pos="2697163" algn="l"/>
                        </a:tabLst>
                        <a:defRPr/>
                      </a:pPr>
                      <a:r>
                        <a:rPr kumimoji="0" lang="fr-FR" sz="22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Cloud privé OVH + </a:t>
                      </a:r>
                      <a:r>
                        <a:rPr kumimoji="0" lang="fr-FR" sz="2200" b="1" i="0" u="none" strike="noStrike" kern="0" cap="none" spc="0" normalizeH="0" baseline="0" dirty="0" err="1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Oxeva</a:t>
                      </a:r>
                      <a:endParaRPr kumimoji="0" lang="fr-FR" sz="2200" b="1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rgbClr val="422A6A"/>
                        </a:solidFill>
                        <a:effectLst/>
                        <a:uLnTx/>
                        <a:uFillTx/>
                        <a:latin typeface="DIN-Light" panose="02000504040000020004" pitchFamily="2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T="1800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2697163" algn="l"/>
                        </a:tabLst>
                        <a:defRPr/>
                      </a:pPr>
                      <a:r>
                        <a:rPr kumimoji="0" lang="fr-FR" sz="22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« Usine à sites » sur OVH</a:t>
                      </a:r>
                    </a:p>
                    <a:p>
                      <a:pPr marL="342900" marR="0" lvl="0" indent="-34290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2697163" algn="l"/>
                        </a:tabLst>
                        <a:defRPr/>
                      </a:pPr>
                      <a:r>
                        <a:rPr kumimoji="0" lang="fr-FR" sz="22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Projets spécifiques sur </a:t>
                      </a:r>
                      <a:r>
                        <a:rPr kumimoji="0" lang="fr-FR" sz="2200" b="0" i="0" u="none" strike="noStrike" kern="0" cap="none" spc="0" normalizeH="0" baseline="0" dirty="0" err="1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Oxeva</a:t>
                      </a:r>
                      <a:endParaRPr kumimoji="0" lang="fr-FR" sz="2200" b="0" i="0" u="none" strike="noStrike" kern="0" cap="none" spc="0" normalizeH="0" baseline="0" dirty="0" smtClean="0">
                        <a:ln>
                          <a:noFill/>
                        </a:ln>
                        <a:solidFill>
                          <a:srgbClr val="422A6A"/>
                        </a:solidFill>
                        <a:effectLst/>
                        <a:uLnTx/>
                        <a:uFillTx/>
                        <a:latin typeface="DIN-Light" panose="02000504040000020004" pitchFamily="2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T="180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897354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Arial" panose="020B0604020202020204" pitchFamily="34" charset="0"/>
                        <a:buNone/>
                        <a:tabLst>
                          <a:tab pos="2697163" algn="l"/>
                        </a:tabLst>
                        <a:defRPr/>
                      </a:pPr>
                      <a:r>
                        <a:rPr kumimoji="0" lang="fr-FR" sz="2200" b="0" i="0" u="none" strike="noStrike" kern="0" cap="none" spc="0" normalizeH="0" baseline="0" dirty="0" err="1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B’s</a:t>
                      </a:r>
                      <a:endParaRPr kumimoji="0" lang="fr-FR" sz="22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422A6A"/>
                        </a:solidFill>
                        <a:effectLst/>
                        <a:uLnTx/>
                        <a:uFillTx/>
                        <a:latin typeface="DIN-Light" panose="02000504040000020004" pitchFamily="2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T="180000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2697163" algn="l"/>
                        </a:tabLst>
                        <a:defRPr/>
                      </a:pPr>
                      <a:r>
                        <a:rPr kumimoji="0" lang="fr-FR" sz="22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Pérenne / on peut tout y faire (toute techno + excellent support)</a:t>
                      </a:r>
                    </a:p>
                    <a:p>
                      <a:pPr marL="365125" marR="0" lvl="0" indent="-365125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2697163" algn="l"/>
                        </a:tabLst>
                        <a:defRPr/>
                      </a:pPr>
                      <a:r>
                        <a:rPr kumimoji="0" lang="fr-FR" sz="22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Nous affranchit d’une compétence </a:t>
                      </a:r>
                      <a:r>
                        <a:rPr kumimoji="0" lang="fr-FR" sz="2200" b="0" i="0" u="none" strike="noStrike" kern="0" cap="none" spc="0" normalizeH="0" baseline="0" dirty="0" err="1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DevOps</a:t>
                      </a:r>
                      <a:endParaRPr kumimoji="0" lang="fr-FR" sz="22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422A6A"/>
                        </a:solidFill>
                        <a:effectLst/>
                        <a:uLnTx/>
                        <a:uFillTx/>
                        <a:latin typeface="DIN-Light" panose="02000504040000020004" pitchFamily="2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T="180000" marB="0"/>
                </a:tc>
                <a:tc gridSpan="2">
                  <a:txBody>
                    <a:bodyPr/>
                    <a:lstStyle/>
                    <a:p>
                      <a:pPr marL="365125" marR="0" lvl="0" indent="-365125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2697163" algn="l"/>
                        </a:tabLst>
                        <a:defRPr/>
                      </a:pPr>
                      <a:r>
                        <a:rPr kumimoji="0" lang="fr-FR" sz="22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Maitrise complète pour tous nos projets LAMP standards #</a:t>
                      </a:r>
                      <a:r>
                        <a:rPr kumimoji="0" lang="fr-FR" sz="2200" b="0" i="0" u="none" strike="noStrike" kern="0" cap="none" spc="0" normalizeH="0" baseline="0" dirty="0" err="1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FullStack</a:t>
                      </a:r>
                      <a:r>
                        <a:rPr kumimoji="0" lang="fr-FR" sz="22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 (ex: Faou)</a:t>
                      </a:r>
                    </a:p>
                    <a:p>
                      <a:pPr marL="365125" marR="0" lvl="0" indent="-365125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2697163" algn="l"/>
                        </a:tabLst>
                        <a:defRPr/>
                      </a:pPr>
                      <a:r>
                        <a:rPr kumimoji="0" lang="fr-FR" sz="22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Les projets spécifiques sont propulsés correctement</a:t>
                      </a:r>
                    </a:p>
                  </a:txBody>
                  <a:tcPr marT="18000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897354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Arial" panose="020B0604020202020204" pitchFamily="34" charset="0"/>
                        <a:buNone/>
                        <a:tabLst>
                          <a:tab pos="2697163" algn="l"/>
                        </a:tabLst>
                        <a:defRPr/>
                      </a:pPr>
                      <a:r>
                        <a:rPr kumimoji="0" lang="fr-FR" sz="22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C’s</a:t>
                      </a:r>
                      <a:endParaRPr kumimoji="0" lang="fr-FR" sz="22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422A6A"/>
                        </a:solidFill>
                        <a:effectLst/>
                        <a:uLnTx/>
                        <a:uFillTx/>
                        <a:latin typeface="DIN-Light" panose="02000504040000020004" pitchFamily="2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T="180000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365125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2697163" algn="l"/>
                        </a:tabLst>
                        <a:defRPr/>
                      </a:pPr>
                      <a:r>
                        <a:rPr kumimoji="0" lang="fr-FR" sz="22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Coût élevé</a:t>
                      </a:r>
                    </a:p>
                    <a:p>
                      <a:pPr marL="365125" marR="0" lvl="0" indent="-365125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2697163" algn="l"/>
                        </a:tabLst>
                        <a:defRPr/>
                      </a:pPr>
                      <a:r>
                        <a:rPr kumimoji="0" lang="fr-FR" sz="22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Aucun droit d’admin: contrarie (un peu) les </a:t>
                      </a:r>
                      <a:r>
                        <a:rPr kumimoji="0" lang="fr-FR" sz="2200" b="0" i="0" u="none" strike="noStrike" kern="0" cap="none" spc="0" normalizeH="0" baseline="0" dirty="0" err="1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devs</a:t>
                      </a:r>
                      <a:r>
                        <a:rPr kumimoji="0" lang="fr-FR" sz="22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 full </a:t>
                      </a:r>
                      <a:r>
                        <a:rPr kumimoji="0" lang="fr-FR" sz="2200" b="0" i="0" u="none" strike="noStrike" kern="0" cap="none" spc="0" normalizeH="0" baseline="0" dirty="0" err="1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stack</a:t>
                      </a:r>
                      <a:r>
                        <a:rPr kumimoji="0" lang="fr-FR" sz="22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 (ex: Faou)</a:t>
                      </a:r>
                      <a:endParaRPr kumimoji="0" lang="fr-FR" sz="22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422A6A"/>
                        </a:solidFill>
                        <a:effectLst/>
                        <a:uLnTx/>
                        <a:uFillTx/>
                        <a:latin typeface="DIN-Light" panose="02000504040000020004" pitchFamily="2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T="180000" marB="0"/>
                </a:tc>
                <a:tc gridSpan="2">
                  <a:txBody>
                    <a:bodyPr/>
                    <a:lstStyle/>
                    <a:p>
                      <a:pPr marL="365125" marR="0" lvl="0" indent="-365125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2697163" algn="l"/>
                        </a:tabLst>
                        <a:defRPr/>
                      </a:pPr>
                      <a:r>
                        <a:rPr kumimoji="0" lang="fr-FR" sz="22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Un profil </a:t>
                      </a:r>
                      <a:r>
                        <a:rPr kumimoji="0" lang="fr-FR" sz="2200" b="0" i="0" u="none" strike="noStrike" kern="0" cap="none" spc="0" normalizeH="0" baseline="0" dirty="0" err="1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DevOps</a:t>
                      </a:r>
                      <a:r>
                        <a:rPr kumimoji="0" lang="fr-FR" sz="22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 devient nécessaire</a:t>
                      </a:r>
                    </a:p>
                    <a:p>
                      <a:pPr marL="365125" marR="0" lvl="0" indent="-365125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2697163" algn="l"/>
                        </a:tabLst>
                        <a:defRPr/>
                      </a:pPr>
                      <a:r>
                        <a:rPr kumimoji="0" lang="fr-FR" sz="22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Tout en double : 2 factures, 2 </a:t>
                      </a:r>
                      <a:r>
                        <a:rPr kumimoji="0" lang="fr-FR" sz="2200" b="0" i="0" u="none" strike="noStrike" kern="0" cap="none" spc="0" normalizeH="0" baseline="0" dirty="0" err="1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stacks</a:t>
                      </a:r>
                      <a:r>
                        <a:rPr kumimoji="0" lang="fr-FR" sz="22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, 2 supports</a:t>
                      </a:r>
                    </a:p>
                  </a:txBody>
                  <a:tcPr marT="18000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897354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Arial" panose="020B0604020202020204" pitchFamily="34" charset="0"/>
                        <a:buNone/>
                        <a:tabLst>
                          <a:tab pos="2697163" algn="l"/>
                        </a:tabLst>
                        <a:defRPr/>
                      </a:pPr>
                      <a:endParaRPr kumimoji="0" lang="fr-FR" sz="22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422A6A"/>
                        </a:solidFill>
                        <a:effectLst/>
                        <a:uLnTx/>
                        <a:uFillTx/>
                        <a:latin typeface="DIN-Light" panose="02000504040000020004" pitchFamily="2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T="180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Arial" panose="020B0604020202020204" pitchFamily="34" charset="0"/>
                        <a:buNone/>
                        <a:tabLst>
                          <a:tab pos="2697163" algn="l"/>
                        </a:tabLst>
                        <a:defRPr/>
                      </a:pPr>
                      <a:r>
                        <a:rPr kumimoji="0" lang="fr-FR" sz="32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Coût : 20 K€ /an</a:t>
                      </a:r>
                      <a:endParaRPr kumimoji="0" lang="fr-FR" sz="3200" b="1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422A6A"/>
                        </a:solidFill>
                        <a:effectLst/>
                        <a:uLnTx/>
                        <a:uFillTx/>
                        <a:latin typeface="DIN-Light" panose="02000504040000020004" pitchFamily="2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T="180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Arial" panose="020B0604020202020204" pitchFamily="34" charset="0"/>
                        <a:buNone/>
                        <a:tabLst>
                          <a:tab pos="2697163" algn="l"/>
                        </a:tabLst>
                        <a:defRPr/>
                      </a:pPr>
                      <a:r>
                        <a:rPr kumimoji="0" lang="fr-FR" sz="32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Coût : 7,6 K€ + </a:t>
                      </a:r>
                      <a:r>
                        <a:rPr kumimoji="0" lang="fr-FR" sz="32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≤ </a:t>
                      </a:r>
                      <a:r>
                        <a:rPr kumimoji="0" lang="fr-FR" sz="32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422A6A"/>
                          </a:solidFill>
                          <a:effectLst/>
                          <a:uLnTx/>
                          <a:uFillTx/>
                          <a:latin typeface="DIN-Light" panose="02000504040000020004" pitchFamily="2" charset="0"/>
                          <a:ea typeface="+mn-ea"/>
                          <a:cs typeface="+mn-cs"/>
                          <a:sym typeface="Helvetica Light"/>
                        </a:rPr>
                        <a:t>20 K€</a:t>
                      </a:r>
                    </a:p>
                  </a:txBody>
                  <a:tcPr marT="180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7073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White">
  <a:themeElements>
    <a:clrScheme name="Personnalisé 2">
      <a:dk1>
        <a:srgbClr val="422A6A"/>
      </a:dk1>
      <a:lt1>
        <a:srgbClr val="FFFFFF"/>
      </a:lt1>
      <a:dk2>
        <a:srgbClr val="2A3C53"/>
      </a:dk2>
      <a:lt2>
        <a:srgbClr val="DCDEE0"/>
      </a:lt2>
      <a:accent1>
        <a:srgbClr val="15E3FD"/>
      </a:accent1>
      <a:accent2>
        <a:srgbClr val="1DFDC0"/>
      </a:accent2>
      <a:accent3>
        <a:srgbClr val="CEE845"/>
      </a:accent3>
      <a:accent4>
        <a:srgbClr val="FFFF8D"/>
      </a:accent4>
      <a:accent5>
        <a:srgbClr val="43B9C8"/>
      </a:accent5>
      <a:accent6>
        <a:srgbClr val="0391FF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9531" tIns="59531" rIns="59531" bIns="59531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none" lIns="72000" tIns="180000" rIns="72000" bIns="0" numCol="1" spcCol="38100" rtlCol="0" anchor="t">
        <a:spAutoFit/>
      </a:bodyPr>
      <a:lstStyle>
        <a:defPPr marL="0" marR="0" indent="0" algn="l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 dirty="0" smtClean="0">
            <a:ln>
              <a:noFill/>
            </a:ln>
            <a:solidFill>
              <a:srgbClr val="000000"/>
            </a:solidFill>
            <a:effectLst/>
            <a:uFillTx/>
            <a:latin typeface="DIN-Light" panose="02000504040000020004" pitchFamily="2" charset="0"/>
            <a:sym typeface="Helvetica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modele_YID.potx" id="{16698821-121F-42F7-9D4E-2BC746406105}" vid="{46132D63-E1F4-40C8-8F16-D8139A6D73BB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9531" tIns="59531" rIns="59531" bIns="59531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9531" tIns="59531" rIns="59531" bIns="59531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modele_YID</Template>
  <TotalTime>179</TotalTime>
  <Words>272</Words>
  <Application>Microsoft Office PowerPoint</Application>
  <PresentationFormat>Personnalisé</PresentationFormat>
  <Paragraphs>62</Paragraphs>
  <Slides>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1" baseType="lpstr">
      <vt:lpstr>Arial</vt:lpstr>
      <vt:lpstr>DIN-Light</vt:lpstr>
      <vt:lpstr>Helvetica Light</vt:lpstr>
      <vt:lpstr>Helvetica Neue</vt:lpstr>
      <vt:lpstr>Segoe UI Light</vt:lpstr>
      <vt:lpstr>Times New Roman</vt:lpstr>
      <vt:lpstr>Wingdings</vt:lpstr>
      <vt:lpstr>White</vt:lpstr>
      <vt:lpstr>Adobe Acrobat Document</vt:lpstr>
      <vt:lpstr>Comparatif quanti</vt:lpstr>
      <vt:lpstr>Ma proposition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CARELLI</dc:creator>
  <cp:lastModifiedBy>David CARELLI</cp:lastModifiedBy>
  <cp:revision>24</cp:revision>
  <dcterms:created xsi:type="dcterms:W3CDTF">2016-06-03T15:25:39Z</dcterms:created>
  <dcterms:modified xsi:type="dcterms:W3CDTF">2016-06-06T10:52:17Z</dcterms:modified>
</cp:coreProperties>
</file>