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5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74" r:id="rId17"/>
    <p:sldId id="277" r:id="rId18"/>
    <p:sldId id="278" r:id="rId19"/>
    <p:sldId id="271" r:id="rId20"/>
    <p:sldId id="270" r:id="rId21"/>
    <p:sldId id="26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5826C-62E8-9D42-8075-A5BCB200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1BF833-3D26-3847-8DC4-F1FEAB47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69F09-A3EF-064C-B717-D27FDFF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594C5-56DD-AF45-B564-67D7C256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8388-56C6-0347-ABA7-A7162B2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1DE1-317B-3745-853A-9F1FB8F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24E22C-374B-4C45-A656-0B5E9891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A0BEE9-849F-F943-A232-5B7DABD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8CE7-D365-2843-80E4-E638BCAF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B7E7A-DAF7-A040-AB0B-BDF8BBCB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2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2522EF-BA6E-1148-A171-8F304662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B6D931-8DB8-1641-9B35-D76DAF13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22A86-D9B1-DA4B-BB67-8C5A96C2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9A951-A678-9E4F-A6A8-699275B5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1BF51-9254-F140-912C-C77ADEA3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7AF3-6265-6A4F-81A2-D69EBAE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F966E-5AC9-DF4F-A93F-71AC67D3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A7608D-0277-504C-A064-A8B2221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F69513-029E-0649-B8C8-4C5D020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3CC4-4C31-C64F-9F16-F29EC6E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6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B751B-28DA-B24E-B88C-ACCB4FA5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53BDAE-A800-F045-9F97-CD1754FF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74200-EC1D-704C-936E-022C24C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D7ADF-B12F-F644-B79A-C2E131F5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E7545-9C01-FD41-90F0-5670F23B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8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90749-F664-9744-8429-C7E94B3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C1818-7C1C-4147-80AF-E821B5B1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B908B-B55A-644D-88C4-FA14E33E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2DDE0-64B9-344F-96C0-176EFAE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BC6ED-67D4-7B4A-854A-705CD3B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F0DD7-1CC8-EA47-86B6-3A4911A4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9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FFD97-247C-0840-A943-B1269F22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77776-08EC-1A4C-9034-4EA375B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17C74-9903-DD42-910E-D6F34605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E27AC2-0D29-A54C-8B3F-9EED759B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7BF6A0-E1B8-714F-8273-ECC2AB0E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EABC81-E10C-F64F-B06C-A8971FEC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490EC8-DF1D-F347-A744-DC53432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DFAF0A-1C1D-0B4E-B9A2-2EA2085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2D1E5-648C-7E46-ABE5-744C1118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6E52B-A002-224E-A8FF-AFD157C6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7525D-86D4-7642-8A27-C0231DE1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09A3E-DD5F-3E41-B8CD-99014D40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BAD25D-148A-0B45-9B2E-7579512E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B0BD26-8A49-2143-B4BA-5EBE536E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1E34D-E7F3-0845-A0ED-AA67E1F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3CC7D-EB20-F24A-8614-EB119460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314D7-EF2C-5942-A4EC-A93AB91A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EB1B17-DB2A-2043-A045-C6C704F4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86326-BE56-9E44-A09A-06FBF26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2F347-3E4A-5E49-94BB-BA6FC093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C25D67-42D8-024D-A6FF-30EC060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8D40E-AB54-864A-83E5-F70A51F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0690F7-CBA6-AF4A-BAB6-1FCC714F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EE91FE-A412-CD4E-AC99-80CFD6D1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BB068-7E9B-3E49-9FC5-3EBC2EE0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AAB121-E2CE-834C-9BFE-3FE2265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339F4-8C74-2142-ABF3-7FFD32F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8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705F2-DCFD-EE49-8DC5-BE211C2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8E3CE-1F43-FC41-B78B-F7F2F8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EA11C-B420-B948-B2E0-38764313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D72-A63B-C044-8A2C-F1FDCDA64E36}" type="datetimeFigureOut">
              <a:rPr lang="it-IT" smtClean="0"/>
              <a:t>16/01/20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F1615-4AF6-FE4F-B569-967F1F5F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9CEC3-F308-6140-8754-0963AAA5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74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3FAF-9ACD-D14E-9E3D-5E568DE7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44" y="1125080"/>
            <a:ext cx="10885118" cy="2852738"/>
          </a:xfrm>
        </p:spPr>
        <p:txBody>
          <a:bodyPr>
            <a:noAutofit/>
          </a:bodyPr>
          <a:lstStyle/>
          <a:p>
            <a:r>
              <a:rPr lang="it-IT" sz="4000" b="1" spc="-150" dirty="0" err="1"/>
              <a:t>Graph</a:t>
            </a:r>
            <a:r>
              <a:rPr lang="it-IT" sz="4000" b="1" spc="-150" dirty="0"/>
              <a:t> </a:t>
            </a:r>
            <a:r>
              <a:rPr lang="it-IT" sz="4000" b="1" spc="-150" dirty="0" err="1"/>
              <a:t>Anonymization</a:t>
            </a:r>
            <a:r>
              <a:rPr lang="it-IT" sz="3200" spc="-150" dirty="0"/>
              <a:t>:</a:t>
            </a:r>
            <a:br>
              <a:rPr lang="it-IT" sz="3200" spc="-150" dirty="0"/>
            </a:br>
            <a:r>
              <a:rPr lang="en-US" sz="3200" b="1" dirty="0"/>
              <a:t>Degree Anonymization  with Dynamic Programming and Realizability of Degree Sequences with Constraints </a:t>
            </a:r>
            <a:br>
              <a:rPr lang="it-IT" sz="3200" dirty="0"/>
            </a:br>
            <a:endParaRPr lang="it-IT" sz="3200" spc="-150" dirty="0"/>
          </a:p>
        </p:txBody>
      </p:sp>
      <p:pic>
        <p:nvPicPr>
          <p:cNvPr id="1025" name="Picture 1" descr="page1image10212608">
            <a:extLst>
              <a:ext uri="{FF2B5EF4-FFF2-40B4-BE49-F238E27FC236}">
                <a16:creationId xmlns:a16="http://schemas.microsoft.com/office/drawing/2014/main" id="{0435AA7F-5F38-8245-BC4F-D7D9885D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0212608">
            <a:extLst>
              <a:ext uri="{FF2B5EF4-FFF2-40B4-BE49-F238E27FC236}">
                <a16:creationId xmlns:a16="http://schemas.microsoft.com/office/drawing/2014/main" id="{957B4298-FA3E-F64D-B896-83B50C2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211D26-7BD8-E945-AB57-00376F544C2A}"/>
              </a:ext>
            </a:extLst>
          </p:cNvPr>
          <p:cNvSpPr txBox="1"/>
          <p:nvPr/>
        </p:nvSpPr>
        <p:spPr>
          <a:xfrm>
            <a:off x="5063521" y="3977818"/>
            <a:ext cx="243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TERRACCIANO Vincenzo</a:t>
            </a:r>
          </a:p>
          <a:p>
            <a:r>
              <a:rPr lang="it-IT" dirty="0"/>
              <a:t>USAI Giacomo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0EE31-3D48-4744-A6C9-F01551D2BEBF}"/>
              </a:ext>
            </a:extLst>
          </p:cNvPr>
          <p:cNvSpPr txBox="1"/>
          <p:nvPr/>
        </p:nvSpPr>
        <p:spPr>
          <a:xfrm>
            <a:off x="5676509" y="52251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34073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Second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4C22301-EE38-7243-848B-3D93E95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531009"/>
            <a:ext cx="5391103" cy="36106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C058D-F3C3-5F44-8613-AA4BFABFB578}"/>
              </a:ext>
            </a:extLst>
          </p:cNvPr>
          <p:cNvSpPr txBox="1"/>
          <p:nvPr/>
        </p:nvSpPr>
        <p:spPr>
          <a:xfrm>
            <a:off x="3794848" y="1462874"/>
            <a:ext cx="580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Graph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construction</a:t>
            </a:r>
            <a:r>
              <a:rPr lang="it-IT" sz="2800" dirty="0">
                <a:solidFill>
                  <a:schemeClr val="bg1"/>
                </a:solidFill>
              </a:rPr>
              <a:t> with </a:t>
            </a:r>
            <a:r>
              <a:rPr lang="it-IT" sz="2800" b="1" i="1" dirty="0" err="1">
                <a:solidFill>
                  <a:schemeClr val="bg1"/>
                </a:solidFill>
              </a:rPr>
              <a:t>Constraints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6CEA52-DA31-4941-A407-BF4CCAECCAD7}"/>
              </a:ext>
            </a:extLst>
          </p:cNvPr>
          <p:cNvSpPr txBox="1"/>
          <p:nvPr/>
        </p:nvSpPr>
        <p:spPr>
          <a:xfrm>
            <a:off x="6536267" y="2709333"/>
            <a:ext cx="529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saw</a:t>
            </a:r>
            <a:r>
              <a:rPr lang="it-IT" sz="2400" dirty="0"/>
              <a:t> the </a:t>
            </a:r>
            <a:r>
              <a:rPr lang="it-IT" sz="2400" dirty="0" err="1"/>
              <a:t>algorithm</a:t>
            </a:r>
            <a:r>
              <a:rPr lang="it-IT" sz="2400" dirty="0"/>
              <a:t> on the </a:t>
            </a:r>
            <a:r>
              <a:rPr lang="it-IT" sz="2400" dirty="0" err="1"/>
              <a:t>left</a:t>
            </a:r>
            <a:r>
              <a:rPr lang="it-IT" sz="2400" dirty="0"/>
              <a:t> .</a:t>
            </a:r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create a </a:t>
            </a:r>
            <a:r>
              <a:rPr lang="it-IT" sz="2400" dirty="0" err="1"/>
              <a:t>graph</a:t>
            </a:r>
            <a:r>
              <a:rPr lang="it-IT" sz="2400" dirty="0"/>
              <a:t> with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( </a:t>
            </a:r>
            <a:r>
              <a:rPr lang="it-IT" sz="2400" dirty="0" err="1"/>
              <a:t>label</a:t>
            </a:r>
            <a:r>
              <a:rPr lang="it-IT" sz="2400" dirty="0"/>
              <a:t> with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 )  and 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consider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anonymization</a:t>
            </a:r>
            <a:r>
              <a:rPr lang="it-IT" sz="2400" dirty="0"/>
              <a:t> and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edge</a:t>
            </a:r>
            <a:r>
              <a:rPr lang="it-IT" sz="2400" dirty="0"/>
              <a:t> with no </a:t>
            </a:r>
            <a:r>
              <a:rPr lang="it-IT" sz="2400" dirty="0" err="1"/>
              <a:t>constraints</a:t>
            </a:r>
            <a:r>
              <a:rPr lang="it-IT" sz="2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EAB244-E599-DF43-BF78-D0DA98059D29}"/>
              </a:ext>
            </a:extLst>
          </p:cNvPr>
          <p:cNvSpPr txBox="1"/>
          <p:nvPr/>
        </p:nvSpPr>
        <p:spPr>
          <a:xfrm>
            <a:off x="6453911" y="4956029"/>
            <a:ext cx="52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IS IT POSSIBLE CREATE AN ANONYMIZATION GRAPH WITH THE </a:t>
            </a:r>
            <a:r>
              <a:rPr lang="it-IT" b="1" dirty="0">
                <a:solidFill>
                  <a:srgbClr val="C00000"/>
                </a:solidFill>
              </a:rPr>
              <a:t>START EDGE</a:t>
            </a:r>
            <a:r>
              <a:rPr lang="it-IT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50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A9BE9C-0355-A94A-B929-D8556BE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7" y="1492504"/>
            <a:ext cx="5294716" cy="39710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9A50D22-1C60-A44F-A8DC-FB94310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1" y="1554665"/>
            <a:ext cx="5294715" cy="39710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6BB0C1-7CE0-3349-A250-C1101DE1B2B8}"/>
              </a:ext>
            </a:extLst>
          </p:cNvPr>
          <p:cNvSpPr txBox="1"/>
          <p:nvPr/>
        </p:nvSpPr>
        <p:spPr>
          <a:xfrm>
            <a:off x="2524689" y="979501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33C7DF-AD00-114D-994F-3C5B4F4B8BA6}"/>
              </a:ext>
            </a:extLst>
          </p:cNvPr>
          <p:cNvSpPr txBox="1"/>
          <p:nvPr/>
        </p:nvSpPr>
        <p:spPr>
          <a:xfrm>
            <a:off x="6711035" y="996172"/>
            <a:ext cx="436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Graph</a:t>
            </a:r>
            <a:r>
              <a:rPr lang="it-IT" dirty="0"/>
              <a:t> create with </a:t>
            </a:r>
            <a:r>
              <a:rPr lang="it-IT" dirty="0" err="1"/>
              <a:t>ConstructGraph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F359AB-A760-C942-8EEC-B759CA0F66E1}"/>
              </a:ext>
            </a:extLst>
          </p:cNvPr>
          <p:cNvSpPr txBox="1"/>
          <p:nvPr/>
        </p:nvSpPr>
        <p:spPr>
          <a:xfrm>
            <a:off x="965201" y="5757332"/>
            <a:ext cx="1053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/>
              <a:t>*</a:t>
            </a:r>
            <a:r>
              <a:rPr lang="it-IT" sz="1200" dirty="0" err="1"/>
              <a:t>this</a:t>
            </a:r>
            <a:r>
              <a:rPr lang="it-IT" sz="1200" dirty="0"/>
              <a:t> image are made on no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(</a:t>
            </a:r>
            <a:r>
              <a:rPr lang="it-IT" sz="1200" dirty="0" err="1"/>
              <a:t>karate_club_graph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 a </a:t>
            </a:r>
            <a:r>
              <a:rPr lang="it-IT" sz="1200" dirty="0" err="1"/>
              <a:t>graph</a:t>
            </a:r>
            <a:r>
              <a:rPr lang="it-IT" sz="1200" dirty="0"/>
              <a:t> inside </a:t>
            </a:r>
            <a:r>
              <a:rPr lang="it-IT" sz="1200" dirty="0" err="1"/>
              <a:t>networkX</a:t>
            </a:r>
            <a:r>
              <a:rPr lang="it-IT" sz="1200" dirty="0"/>
              <a:t> </a:t>
            </a:r>
            <a:r>
              <a:rPr lang="it-IT" sz="1200" dirty="0" err="1"/>
              <a:t>library</a:t>
            </a:r>
            <a:r>
              <a:rPr lang="it-IT" sz="1200" dirty="0"/>
              <a:t> of </a:t>
            </a:r>
            <a:r>
              <a:rPr lang="it-IT" sz="1200" dirty="0" err="1"/>
              <a:t>Pyhton</a:t>
            </a:r>
            <a:r>
              <a:rPr lang="it-IT" sz="1200" dirty="0"/>
              <a:t>) </a:t>
            </a:r>
            <a:r>
              <a:rPr lang="it-IT" sz="1200" dirty="0" err="1"/>
              <a:t>because</a:t>
            </a:r>
            <a:r>
              <a:rPr lang="it-IT" sz="1200" dirty="0"/>
              <a:t> on a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more </a:t>
            </a:r>
            <a:r>
              <a:rPr lang="it-IT" sz="1200" dirty="0" err="1"/>
              <a:t>complex</a:t>
            </a:r>
            <a:r>
              <a:rPr lang="it-IT" sz="1200" dirty="0"/>
              <a:t>  </a:t>
            </a:r>
            <a:r>
              <a:rPr lang="it-IT" sz="1200" dirty="0" err="1"/>
              <a:t>understand</a:t>
            </a:r>
            <a:r>
              <a:rPr lang="it-IT" sz="1200" dirty="0"/>
              <a:t> the </a:t>
            </a:r>
            <a:r>
              <a:rPr lang="it-IT" sz="1200" dirty="0" err="1"/>
              <a:t>different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1787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74EDF4-BBFD-464C-BB30-DE387CC6B305}"/>
              </a:ext>
            </a:extLst>
          </p:cNvPr>
          <p:cNvSpPr txBox="1"/>
          <p:nvPr/>
        </p:nvSpPr>
        <p:spPr>
          <a:xfrm>
            <a:off x="1134534" y="349063"/>
            <a:ext cx="24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ASSUMPTIONS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A16755-2FC7-A341-BBFB-E592D6D153DC}"/>
              </a:ext>
            </a:extLst>
          </p:cNvPr>
          <p:cNvSpPr txBox="1"/>
          <p:nvPr/>
        </p:nvSpPr>
        <p:spPr>
          <a:xfrm>
            <a:off x="1134534" y="2595832"/>
            <a:ext cx="1063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Consider</a:t>
            </a:r>
            <a:r>
              <a:rPr lang="it-IT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vector</a:t>
            </a:r>
            <a:r>
              <a:rPr lang="it-IT" sz="2400" dirty="0"/>
              <a:t>  </a:t>
            </a:r>
            <a:r>
              <a:rPr lang="it-IT" sz="2400" dirty="0">
                <a:solidFill>
                  <a:srgbClr val="C00000"/>
                </a:solidFill>
              </a:rPr>
              <a:t>a</a:t>
            </a:r>
            <a:r>
              <a:rPr lang="it-IT" sz="2400" dirty="0"/>
              <a:t> = d̂- 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set </a:t>
            </a:r>
            <a:r>
              <a:rPr lang="it-IT" sz="2400" dirty="0" err="1">
                <a:solidFill>
                  <a:srgbClr val="C00000"/>
                </a:solidFill>
              </a:rPr>
              <a:t>V</a:t>
            </a:r>
            <a:r>
              <a:rPr lang="it-IT" sz="2400" baseline="-25000" dirty="0" err="1">
                <a:solidFill>
                  <a:srgbClr val="C00000"/>
                </a:solidFill>
              </a:rPr>
              <a:t>l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i="1" dirty="0" err="1"/>
              <a:t>ordered</a:t>
            </a:r>
            <a:r>
              <a:rPr lang="it-IT" sz="2400" i="1" dirty="0"/>
              <a:t> set of l </a:t>
            </a:r>
            <a:r>
              <a:rPr lang="it-IT" sz="2400" dirty="0" err="1"/>
              <a:t>nodes</a:t>
            </a:r>
            <a:r>
              <a:rPr lang="it-IT" sz="2400" dirty="0"/>
              <a:t> with l </a:t>
            </a:r>
            <a:r>
              <a:rPr lang="it-IT" sz="2400" dirty="0" err="1"/>
              <a:t>largest</a:t>
            </a:r>
            <a:r>
              <a:rPr lang="it-IT" sz="2400" dirty="0"/>
              <a:t> a(i) </a:t>
            </a:r>
            <a:r>
              <a:rPr lang="it-IT" sz="2400" dirty="0" err="1"/>
              <a:t>values</a:t>
            </a:r>
            <a:r>
              <a:rPr lang="it-IT" sz="2400" dirty="0"/>
              <a:t>, </a:t>
            </a:r>
            <a:r>
              <a:rPr lang="it-IT" sz="2400" dirty="0" err="1"/>
              <a:t>sorted</a:t>
            </a:r>
            <a:r>
              <a:rPr lang="it-IT" sz="2400" dirty="0"/>
              <a:t> in </a:t>
            </a:r>
            <a:r>
              <a:rPr lang="it-IT" sz="2400" dirty="0" err="1"/>
              <a:t>decreasing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</a:rPr>
              <a:t>d</a:t>
            </a:r>
            <a:r>
              <a:rPr lang="it-IT" sz="2400" baseline="30000" dirty="0">
                <a:solidFill>
                  <a:srgbClr val="C00000"/>
                </a:solidFill>
              </a:rPr>
              <a:t>l</a:t>
            </a:r>
            <a:r>
              <a:rPr lang="it-IT" sz="2400" dirty="0">
                <a:solidFill>
                  <a:srgbClr val="C00000"/>
                </a:solidFill>
              </a:rPr>
              <a:t>(i)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node</a:t>
            </a:r>
            <a:r>
              <a:rPr lang="it-IT" sz="2400" dirty="0"/>
              <a:t> i in the input </a:t>
            </a:r>
            <a:r>
              <a:rPr lang="it-IT" sz="2400" dirty="0" err="1"/>
              <a:t>graph</a:t>
            </a:r>
            <a:r>
              <a:rPr lang="it-IT" sz="2400" dirty="0"/>
              <a:t> G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counting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 in G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i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nodes</a:t>
            </a:r>
            <a:r>
              <a:rPr lang="it-IT" sz="2400" dirty="0"/>
              <a:t> in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;</a:t>
            </a:r>
            <a:endParaRPr lang="it-IT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 = |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 |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prior</a:t>
            </a:r>
            <a:r>
              <a:rPr lang="it-IT" sz="2400" dirty="0"/>
              <a:t> the </a:t>
            </a:r>
            <a:r>
              <a:rPr lang="it-IT" sz="2400" dirty="0" err="1"/>
              <a:t>we</a:t>
            </a:r>
            <a:r>
              <a:rPr lang="it-IT" sz="2400" dirty="0"/>
              <a:t> decide.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9E951C-7A8D-F846-B627-56992A175AD1}"/>
              </a:ext>
            </a:extLst>
          </p:cNvPr>
          <p:cNvSpPr txBox="1"/>
          <p:nvPr/>
        </p:nvSpPr>
        <p:spPr>
          <a:xfrm>
            <a:off x="1134534" y="872283"/>
            <a:ext cx="3394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 err="1"/>
              <a:t>Given</a:t>
            </a:r>
            <a:r>
              <a:rPr lang="it-IT" sz="1600" i="1" dirty="0"/>
              <a:t> input </a:t>
            </a:r>
            <a:r>
              <a:rPr lang="it-IT" sz="1600" i="1" dirty="0" err="1"/>
              <a:t>graph</a:t>
            </a:r>
            <a:r>
              <a:rPr lang="it-IT" sz="1600" i="1" dirty="0"/>
              <a:t> G(V,E), </a:t>
            </a:r>
            <a:r>
              <a:rPr lang="it-IT" sz="1600" i="1" dirty="0" err="1"/>
              <a:t>we</a:t>
            </a:r>
            <a:r>
              <a:rPr lang="it-IT" sz="1600" i="1" dirty="0"/>
              <a:t> </a:t>
            </a:r>
            <a:r>
              <a:rPr lang="it-IT" sz="1600" i="1" dirty="0" err="1"/>
              <a:t>say</a:t>
            </a:r>
            <a:r>
              <a:rPr lang="it-IT" sz="1600" i="1" dirty="0"/>
              <a:t> </a:t>
            </a:r>
            <a:r>
              <a:rPr lang="it-IT" sz="1600" i="1" dirty="0" err="1"/>
              <a:t>that</a:t>
            </a:r>
            <a:r>
              <a:rPr lang="it-IT" sz="1600" i="1" dirty="0"/>
              <a:t> </a:t>
            </a:r>
            <a:r>
              <a:rPr lang="it-IT" sz="1600" i="1" dirty="0" err="1"/>
              <a:t>degree</a:t>
            </a:r>
            <a:r>
              <a:rPr lang="it-IT" sz="1600" i="1" dirty="0"/>
              <a:t> </a:t>
            </a:r>
            <a:r>
              <a:rPr lang="it-IT" sz="1600" i="1" dirty="0" err="1"/>
              <a:t>sequence</a:t>
            </a:r>
            <a:r>
              <a:rPr lang="it-IT" sz="1600" i="1" dirty="0"/>
              <a:t> </a:t>
            </a:r>
            <a:r>
              <a:rPr lang="it-IT" sz="1400" dirty="0"/>
              <a:t>d̂</a:t>
            </a:r>
            <a:r>
              <a:rPr lang="it-IT" sz="1600" i="1" dirty="0"/>
              <a:t> </a:t>
            </a:r>
            <a:r>
              <a:rPr lang="it-IT" sz="1600" i="1" dirty="0" err="1"/>
              <a:t>is</a:t>
            </a:r>
            <a:r>
              <a:rPr lang="it-IT" sz="1600" i="1" dirty="0"/>
              <a:t> </a:t>
            </a:r>
            <a:r>
              <a:rPr lang="it-IT" sz="1600" i="1" dirty="0" err="1"/>
              <a:t>realizable</a:t>
            </a:r>
            <a:r>
              <a:rPr lang="it-IT" sz="1600" i="1" dirty="0"/>
              <a:t> </a:t>
            </a:r>
            <a:r>
              <a:rPr lang="it-IT" sz="1600" i="1" dirty="0" err="1"/>
              <a:t>subject</a:t>
            </a:r>
            <a:r>
              <a:rPr lang="it-IT" sz="1600" i="1" dirty="0"/>
              <a:t> to G , </a:t>
            </a:r>
            <a:r>
              <a:rPr lang="it-IT" sz="1600" i="1" dirty="0" err="1"/>
              <a:t>if</a:t>
            </a:r>
            <a:r>
              <a:rPr lang="it-IT" sz="1600" i="1" dirty="0"/>
              <a:t> and </a:t>
            </a:r>
            <a:r>
              <a:rPr lang="it-IT" sz="1600" i="1" dirty="0" err="1"/>
              <a:t>only</a:t>
            </a:r>
            <a:r>
              <a:rPr lang="it-IT" sz="1600" i="1" dirty="0"/>
              <a:t> </a:t>
            </a:r>
            <a:r>
              <a:rPr lang="it-IT" sz="1600" i="1" dirty="0" err="1"/>
              <a:t>if</a:t>
            </a:r>
            <a:r>
              <a:rPr lang="it-IT" sz="1600" i="1" dirty="0"/>
              <a:t> </a:t>
            </a:r>
            <a:r>
              <a:rPr lang="it-IT" sz="1600" i="1" dirty="0" err="1"/>
              <a:t>there</a:t>
            </a:r>
            <a:r>
              <a:rPr lang="it-IT" sz="1600" i="1" dirty="0"/>
              <a:t> </a:t>
            </a:r>
            <a:r>
              <a:rPr lang="it-IT" sz="1600" i="1" dirty="0" err="1"/>
              <a:t>exists</a:t>
            </a:r>
            <a:r>
              <a:rPr lang="it-IT" sz="1600" i="1" dirty="0"/>
              <a:t> a </a:t>
            </a:r>
            <a:r>
              <a:rPr lang="it-IT" sz="1600" i="1" dirty="0" err="1"/>
              <a:t>simple</a:t>
            </a:r>
            <a:r>
              <a:rPr lang="it-IT" sz="1600" i="1" dirty="0"/>
              <a:t> </a:t>
            </a:r>
            <a:r>
              <a:rPr lang="it-IT" sz="1600" i="1" dirty="0" err="1"/>
              <a:t>graph</a:t>
            </a:r>
            <a:r>
              <a:rPr lang="it-IT" sz="1600" i="1" dirty="0"/>
              <a:t> G~(V,E~) </a:t>
            </a:r>
            <a:r>
              <a:rPr lang="it-IT" sz="1600" i="1" dirty="0" err="1"/>
              <a:t>whose</a:t>
            </a:r>
            <a:r>
              <a:rPr lang="it-IT" sz="1600" i="1" dirty="0"/>
              <a:t> </a:t>
            </a:r>
            <a:r>
              <a:rPr lang="it-IT" sz="1600" i="1" dirty="0" err="1"/>
              <a:t>nodes</a:t>
            </a:r>
            <a:r>
              <a:rPr lang="it-IT" sz="1600" i="1" dirty="0"/>
              <a:t> </a:t>
            </a:r>
            <a:r>
              <a:rPr lang="it-IT" sz="1600" i="1" dirty="0" err="1"/>
              <a:t>have</a:t>
            </a:r>
            <a:r>
              <a:rPr lang="it-IT" sz="1600" i="1" dirty="0"/>
              <a:t> </a:t>
            </a:r>
            <a:r>
              <a:rPr lang="it-IT" sz="1600" i="1" dirty="0" err="1"/>
              <a:t>precisely</a:t>
            </a:r>
            <a:r>
              <a:rPr lang="it-IT" sz="1600" i="1" dirty="0"/>
              <a:t> the </a:t>
            </a:r>
            <a:r>
              <a:rPr lang="it-IT" sz="1600" i="1" dirty="0" err="1"/>
              <a:t>degrees</a:t>
            </a:r>
            <a:r>
              <a:rPr lang="it-IT" sz="1600" i="1" dirty="0"/>
              <a:t> </a:t>
            </a:r>
            <a:r>
              <a:rPr lang="it-IT" sz="1600" i="1" dirty="0" err="1"/>
              <a:t>suggested</a:t>
            </a:r>
            <a:r>
              <a:rPr lang="it-IT" sz="1600" i="1" dirty="0"/>
              <a:t> by </a:t>
            </a:r>
            <a:r>
              <a:rPr lang="it-IT" sz="1600" dirty="0"/>
              <a:t>d̂</a:t>
            </a:r>
            <a:r>
              <a:rPr lang="it-IT" sz="1600" i="1" dirty="0"/>
              <a:t> and E ⊆ E~.</a:t>
            </a:r>
          </a:p>
          <a:p>
            <a:pPr algn="just"/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9DDA49-5AE7-D34B-A829-3499A08B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01" y="5273488"/>
            <a:ext cx="4953000" cy="1485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B72CAB-C825-AA45-A2F6-A61D05B8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2" y="5273488"/>
            <a:ext cx="952982" cy="8614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AF53A3-23A4-8349-97DB-2D52E8A007B6}"/>
              </a:ext>
            </a:extLst>
          </p:cNvPr>
          <p:cNvSpPr txBox="1"/>
          <p:nvPr/>
        </p:nvSpPr>
        <p:spPr>
          <a:xfrm>
            <a:off x="3938180" y="535196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even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B75B8-6F7F-5242-93B1-6BBF750AA656}"/>
              </a:ext>
            </a:extLst>
          </p:cNvPr>
          <p:cNvSpPr txBox="1"/>
          <p:nvPr/>
        </p:nvSpPr>
        <p:spPr>
          <a:xfrm>
            <a:off x="5261953" y="5282442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&amp;&amp;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A29F7D-5651-C44D-BB3D-025B18DC0614}"/>
              </a:ext>
            </a:extLst>
          </p:cNvPr>
          <p:cNvSpPr txBox="1"/>
          <p:nvPr/>
        </p:nvSpPr>
        <p:spPr>
          <a:xfrm>
            <a:off x="1773348" y="521500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If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3223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CCC3-A7B2-7140-A933-D96215E4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93" y="384283"/>
            <a:ext cx="8352295" cy="82458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We can consider the </a:t>
            </a:r>
            <a:r>
              <a:rPr lang="it-IT" b="1"/>
              <a:t>Supergraph</a:t>
            </a:r>
            <a:r>
              <a:rPr lang="it-IT"/>
              <a:t> algorithm</a:t>
            </a:r>
          </a:p>
          <a:p>
            <a:endParaRPr lang="it-IT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281BBD-CF3D-FA44-A525-35E7CDCC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25" y="1208868"/>
            <a:ext cx="6400800" cy="2044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725516-82B9-E744-B816-670E2798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88" y="4078153"/>
            <a:ext cx="6451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5D07C-93AF-244C-9C1C-E24598E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Keys of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78190-D208-364E-AE31-E17F88E9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0" y="911224"/>
            <a:ext cx="11127781" cy="2893101"/>
          </a:xfrm>
        </p:spPr>
        <p:txBody>
          <a:bodyPr>
            <a:normAutofit fontScale="92500"/>
          </a:bodyPr>
          <a:lstStyle/>
          <a:p>
            <a:pPr algn="just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initially</a:t>
            </a:r>
            <a:r>
              <a:rPr lang="it-IT" dirty="0"/>
              <a:t> compute the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Create a new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mapping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of </a:t>
            </a:r>
            <a:r>
              <a:rPr lang="it-IT" dirty="0" err="1"/>
              <a:t>label</a:t>
            </a:r>
            <a:r>
              <a:rPr lang="it-IT" dirty="0"/>
              <a:t> and </a:t>
            </a:r>
            <a:r>
              <a:rPr lang="it-IT" dirty="0" err="1"/>
              <a:t>number</a:t>
            </a:r>
            <a:r>
              <a:rPr lang="it-IT" dirty="0"/>
              <a:t> (</a:t>
            </a:r>
            <a:r>
              <a:rPr lang="it-IT" dirty="0" err="1"/>
              <a:t>logically</a:t>
            </a:r>
            <a:r>
              <a:rPr lang="it-IT" dirty="0"/>
              <a:t> for </a:t>
            </a:r>
            <a:r>
              <a:rPr lang="it-IT" dirty="0" err="1"/>
              <a:t>anonymization</a:t>
            </a:r>
            <a:r>
              <a:rPr lang="it-IT" dirty="0"/>
              <a:t>).</a:t>
            </a:r>
          </a:p>
          <a:p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</a:t>
            </a:r>
            <a:r>
              <a:rPr lang="it-IT" dirty="0" err="1"/>
              <a:t>ConstructGraph</a:t>
            </a:r>
            <a:r>
              <a:rPr lang="it-IT" dirty="0"/>
              <a:t> with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vector</a:t>
            </a:r>
            <a:r>
              <a:rPr lang="it-IT" dirty="0"/>
              <a:t> a are zero, </a:t>
            </a:r>
            <a:r>
              <a:rPr lang="it-IT" dirty="0" err="1"/>
              <a:t>we</a:t>
            </a:r>
            <a:r>
              <a:rPr lang="it-IT" dirty="0"/>
              <a:t> control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in a </a:t>
            </a:r>
            <a:r>
              <a:rPr lang="it-IT" dirty="0" err="1"/>
              <a:t>graph</a:t>
            </a:r>
            <a:r>
              <a:rPr lang="it-IT" dirty="0"/>
              <a:t> are </a:t>
            </a:r>
            <a:r>
              <a:rPr lang="it-IT" dirty="0" err="1"/>
              <a:t>equal</a:t>
            </a:r>
            <a:r>
              <a:rPr lang="it-IT" dirty="0"/>
              <a:t> to </a:t>
            </a:r>
            <a:r>
              <a:rPr lang="it-IT" dirty="0" err="1"/>
              <a:t>half</a:t>
            </a:r>
            <a:r>
              <a:rPr lang="it-IT" dirty="0"/>
              <a:t> of the sum of </a:t>
            </a:r>
            <a:r>
              <a:rPr lang="it-IT" dirty="0" err="1"/>
              <a:t>values</a:t>
            </a:r>
            <a:r>
              <a:rPr lang="it-IT" dirty="0"/>
              <a:t> of a.</a:t>
            </a:r>
          </a:p>
          <a:p>
            <a:pPr marL="457200" lvl="1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satisfied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the new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FBA905-AF73-5E43-B2EA-AE59C2724509}"/>
              </a:ext>
            </a:extLst>
          </p:cNvPr>
          <p:cNvSpPr txBox="1"/>
          <p:nvPr/>
        </p:nvSpPr>
        <p:spPr>
          <a:xfrm>
            <a:off x="123987" y="3804325"/>
            <a:ext cx="116547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The </a:t>
            </a:r>
            <a:r>
              <a:rPr lang="it-IT" sz="3200" b="1" dirty="0" err="1"/>
              <a:t>real</a:t>
            </a:r>
            <a:r>
              <a:rPr lang="it-IT" sz="3200" b="1" dirty="0"/>
              <a:t> </a:t>
            </a:r>
            <a:r>
              <a:rPr lang="it-IT" sz="3200" b="1" dirty="0" err="1"/>
              <a:t>difference</a:t>
            </a:r>
            <a:r>
              <a:rPr lang="it-IT" sz="3200" b="1" dirty="0"/>
              <a:t> </a:t>
            </a:r>
            <a:r>
              <a:rPr lang="it-IT" sz="3200" b="1" dirty="0" err="1"/>
              <a:t>between</a:t>
            </a:r>
            <a:r>
              <a:rPr lang="it-IT" sz="3200" b="1" dirty="0"/>
              <a:t> </a:t>
            </a:r>
            <a:r>
              <a:rPr lang="it-IT" sz="3200" b="1" dirty="0" err="1"/>
              <a:t>ConstructGraph</a:t>
            </a:r>
            <a:r>
              <a:rPr lang="it-IT" sz="3200" b="1" dirty="0"/>
              <a:t> and </a:t>
            </a:r>
            <a:r>
              <a:rPr lang="it-IT" sz="3200" b="1" dirty="0" err="1"/>
              <a:t>Supergraph</a:t>
            </a:r>
            <a:r>
              <a:rPr lang="it-IT" sz="3200" b="1" dirty="0"/>
              <a:t> </a:t>
            </a:r>
            <a:r>
              <a:rPr lang="it-IT" sz="3200" b="1" dirty="0" err="1"/>
              <a:t>is</a:t>
            </a:r>
            <a:r>
              <a:rPr lang="it-IT" sz="32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/>
              <a:t>ConstructGraph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oracle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retruns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 </a:t>
            </a:r>
            <a:r>
              <a:rPr lang="it-IT" sz="2400" dirty="0" err="1"/>
              <a:t>means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graph</a:t>
            </a:r>
            <a:r>
              <a:rPr lang="it-IT" sz="2400" dirty="0"/>
              <a:t> for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allow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pPr lvl="1" algn="just"/>
            <a:r>
              <a:rPr lang="it-IT" sz="2400" dirty="0"/>
              <a:t>With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 </a:t>
            </a:r>
            <a:r>
              <a:rPr lang="it-IT" sz="2400" i="1" dirty="0" err="1"/>
              <a:t>probing</a:t>
            </a:r>
            <a:r>
              <a:rPr lang="it-IT" sz="2400" i="1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) </a:t>
            </a:r>
            <a:r>
              <a:rPr lang="it-IT" sz="2400" dirty="0" err="1"/>
              <a:t>it’s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force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with a </a:t>
            </a:r>
            <a:r>
              <a:rPr lang="it-IT" sz="2400" dirty="0" err="1"/>
              <a:t>little</a:t>
            </a:r>
            <a:r>
              <a:rPr lang="it-IT" sz="2400" dirty="0"/>
              <a:t> extra </a:t>
            </a:r>
            <a:r>
              <a:rPr lang="it-IT" sz="2400" dirty="0" err="1"/>
              <a:t>cost</a:t>
            </a:r>
            <a:r>
              <a:rPr lang="it-IT" sz="2400" dirty="0"/>
              <a:t> for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4839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032CB-EE93-2C40-BB12-1508C6BA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Images of </a:t>
            </a:r>
            <a:r>
              <a:rPr lang="en-US" sz="5400" b="1" dirty="0" err="1"/>
              <a:t>karate_club_graph</a:t>
            </a:r>
            <a:endParaRPr lang="en-US" sz="54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579B07-21D6-2147-953C-02FD655F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2264230"/>
            <a:ext cx="5344736" cy="40085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530725-6AF1-FE4E-BE17-983922E1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58" y="2264229"/>
            <a:ext cx="5344737" cy="40085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9159E1-0B21-594A-B11C-33831F7FBE43}"/>
              </a:ext>
            </a:extLst>
          </p:cNvPr>
          <p:cNvSpPr txBox="1"/>
          <p:nvPr/>
        </p:nvSpPr>
        <p:spPr>
          <a:xfrm>
            <a:off x="2352977" y="169663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50C903-3083-9248-A312-83D4A99854CA}"/>
              </a:ext>
            </a:extLst>
          </p:cNvPr>
          <p:cNvSpPr txBox="1"/>
          <p:nvPr/>
        </p:nvSpPr>
        <p:spPr>
          <a:xfrm>
            <a:off x="8331433" y="1750446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Supergraph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66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E028F-9917-1645-81C7-BF9A610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6174"/>
          </a:xfrm>
        </p:spPr>
        <p:txBody>
          <a:bodyPr/>
          <a:lstStyle/>
          <a:p>
            <a:pPr algn="ctr"/>
            <a:r>
              <a:rPr lang="it-IT" b="1"/>
              <a:t>METRICS IN ORDER TO EVALUE THE SUPERGRAPH ALGHORITM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0E274-68A5-184B-8E23-767C8A43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671"/>
            <a:ext cx="10515600" cy="45262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Anonymization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t-IT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− d):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supergraph</a:t>
            </a:r>
            <a:r>
              <a:rPr lang="it-IT" dirty="0"/>
              <a:t> and the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 The </a:t>
            </a:r>
            <a:r>
              <a:rPr lang="it-IT" dirty="0" err="1"/>
              <a:t>smaller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L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d</a:t>
            </a:r>
            <a:r>
              <a:rPr lang="it-IT" baseline="-25000" dirty="0" err="1"/>
              <a:t>A</a:t>
            </a:r>
            <a:r>
              <a:rPr lang="it-IT" dirty="0"/>
              <a:t> − d) the </a:t>
            </a:r>
            <a:r>
              <a:rPr lang="it-IT" dirty="0" err="1"/>
              <a:t>better</a:t>
            </a:r>
            <a:r>
              <a:rPr lang="it-IT" dirty="0"/>
              <a:t> the qualitative performance of the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Clustering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(CC):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compare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with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 In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, a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degree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cluster </a:t>
            </a:r>
            <a:r>
              <a:rPr lang="it-IT" dirty="0" err="1"/>
              <a:t>together</a:t>
            </a:r>
            <a:r>
              <a:rPr lang="it-IT" dirty="0"/>
              <a:t>.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-world networks, and in </a:t>
            </a:r>
            <a:r>
              <a:rPr lang="it-IT" dirty="0" err="1"/>
              <a:t>particular</a:t>
            </a:r>
            <a:r>
              <a:rPr lang="it-IT" dirty="0"/>
              <a:t> social networks,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create </a:t>
            </a:r>
            <a:r>
              <a:rPr lang="it-IT" dirty="0" err="1"/>
              <a:t>tightly</a:t>
            </a:r>
            <a:r>
              <a:rPr lang="it-IT" dirty="0"/>
              <a:t> </a:t>
            </a:r>
            <a:r>
              <a:rPr lang="it-IT" dirty="0" err="1"/>
              <a:t>knit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</a:t>
            </a:r>
            <a:r>
              <a:rPr lang="it-IT" dirty="0" err="1"/>
              <a:t>characterised</a:t>
            </a:r>
            <a:r>
              <a:rPr lang="it-IT" dirty="0"/>
              <a:t> by a </a:t>
            </a:r>
            <a:r>
              <a:rPr lang="it-IT" dirty="0" err="1"/>
              <a:t>relatively</a:t>
            </a:r>
            <a:r>
              <a:rPr lang="it-IT" dirty="0"/>
              <a:t> high </a:t>
            </a:r>
            <a:r>
              <a:rPr lang="it-IT" dirty="0" err="1"/>
              <a:t>density</a:t>
            </a:r>
            <a:r>
              <a:rPr lang="it-IT" dirty="0"/>
              <a:t> of </a:t>
            </a:r>
            <a:r>
              <a:rPr lang="it-IT" dirty="0" err="1"/>
              <a:t>ties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br>
              <a:rPr lang="it-IT" dirty="0"/>
            </a:b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			</a:t>
            </a:r>
            <a:r>
              <a:rPr lang="it-IT" dirty="0" err="1"/>
              <a:t>where</a:t>
            </a:r>
            <a:r>
              <a:rPr lang="it-IT" dirty="0"/>
              <a:t> c</a:t>
            </a:r>
            <a:r>
              <a:rPr lang="it-IT" baseline="-25000" dirty="0"/>
              <a:t>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 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EB510C-672E-4547-8885-50A82293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76" y="4406142"/>
            <a:ext cx="2004648" cy="10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DE0164A-71B1-2642-87B0-C277C39A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22D6F5B-F5A1-0042-AC7A-D6ACD432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E7C57D-6E06-EC4B-B3E2-E628033D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BB3F3D-7EBC-EE4E-B592-6B966157E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E1416-56E1-2B48-98B6-8EC91446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47" y="475013"/>
            <a:ext cx="10558153" cy="570195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norm</a:t>
            </a:r>
            <a:r>
              <a:rPr lang="it-IT" dirty="0"/>
              <a:t> of </a:t>
            </a:r>
            <a:r>
              <a:rPr lang="it-IT" dirty="0" err="1"/>
              <a:t>vector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way to </a:t>
            </a:r>
            <a:r>
              <a:rPr lang="it-IT" dirty="0" err="1"/>
              <a:t>value</a:t>
            </a:r>
            <a:r>
              <a:rPr lang="it-IT" dirty="0"/>
              <a:t> of k-</a:t>
            </a:r>
            <a:r>
              <a:rPr lang="it-IT" dirty="0" err="1"/>
              <a:t>degree</a:t>
            </a:r>
            <a:r>
              <a:rPr lang="it-IT" dirty="0"/>
              <a:t>.</a:t>
            </a:r>
          </a:p>
          <a:p>
            <a:r>
              <a:rPr lang="it-IT" dirty="0" err="1"/>
              <a:t>Infact</a:t>
            </a:r>
            <a:r>
              <a:rPr lang="it-IT" dirty="0"/>
              <a:t> the performances of </a:t>
            </a:r>
            <a:r>
              <a:rPr lang="it-IT" dirty="0" err="1"/>
              <a:t>alghoritm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k-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CC da relazionare e capire il significato della metrica</a:t>
            </a:r>
          </a:p>
        </p:txBody>
      </p:sp>
    </p:spTree>
    <p:extLst>
      <p:ext uri="{BB962C8B-B14F-4D97-AF65-F5344CB8AC3E}">
        <p14:creationId xmlns:p14="http://schemas.microsoft.com/office/powerpoint/2010/main" val="92310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FACBB-0F68-7D4A-8E54-92A089AD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D64EE-4C63-8B4E-B878-CF5327C5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: web-</a:t>
            </a:r>
            <a:r>
              <a:rPr lang="it-IT" dirty="0" err="1"/>
              <a:t>BerkStan</a:t>
            </a:r>
            <a:r>
              <a:rPr lang="it-IT" dirty="0"/>
              <a:t>  and socfb-Rice312. The </a:t>
            </a:r>
            <a:r>
              <a:rPr lang="it-IT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).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with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a (a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range</a:t>
            </a:r>
            <a:r>
              <a:rPr lang="it-IT" dirty="0"/>
              <a:t>).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are </a:t>
            </a:r>
            <a:r>
              <a:rPr lang="it-IT" dirty="0" err="1"/>
              <a:t>connected</a:t>
            </a:r>
            <a:r>
              <a:rPr lang="it-IT" dirty="0"/>
              <a:t> with </a:t>
            </a:r>
            <a:r>
              <a:rPr lang="it-IT" dirty="0" err="1"/>
              <a:t>nodes</a:t>
            </a:r>
            <a:r>
              <a:rPr lang="it-IT" dirty="0"/>
              <a:t> with a </a:t>
            </a:r>
            <a:r>
              <a:rPr lang="it-IT" dirty="0" err="1"/>
              <a:t>greater</a:t>
            </a:r>
            <a:r>
              <a:rPr lang="it-IT" dirty="0"/>
              <a:t> connection </a:t>
            </a:r>
            <a:r>
              <a:rPr lang="it-IT" dirty="0" err="1"/>
              <a:t>availability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arcs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</a:t>
            </a:r>
            <a:r>
              <a:rPr lang="it-IT" dirty="0" err="1"/>
              <a:t>nodes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to. A </a:t>
            </a:r>
            <a:r>
              <a:rPr lang="it-IT" dirty="0" err="1"/>
              <a:t>solution</a:t>
            </a:r>
            <a:r>
              <a:rPr lang="it-IT" dirty="0"/>
              <a:t> to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adopted</a:t>
            </a:r>
            <a:r>
              <a:rPr lang="it-IT" dirty="0"/>
              <a:t> by the </a:t>
            </a:r>
            <a:r>
              <a:rPr lang="it-IT" dirty="0" err="1"/>
              <a:t>probing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, in a </a:t>
            </a:r>
            <a:r>
              <a:rPr lang="it-IT" dirty="0" err="1"/>
              <a:t>causal</a:t>
            </a:r>
            <a:r>
              <a:rPr lang="it-IT" dirty="0"/>
              <a:t> way, some </a:t>
            </a:r>
            <a:r>
              <a:rPr lang="it-IT" dirty="0" err="1"/>
              <a:t>links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  <a:p>
            <a:r>
              <a:rPr lang="it-IT" sz="1600" dirty="0"/>
              <a:t>In a README file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say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tested</a:t>
            </a:r>
            <a:r>
              <a:rPr lang="it-IT" sz="1600" dirty="0"/>
              <a:t> </a:t>
            </a:r>
            <a:r>
              <a:rPr lang="it-IT" sz="1600" dirty="0" err="1"/>
              <a:t>datasets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734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Starting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0970E3F-0F09-6844-AA67-E25D1F6C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2945719"/>
            <a:ext cx="5455917" cy="295983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E7A50A-C581-8544-8F6C-19357EB4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2945719"/>
            <a:ext cx="5152935" cy="28186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302FD58-CD98-1841-9AEB-A007EAC9B671}"/>
              </a:ext>
            </a:extLst>
          </p:cNvPr>
          <p:cNvSpPr txBox="1"/>
          <p:nvPr/>
        </p:nvSpPr>
        <p:spPr>
          <a:xfrm>
            <a:off x="4674262" y="1592629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DYNAMIC PROGRAM</a:t>
            </a:r>
          </a:p>
        </p:txBody>
      </p:sp>
    </p:spTree>
    <p:extLst>
      <p:ext uri="{BB962C8B-B14F-4D97-AF65-F5344CB8AC3E}">
        <p14:creationId xmlns:p14="http://schemas.microsoft.com/office/powerpoint/2010/main" val="61259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A062F-D04C-8943-A8B2-B629B4C8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BC981-604C-F245-8359-BF91CFE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published</a:t>
            </a:r>
            <a:r>
              <a:rPr lang="it-IT" dirty="0"/>
              <a:t> on </a:t>
            </a:r>
            <a:r>
              <a:rPr lang="it-IT" dirty="0" err="1"/>
              <a:t>GitHub</a:t>
            </a:r>
            <a:r>
              <a:rPr lang="it-IT" dirty="0"/>
              <a:t>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github.com</a:t>
            </a:r>
            <a:r>
              <a:rPr lang="it-IT" dirty="0"/>
              <a:t>/enz93/k-</a:t>
            </a:r>
            <a:r>
              <a:rPr lang="it-IT" dirty="0" err="1"/>
              <a:t>degree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 err="1"/>
              <a:t>All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inside </a:t>
            </a:r>
            <a:r>
              <a:rPr lang="it-IT" dirty="0" err="1"/>
              <a:t>PyCharm</a:t>
            </a:r>
            <a:r>
              <a:rPr lang="it-IT" dirty="0"/>
              <a:t>. Read the file README inside the folder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follow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for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programm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48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7D9C9-A1B8-6241-B0AF-AB24E95A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D3EA4-DE1A-DA44-A834-3834E3DC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70C0"/>
                </a:solidFill>
              </a:rPr>
              <a:t>Kun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Liu</a:t>
            </a:r>
            <a:r>
              <a:rPr lang="it-IT" dirty="0">
                <a:solidFill>
                  <a:srgbClr val="0070C0"/>
                </a:solidFill>
              </a:rPr>
              <a:t> and </a:t>
            </a:r>
            <a:r>
              <a:rPr lang="it-IT" dirty="0" err="1">
                <a:solidFill>
                  <a:srgbClr val="0070C0"/>
                </a:solidFill>
              </a:rPr>
              <a:t>Evimaria</a:t>
            </a:r>
            <a:r>
              <a:rPr lang="it-IT" dirty="0">
                <a:solidFill>
                  <a:srgbClr val="0070C0"/>
                </a:solidFill>
              </a:rPr>
              <a:t> Terzi</a:t>
            </a:r>
            <a:r>
              <a:rPr lang="it-IT" dirty="0"/>
              <a:t>. “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on </a:t>
            </a:r>
            <a:r>
              <a:rPr lang="it-IT" dirty="0" err="1"/>
              <a:t>graphs</a:t>
            </a:r>
            <a:r>
              <a:rPr lang="it-IT" dirty="0"/>
              <a:t>”. In: </a:t>
            </a:r>
            <a:r>
              <a:rPr lang="it-IT" dirty="0" err="1">
                <a:solidFill>
                  <a:srgbClr val="0070C0"/>
                </a:solidFill>
              </a:rPr>
              <a:t>Proceedings</a:t>
            </a:r>
            <a:r>
              <a:rPr lang="it-IT" dirty="0">
                <a:solidFill>
                  <a:srgbClr val="0070C0"/>
                </a:solidFill>
              </a:rPr>
              <a:t> of the 2008 ACM SIGMOD </a:t>
            </a:r>
            <a:r>
              <a:rPr lang="it-IT" dirty="0" err="1">
                <a:solidFill>
                  <a:srgbClr val="0070C0"/>
                </a:solidFill>
              </a:rPr>
              <a:t>international</a:t>
            </a:r>
            <a:r>
              <a:rPr lang="it-IT" dirty="0">
                <a:solidFill>
                  <a:srgbClr val="0070C0"/>
                </a:solidFill>
              </a:rPr>
              <a:t> conference on Management of data. ACM. 2008, pp. 93–106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2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E41A0-E741-B643-A35E-FFC831C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0718" cy="378946"/>
          </a:xfrm>
        </p:spPr>
        <p:txBody>
          <a:bodyPr>
            <a:noAutofit/>
          </a:bodyPr>
          <a:lstStyle/>
          <a:p>
            <a:r>
              <a:rPr lang="it-IT" sz="2000" b="1" dirty="0" err="1">
                <a:latin typeface="+mn-lt"/>
              </a:rPr>
              <a:t>What</a:t>
            </a:r>
            <a:r>
              <a:rPr lang="it-IT" sz="2000" b="1" dirty="0">
                <a:latin typeface="+mn-lt"/>
              </a:rPr>
              <a:t> do </a:t>
            </a:r>
            <a:r>
              <a:rPr lang="it-IT" sz="2000" b="1" dirty="0" err="1">
                <a:latin typeface="+mn-lt"/>
              </a:rPr>
              <a:t>we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err="1">
                <a:latin typeface="+mn-lt"/>
              </a:rPr>
              <a:t>want</a:t>
            </a:r>
            <a:r>
              <a:rPr lang="it-IT" sz="2000" b="1" dirty="0">
                <a:latin typeface="+mn-lt"/>
              </a:rPr>
              <a:t> to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7A8D8-79BC-5941-A450-79A6AA3D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189"/>
            <a:ext cx="10515600" cy="4351338"/>
          </a:xfrm>
        </p:spPr>
        <p:txBody>
          <a:bodyPr/>
          <a:lstStyle/>
          <a:p>
            <a:pPr algn="just"/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solve the </a:t>
            </a:r>
            <a:r>
              <a:rPr lang="it-IT" sz="2400" dirty="0" err="1"/>
              <a:t>problem</a:t>
            </a:r>
            <a:r>
              <a:rPr lang="it-IT" sz="2400" dirty="0"/>
              <a:t> with DP </a:t>
            </a:r>
            <a:r>
              <a:rPr lang="it-IT" sz="2400" dirty="0" err="1"/>
              <a:t>algorithm</a:t>
            </a:r>
            <a:r>
              <a:rPr lang="it-IT" sz="2400" dirty="0"/>
              <a:t> and 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show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improve</a:t>
            </a:r>
            <a:r>
              <a:rPr lang="it-IT" sz="2400" dirty="0"/>
              <a:t> the </a:t>
            </a:r>
            <a:r>
              <a:rPr lang="it-IT" sz="2400" dirty="0" err="1"/>
              <a:t>running</a:t>
            </a:r>
            <a:r>
              <a:rPr lang="it-IT" sz="2400" dirty="0"/>
              <a:t> time of the DP </a:t>
            </a:r>
            <a:r>
              <a:rPr lang="it-IT" sz="2400" dirty="0" err="1"/>
              <a:t>algorithm</a:t>
            </a:r>
            <a:r>
              <a:rPr lang="it-IT" sz="2400" dirty="0"/>
              <a:t> from O(n</a:t>
            </a:r>
            <a:r>
              <a:rPr lang="it-IT" sz="2400" baseline="30000" dirty="0"/>
              <a:t>2</a:t>
            </a:r>
            <a:r>
              <a:rPr lang="it-IT" sz="2400" dirty="0"/>
              <a:t>) to O(</a:t>
            </a:r>
            <a:r>
              <a:rPr lang="it-IT" sz="2400" dirty="0" err="1"/>
              <a:t>nk</a:t>
            </a:r>
            <a:r>
              <a:rPr lang="it-IT" sz="2400" dirty="0"/>
              <a:t>). </a:t>
            </a:r>
          </a:p>
          <a:p>
            <a:pPr algn="just"/>
            <a:r>
              <a:rPr lang="it-IT" sz="2400" dirty="0"/>
              <a:t>The core idea for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speedup</a:t>
            </a:r>
            <a:r>
              <a:rPr lang="it-IT" sz="2400" dirty="0"/>
              <a:t> </a:t>
            </a:r>
            <a:r>
              <a:rPr lang="it-IT" sz="2400" dirty="0" err="1"/>
              <a:t>lies</a:t>
            </a:r>
            <a:r>
              <a:rPr lang="it-IT" sz="2400" dirty="0"/>
              <a:t> in the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dirty="0" err="1"/>
              <a:t>observation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anonymous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of </a:t>
            </a:r>
            <a:r>
              <a:rPr lang="it-IT" sz="2400" dirty="0" err="1"/>
              <a:t>size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2k − 1.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or </a:t>
            </a:r>
            <a:r>
              <a:rPr lang="it-IT" sz="2400" dirty="0" err="1"/>
              <a:t>equal</a:t>
            </a:r>
            <a:r>
              <a:rPr lang="it-IT" sz="2400" dirty="0"/>
              <a:t> to 2k, </a:t>
            </a:r>
            <a:r>
              <a:rPr lang="it-IT" sz="2400" dirty="0" err="1"/>
              <a:t>it</a:t>
            </a:r>
            <a:r>
              <a:rPr lang="it-IT" sz="2400" dirty="0"/>
              <a:t> can be </a:t>
            </a:r>
            <a:r>
              <a:rPr lang="it-IT" sz="2400" dirty="0" err="1"/>
              <a:t>broken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subgroups</a:t>
            </a:r>
            <a:r>
              <a:rPr lang="it-IT" sz="2400" dirty="0"/>
              <a:t> with </a:t>
            </a:r>
            <a:r>
              <a:rPr lang="it-IT" sz="2400" dirty="0" err="1"/>
              <a:t>equal</a:t>
            </a:r>
            <a:r>
              <a:rPr lang="it-IT" sz="2400" dirty="0"/>
              <a:t> or </a:t>
            </a:r>
            <a:r>
              <a:rPr lang="it-IT" sz="2400" dirty="0" err="1"/>
              <a:t>lower</a:t>
            </a:r>
            <a:r>
              <a:rPr lang="it-IT" sz="2400" dirty="0"/>
              <a:t> </a:t>
            </a:r>
            <a:r>
              <a:rPr lang="it-IT" sz="2400" dirty="0" err="1"/>
              <a:t>overall</a:t>
            </a:r>
            <a:r>
              <a:rPr lang="it-IT" sz="2400" dirty="0"/>
              <a:t> </a:t>
            </a:r>
            <a:r>
              <a:rPr lang="it-IT" sz="2400" dirty="0" err="1"/>
              <a:t>degree-anonymization</a:t>
            </a:r>
            <a:r>
              <a:rPr lang="it-IT" sz="2400" dirty="0"/>
              <a:t> </a:t>
            </a:r>
            <a:r>
              <a:rPr lang="it-IT" sz="2400" dirty="0" err="1"/>
              <a:t>cost</a:t>
            </a:r>
            <a:r>
              <a:rPr lang="it-IT" sz="2400" dirty="0"/>
              <a:t>. </a:t>
            </a:r>
          </a:p>
          <a:p>
            <a:pPr marL="0" indent="0" algn="ctr">
              <a:buNone/>
            </a:pPr>
            <a:r>
              <a:rPr lang="it-IT" sz="1200" b="1" dirty="0"/>
              <a:t>RECURSION CAN BE WRITTEN AS FALLOWS</a:t>
            </a:r>
          </a:p>
          <a:p>
            <a:pPr marL="0" indent="0" algn="ctr">
              <a:buNone/>
            </a:pPr>
            <a:endParaRPr lang="it-IT" sz="1200" b="1" dirty="0"/>
          </a:p>
          <a:p>
            <a:pPr marL="0" indent="0" algn="ctr">
              <a:buNone/>
            </a:pPr>
            <a:endParaRPr lang="it-IT" sz="1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C15E24-A217-9B4D-917F-84980AD3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429000"/>
            <a:ext cx="6502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1C502-A6DB-D544-9C19-0938C50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09" y="178385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The </a:t>
            </a:r>
            <a:r>
              <a:rPr lang="it-IT" sz="2400" dirty="0" err="1"/>
              <a:t>substantial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b="1" dirty="0" err="1"/>
              <a:t>Greedy</a:t>
            </a:r>
            <a:r>
              <a:rPr lang="it-IT" sz="2400" dirty="0"/>
              <a:t> and </a:t>
            </a:r>
            <a:r>
              <a:rPr lang="it-IT" sz="2400" b="1" dirty="0" err="1"/>
              <a:t>Dynamic</a:t>
            </a:r>
            <a:r>
              <a:rPr lang="it-IT" sz="2400" b="1" dirty="0"/>
              <a:t> Programming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approach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000" i="1" dirty="0" err="1"/>
              <a:t>Greedy</a:t>
            </a:r>
            <a:r>
              <a:rPr lang="it-IT" sz="2000" i="1" dirty="0"/>
              <a:t> </a:t>
            </a:r>
            <a:r>
              <a:rPr lang="it-IT" sz="2000" i="1" dirty="0" err="1"/>
              <a:t>algorithm</a:t>
            </a:r>
            <a:r>
              <a:rPr lang="it-IT" sz="2000" i="1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an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</a:t>
            </a:r>
            <a:r>
              <a:rPr lang="it-IT" sz="2000" dirty="0" err="1"/>
              <a:t>choice</a:t>
            </a:r>
            <a:r>
              <a:rPr lang="it-IT" sz="2000" dirty="0"/>
              <a:t>;</a:t>
            </a:r>
          </a:p>
          <a:p>
            <a:pPr marL="914400" lvl="2" indent="0">
              <a:buNone/>
            </a:pPr>
            <a:r>
              <a:rPr lang="it-IT" i="1" dirty="0" err="1"/>
              <a:t>Dynamic</a:t>
            </a:r>
            <a:r>
              <a:rPr lang="it-IT" i="1" dirty="0"/>
              <a:t> Programming </a:t>
            </a:r>
            <a:r>
              <a:rPr lang="it-IT" i="1" dirty="0" err="1"/>
              <a:t>algorithm</a:t>
            </a:r>
            <a:r>
              <a:rPr lang="it-IT" i="1" dirty="0"/>
              <a:t> </a:t>
            </a:r>
            <a:r>
              <a:rPr lang="it-IT" dirty="0" err="1"/>
              <a:t>makes</a:t>
            </a:r>
            <a:r>
              <a:rPr lang="it-IT" dirty="0"/>
              <a:t> a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endParaRPr lang="it-IT" sz="2000" dirty="0"/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affects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of the set of </a:t>
            </a:r>
            <a:r>
              <a:rPr lang="it-IT" dirty="0" err="1"/>
              <a:t>arches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.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a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friend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</a:t>
            </a:r>
            <a:r>
              <a:rPr lang="it-IT" dirty="0" err="1"/>
              <a:t>class</a:t>
            </a:r>
            <a:r>
              <a:rPr lang="it-IT" dirty="0"/>
              <a:t>) </a:t>
            </a:r>
            <a:r>
              <a:rPr lang="it-IT" dirty="0" err="1"/>
              <a:t>because</a:t>
            </a:r>
            <a:r>
              <a:rPr lang="it-IT" dirty="0"/>
              <a:t> with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alghoritm</a:t>
            </a:r>
            <a:r>
              <a:rPr lang="it-IT" dirty="0"/>
              <a:t> </a:t>
            </a:r>
            <a:r>
              <a:rPr lang="it-IT" dirty="0" err="1"/>
              <a:t>doesnt’work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48EAF-1125-4540-BE84-9C1AE9DF807F}"/>
              </a:ext>
            </a:extLst>
          </p:cNvPr>
          <p:cNvSpPr txBox="1"/>
          <p:nvPr/>
        </p:nvSpPr>
        <p:spPr>
          <a:xfrm>
            <a:off x="419100" y="6581001"/>
            <a:ext cx="1093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*In this case, we don’t use the Construct Graph for create a Graph, but we show only the degree anonymization</a:t>
            </a:r>
            <a:endParaRPr 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3736E0-DB6F-B445-B2D3-1383813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72" y="0"/>
            <a:ext cx="9345055" cy="21274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0F5970-063E-134F-8CF0-2F579AC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" y="2256312"/>
            <a:ext cx="11588396" cy="4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C72A3-8B10-344B-AED0-225B13C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A14BF-14D3-F34E-BB16-00B0B79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alghoritm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linear-time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of the input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achieving</a:t>
            </a:r>
            <a:r>
              <a:rPr lang="it-IT" dirty="0"/>
              <a:t> </a:t>
            </a:r>
            <a:r>
              <a:rPr lang="it-IT" dirty="0" err="1"/>
              <a:t>anonymizations</a:t>
            </a:r>
            <a:r>
              <a:rPr lang="it-IT" dirty="0"/>
              <a:t> with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</a:t>
            </a:r>
            <a:r>
              <a:rPr lang="it-IT" dirty="0" err="1"/>
              <a:t>optimal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some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with high k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By </a:t>
            </a:r>
            <a:r>
              <a:rPr lang="it-IT" dirty="0" err="1"/>
              <a:t>testing</a:t>
            </a:r>
            <a:r>
              <a:rPr lang="it-IT" dirty="0"/>
              <a:t> with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fast </a:t>
            </a:r>
            <a:r>
              <a:rPr lang="it-IT" dirty="0" err="1"/>
              <a:t>enough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alghoritm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hundredths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,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</a:t>
            </a:r>
            <a:r>
              <a:rPr lang="it-IT" dirty="0" err="1"/>
              <a:t>tenths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construction</a:t>
            </a:r>
            <a:r>
              <a:rPr lang="it-IT" dirty="0"/>
              <a:t> of the </a:t>
            </a:r>
            <a:r>
              <a:rPr lang="it-IT" dirty="0" err="1"/>
              <a:t>indexes</a:t>
            </a:r>
            <a:r>
              <a:rPr lang="it-IT" dirty="0"/>
              <a:t> for the array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considered</a:t>
            </a:r>
            <a:r>
              <a:rPr lang="it-IT" dirty="0"/>
              <a:t> for </a:t>
            </a:r>
            <a:r>
              <a:rPr lang="it-IT" dirty="0" err="1"/>
              <a:t>anonymization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4EBAD-1626-364C-B395-54D134CC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Corrisponde alla pagina prima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436DB-3D18-644E-96EA-F6437563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DP vs GREEDY</a:t>
            </a:r>
          </a:p>
          <a:p>
            <a:r>
              <a:rPr lang="it-IT" dirty="0">
                <a:solidFill>
                  <a:srgbClr val="FF0000"/>
                </a:solidFill>
              </a:rPr>
              <a:t>L’algoritmo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presenta alcuni problemi di computazione con alti valori di k.</a:t>
            </a:r>
          </a:p>
          <a:p>
            <a:r>
              <a:rPr lang="it-IT" dirty="0">
                <a:solidFill>
                  <a:srgbClr val="FF0000"/>
                </a:solidFill>
              </a:rPr>
              <a:t>Testando  con valori che ritornano un risultato corretto, abbiamo constatato  che il l’algoritmo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è molto più performante del </a:t>
            </a:r>
            <a:r>
              <a:rPr lang="it-IT" dirty="0" err="1">
                <a:solidFill>
                  <a:srgbClr val="FF0000"/>
                </a:solidFill>
              </a:rPr>
              <a:t>dp</a:t>
            </a:r>
            <a:r>
              <a:rPr lang="it-IT" dirty="0">
                <a:solidFill>
                  <a:srgbClr val="FF0000"/>
                </a:solidFill>
              </a:rPr>
              <a:t>, anche se quest’ultimo comunque è abbastanza veloce.</a:t>
            </a:r>
          </a:p>
          <a:p>
            <a:r>
              <a:rPr lang="it-IT" dirty="0">
                <a:solidFill>
                  <a:srgbClr val="FF0000"/>
                </a:solidFill>
              </a:rPr>
              <a:t>il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è sui centesimi di secondo, il secondo è sui decimi di secondo.</a:t>
            </a:r>
          </a:p>
          <a:p>
            <a:r>
              <a:rPr lang="it-IT" dirty="0">
                <a:solidFill>
                  <a:srgbClr val="FF0000"/>
                </a:solidFill>
              </a:rPr>
              <a:t>Questo costo è dovuto alla costruzione ad ogni passo gli indici per l’array con ii valori da considerare per l’</a:t>
            </a:r>
            <a:r>
              <a:rPr lang="it-IT" dirty="0" err="1">
                <a:solidFill>
                  <a:srgbClr val="FF0000"/>
                </a:solidFill>
              </a:rPr>
              <a:t>anonimizzazione</a:t>
            </a:r>
            <a:r>
              <a:rPr lang="it-IT" dirty="0">
                <a:solidFill>
                  <a:srgbClr val="FF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10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2997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it-IT" dirty="0"/>
                  <a:t>We report the </a:t>
                </a:r>
                <a:r>
                  <a:rPr lang="it-IT" dirty="0" err="1"/>
                  <a:t>results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the performance ratio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ratio</a:t>
                </a:r>
                <a:r>
                  <a:rPr lang="it-IT" dirty="0"/>
                  <a:t> of the </a:t>
                </a:r>
                <a:r>
                  <a:rPr lang="it-IT" dirty="0" err="1"/>
                  <a:t>cost</a:t>
                </a:r>
                <a:r>
                  <a:rPr lang="it-IT" dirty="0"/>
                  <a:t> of the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to 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DP </a:t>
                </a:r>
                <a:r>
                  <a:rPr lang="it-IT" dirty="0" err="1"/>
                  <a:t>algorithm</a:t>
                </a:r>
                <a:r>
                  <a:rPr lang="it-IT" dirty="0"/>
                  <a:t>. </a:t>
                </a:r>
              </a:p>
              <a:p>
                <a:pPr algn="just"/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d </a:t>
                </a:r>
                <a:r>
                  <a:rPr lang="it-IT" dirty="0" err="1"/>
                  <a:t>is</a:t>
                </a:r>
                <a:r>
                  <a:rPr lang="it-IT" dirty="0"/>
                  <a:t> the input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</a:t>
                </a:r>
                <a:r>
                  <a:rPr lang="it-IT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𝑔𝑟𝑒𝑒𝑑𝑦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it-IT" dirty="0"/>
                  <a:t> are the k-</a:t>
                </a:r>
                <a:r>
                  <a:rPr lang="it-IT" dirty="0" err="1"/>
                  <a:t>anonymous</a:t>
                </a:r>
                <a:r>
                  <a:rPr lang="it-IT" dirty="0"/>
                  <a:t>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sequences</a:t>
                </a:r>
                <a:r>
                  <a:rPr lang="it-IT" dirty="0"/>
                  <a:t> output by the </a:t>
                </a:r>
                <a:r>
                  <a:rPr lang="it-IT" dirty="0" err="1"/>
                  <a:t>Greedy</a:t>
                </a:r>
                <a:r>
                  <a:rPr lang="it-IT" dirty="0"/>
                  <a:t> and the DP </a:t>
                </a:r>
                <a:r>
                  <a:rPr lang="it-IT" dirty="0" err="1"/>
                  <a:t>alghoritms</a:t>
                </a:r>
                <a:r>
                  <a:rPr lang="it-IT" dirty="0"/>
                  <a:t> </a:t>
                </a:r>
                <a:r>
                  <a:rPr lang="it-IT" dirty="0" err="1"/>
                  <a:t>respectively</a:t>
                </a:r>
                <a:r>
                  <a:rPr lang="it-IT" dirty="0"/>
                  <a:t>. L</a:t>
                </a:r>
                <a:r>
                  <a:rPr lang="it-IT" baseline="-25000" dirty="0"/>
                  <a:t>1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norm</a:t>
                </a:r>
                <a:r>
                  <a:rPr lang="it-IT" dirty="0"/>
                  <a:t> of </a:t>
                </a:r>
                <a:r>
                  <a:rPr lang="it-IT" dirty="0" err="1"/>
                  <a:t>differences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.</a:t>
                </a:r>
              </a:p>
              <a:p>
                <a:pPr algn="just"/>
                <a:r>
                  <a:rPr lang="it-IT" dirty="0" err="1"/>
                  <a:t>Values</a:t>
                </a:r>
                <a:r>
                  <a:rPr lang="it-IT" dirty="0"/>
                  <a:t> of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close</a:t>
                </a:r>
                <a:r>
                  <a:rPr lang="it-IT" dirty="0"/>
                  <a:t> to 1 </a:t>
                </a:r>
                <a:r>
                  <a:rPr lang="it-IT" dirty="0" err="1"/>
                  <a:t>imply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achieve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, in </a:t>
                </a:r>
                <a:r>
                  <a:rPr lang="it-IT" dirty="0" err="1"/>
                  <a:t>which</a:t>
                </a:r>
                <a:r>
                  <a:rPr lang="it-IT" dirty="0"/>
                  <a:t> case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performs</a:t>
                </a:r>
                <a:r>
                  <a:rPr lang="it-IT" dirty="0"/>
                  <a:t> </a:t>
                </a:r>
                <a:r>
                  <a:rPr lang="it-IT" dirty="0" err="1"/>
                  <a:t>optimally</a:t>
                </a:r>
                <a:r>
                  <a:rPr lang="it-IT" dirty="0"/>
                  <a:t>. The </a:t>
                </a:r>
                <a:r>
                  <a:rPr lang="it-IT" dirty="0" err="1"/>
                  <a:t>closer</a:t>
                </a:r>
                <a:r>
                  <a:rPr lang="it-IT" dirty="0"/>
                  <a:t>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1, the </a:t>
                </a:r>
                <a:r>
                  <a:rPr lang="it-IT" dirty="0" err="1"/>
                  <a:t>better</a:t>
                </a:r>
                <a:r>
                  <a:rPr lang="it-IT" dirty="0"/>
                  <a:t> the performance of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29978"/>
                <a:ext cx="10515600" cy="4351338"/>
              </a:xfrm>
              <a:blipFill>
                <a:blip r:embed="rId2"/>
                <a:stretch>
                  <a:fillRect l="-1087" t="-2907" r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9image57864768">
            <a:extLst>
              <a:ext uri="{FF2B5EF4-FFF2-40B4-BE49-F238E27FC236}">
                <a16:creationId xmlns:a16="http://schemas.microsoft.com/office/drawing/2014/main" id="{58665333-0487-5146-812C-9CCFC5E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2563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C8D486-0FDE-3143-AFB2-2FDEF48FB744}"/>
              </a:ext>
            </a:extLst>
          </p:cNvPr>
          <p:cNvSpPr txBox="1"/>
          <p:nvPr/>
        </p:nvSpPr>
        <p:spPr>
          <a:xfrm>
            <a:off x="762000" y="45337"/>
            <a:ext cx="467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7585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F746654-6B3B-9F4B-A5FB-5AA54C6F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816"/>
            <a:ext cx="9566808" cy="6745184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D61DD-E96E-8648-94DC-3BFC41FDF8E0}"/>
              </a:ext>
            </a:extLst>
          </p:cNvPr>
          <p:cNvSpPr txBox="1"/>
          <p:nvPr/>
        </p:nvSpPr>
        <p:spPr>
          <a:xfrm>
            <a:off x="656370" y="309356"/>
            <a:ext cx="108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Created</a:t>
            </a:r>
            <a:r>
              <a:rPr lang="it-IT" b="1" dirty="0"/>
              <a:t> with 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dataset</a:t>
            </a:r>
            <a:r>
              <a:rPr lang="it-IT" b="1" dirty="0"/>
              <a:t> : </a:t>
            </a:r>
            <a:r>
              <a:rPr lang="it-IT" b="1" dirty="0" err="1"/>
              <a:t>Graph</a:t>
            </a:r>
            <a:r>
              <a:rPr lang="it-IT" b="1" dirty="0"/>
              <a:t> friend with 1000 </a:t>
            </a:r>
            <a:r>
              <a:rPr lang="it-IT" b="1" dirty="0" err="1"/>
              <a:t>nodes</a:t>
            </a:r>
            <a:r>
              <a:rPr lang="it-IT" b="1" dirty="0"/>
              <a:t>, minimum 10 </a:t>
            </a:r>
            <a:r>
              <a:rPr lang="it-IT" b="1" dirty="0" err="1"/>
              <a:t>edges</a:t>
            </a:r>
            <a:r>
              <a:rPr lang="it-IT" b="1" dirty="0"/>
              <a:t> and maximum 100 </a:t>
            </a:r>
            <a:r>
              <a:rPr lang="it-IT" b="1" dirty="0" err="1"/>
              <a:t>edges</a:t>
            </a:r>
            <a:r>
              <a:rPr lang="it-IT" b="1" dirty="0"/>
              <a:t> for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D0555A-D754-ED43-A06E-376E30453005}"/>
              </a:ext>
            </a:extLst>
          </p:cNvPr>
          <p:cNvSpPr txBox="1"/>
          <p:nvPr/>
        </p:nvSpPr>
        <p:spPr>
          <a:xfrm>
            <a:off x="8918369" y="875228"/>
            <a:ext cx="2707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k </a:t>
            </a:r>
            <a:r>
              <a:rPr lang="it-IT" dirty="0" err="1"/>
              <a:t>increases</a:t>
            </a:r>
            <a:r>
              <a:rPr lang="it-IT" dirty="0"/>
              <a:t>, </a:t>
            </a:r>
          </a:p>
          <a:p>
            <a:pPr algn="just"/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increasingly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from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in a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way.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35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1263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di Office</vt:lpstr>
      <vt:lpstr>Graph Anonymization: Degree Anonymization  with Dynamic Programming and Realizability of Degree Sequences with Constraints  </vt:lpstr>
      <vt:lpstr> Starting Point</vt:lpstr>
      <vt:lpstr>What do we want to do?</vt:lpstr>
      <vt:lpstr>Presentazione standard di PowerPoint</vt:lpstr>
      <vt:lpstr>Presentazione standard di PowerPoint</vt:lpstr>
      <vt:lpstr>RESULT</vt:lpstr>
      <vt:lpstr>Corrisponde alla pagina prima</vt:lpstr>
      <vt:lpstr>Presentazione standard di PowerPoint</vt:lpstr>
      <vt:lpstr>Presentazione standard di PowerPoint</vt:lpstr>
      <vt:lpstr> Second Point</vt:lpstr>
      <vt:lpstr>Presentazione standard di PowerPoint</vt:lpstr>
      <vt:lpstr>Presentazione standard di PowerPoint</vt:lpstr>
      <vt:lpstr>Presentazione standard di PowerPoint</vt:lpstr>
      <vt:lpstr>Keys of our  algorithm</vt:lpstr>
      <vt:lpstr>Images of karate_club_graph</vt:lpstr>
      <vt:lpstr>METRICS IN ORDER TO EVALUE THE SUPERGRAPH ALGHORITM</vt:lpstr>
      <vt:lpstr>Presentazione standard di PowerPoint</vt:lpstr>
      <vt:lpstr>Presentazione standard di PowerPoint</vt:lpstr>
      <vt:lpstr>RESULTS</vt:lpstr>
      <vt:lpstr>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Anonymization: Degree Anonymization  with Dynamic Programming and Realizability of Degree Sequences with Constraints  </dc:title>
  <dc:creator>Vincenzo Terracciano</dc:creator>
  <cp:lastModifiedBy>Vincenzo Terracciano</cp:lastModifiedBy>
  <cp:revision>7</cp:revision>
  <dcterms:created xsi:type="dcterms:W3CDTF">2020-01-17T13:36:07Z</dcterms:created>
  <dcterms:modified xsi:type="dcterms:W3CDTF">2020-01-17T15:37:18Z</dcterms:modified>
</cp:coreProperties>
</file>