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8" r:id="rId2"/>
    <p:sldId id="257" r:id="rId3"/>
    <p:sldId id="259" r:id="rId4"/>
    <p:sldId id="316" r:id="rId5"/>
    <p:sldId id="315" r:id="rId6"/>
    <p:sldId id="317" r:id="rId7"/>
    <p:sldId id="318" r:id="rId8"/>
    <p:sldId id="319" r:id="rId9"/>
    <p:sldId id="320" r:id="rId10"/>
    <p:sldId id="321" r:id="rId11"/>
    <p:sldId id="322" r:id="rId12"/>
    <p:sldId id="323" r:id="rId13"/>
    <p:sldId id="282" r:id="rId14"/>
    <p:sldId id="260" r:id="rId15"/>
    <p:sldId id="261" r:id="rId16"/>
    <p:sldId id="264" r:id="rId17"/>
    <p:sldId id="265" r:id="rId18"/>
    <p:sldId id="269" r:id="rId19"/>
    <p:sldId id="270" r:id="rId20"/>
    <p:sldId id="327" r:id="rId21"/>
    <p:sldId id="325" r:id="rId22"/>
    <p:sldId id="326" r:id="rId23"/>
    <p:sldId id="328" r:id="rId24"/>
    <p:sldId id="272" r:id="rId25"/>
    <p:sldId id="277" r:id="rId26"/>
    <p:sldId id="278" r:id="rId27"/>
    <p:sldId id="286" r:id="rId28"/>
    <p:sldId id="287" r:id="rId29"/>
    <p:sldId id="292" r:id="rId30"/>
    <p:sldId id="295" r:id="rId31"/>
    <p:sldId id="296" r:id="rId32"/>
    <p:sldId id="298" r:id="rId33"/>
    <p:sldId id="302" r:id="rId34"/>
    <p:sldId id="329" r:id="rId35"/>
    <p:sldId id="330" r:id="rId36"/>
    <p:sldId id="331" r:id="rId37"/>
    <p:sldId id="332" r:id="rId38"/>
    <p:sldId id="333" r:id="rId39"/>
    <p:sldId id="334" r:id="rId40"/>
    <p:sldId id="335"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561AF5-CC97-4EE6-85D9-68B6010D49F9}" type="datetimeFigureOut">
              <a:rPr lang="zh-CN" altLang="en-US" smtClean="0"/>
              <a:t>2013/12/8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4D426D-9D73-4B26-B7D3-09355649B11B}" type="slidenum">
              <a:rPr lang="zh-CN" altLang="en-US" smtClean="0"/>
              <a:t>‹#›</a:t>
            </a:fld>
            <a:endParaRPr lang="zh-CN" altLang="en-US"/>
          </a:p>
        </p:txBody>
      </p:sp>
    </p:spTree>
    <p:extLst>
      <p:ext uri="{BB962C8B-B14F-4D97-AF65-F5344CB8AC3E}">
        <p14:creationId xmlns:p14="http://schemas.microsoft.com/office/powerpoint/2010/main" val="81604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1491"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8899"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F6231-5843-44FF-9F18-98CC480263A3}" type="slidenum">
              <a:rPr lang="en-GB" altLang="zh-CN"/>
              <a:pPr/>
              <a:t>28</a:t>
            </a:fld>
            <a:endParaRPr lang="en-GB"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AF900-1317-47FA-864C-E3B5471C01BD}" type="slidenum">
              <a:rPr lang="en-GB" altLang="zh-CN"/>
              <a:pPr/>
              <a:t>29</a:t>
            </a:fld>
            <a:endParaRPr lang="en-GB"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CA754E-7E60-485A-9ACF-463729CC6854}" type="slidenum">
              <a:rPr lang="en-GB" altLang="zh-CN"/>
              <a:pPr/>
              <a:t>30</a:t>
            </a:fld>
            <a:endParaRPr lang="en-GB"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23348-BBF1-4C16-B3E6-FB8644DD7E06}" type="slidenum">
              <a:rPr lang="en-GB" altLang="zh-CN"/>
              <a:pPr/>
              <a:t>31</a:t>
            </a:fld>
            <a:endParaRPr lang="en-GB"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EF4AD-44EB-40E5-BB86-8913FC437BA1}" type="slidenum">
              <a:rPr lang="en-GB" altLang="zh-CN"/>
              <a:pPr/>
              <a:t>32</a:t>
            </a:fld>
            <a:endParaRPr lang="en-GB"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09E42-3162-46B2-9222-C007D437C024}" type="slidenum">
              <a:rPr lang="en-GB" altLang="zh-CN"/>
              <a:pPr/>
              <a:t>33</a:t>
            </a:fld>
            <a:endParaRPr lang="en-GB"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2515"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5587"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6611"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0707"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1731"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6851"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3779"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7875" name="Rectangle 3"/>
          <p:cNvSpPr txBox="1">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endParaRPr lang="zh-CN" altLang="en-US" noProof="0" dirty="0" smtClean="0"/>
          </a:p>
        </p:txBody>
      </p:sp>
      <p:sp>
        <p:nvSpPr>
          <p:cNvPr id="6147" name="Rectangle 3"/>
          <p:cNvSpPr>
            <a:spLocks noGrp="1" noChangeArrowheads="1"/>
          </p:cNvSpPr>
          <p:nvPr>
            <p:ph type="subTitle" idx="1"/>
          </p:nvPr>
        </p:nvSpPr>
        <p:spPr>
          <a:xfrm>
            <a:off x="1979712" y="3861048"/>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endParaRPr lang="zh-CN" altLang="en-US" noProof="0" dirty="0" smtClean="0"/>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5" name="Rectangle 5"/>
          <p:cNvSpPr>
            <a:spLocks noGrp="1" noChangeArrowheads="1"/>
          </p:cNvSpPr>
          <p:nvPr>
            <p:ph type="ftr" sz="quarter" idx="11"/>
          </p:nvPr>
        </p:nvSpPr>
        <p:spPr>
          <a:xfrm>
            <a:off x="3124200" y="6243638"/>
            <a:ext cx="2895600" cy="457200"/>
          </a:xfrm>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5899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8465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15151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7109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6488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1093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0738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9668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5499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3" name="Rectangle 5"/>
          <p:cNvSpPr>
            <a:spLocks noGrp="1" noChangeArrowheads="1"/>
          </p:cNvSpPr>
          <p:nvPr>
            <p:ph type="ftr" sz="quarter" idx="11"/>
          </p:nvPr>
        </p:nvSpPr>
        <p:spPr/>
        <p:txBody>
          <a:bodyPr/>
          <a:lstStyle>
            <a:lvl1pPr>
              <a:defRPr/>
            </a:lvl1pPr>
          </a:lstStyle>
          <a:p>
            <a:endParaRPr lang="zh-CN" altLang="en-US"/>
          </a:p>
        </p:txBody>
      </p:sp>
      <p:sp>
        <p:nvSpPr>
          <p:cNvPr id="4"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860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2233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fld id="{530820CF-B880-4189-942D-D702A7CBA730}" type="datetimeFigureOut">
              <a:rPr lang="zh-CN" altLang="en-US" smtClean="0"/>
              <a:t>2013/12/8</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6334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000066"/>
            </a:gs>
            <a:gs pos="100000">
              <a:srgbClr val="0A128C"/>
            </a:gs>
            <a:gs pos="100000">
              <a:srgbClr val="181CC7"/>
            </a:gs>
            <a:gs pos="100000">
              <a:srgbClr val="7005D4"/>
            </a:gs>
            <a:gs pos="100000">
              <a:srgbClr val="8C3D91"/>
            </a:gs>
          </a:gsLst>
          <a:lin ang="162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fld id="{530820CF-B880-4189-942D-D702A7CBA730}" type="datetimeFigureOut">
              <a:rPr lang="zh-CN" altLang="en-US" smtClean="0"/>
              <a:t>2013/12/8</a:t>
            </a:fld>
            <a:endParaRPr lang="zh-CN" alt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zh-CN" altLang="en-US"/>
          </a:p>
        </p:txBody>
      </p:sp>
      <p:sp>
        <p:nvSpPr>
          <p:cNvPr id="512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0C913308-F349-4B6D-A68A-DD1791B4A57B}" type="slidenum">
              <a:rPr lang="zh-CN" altLang="en-US" smtClean="0"/>
              <a:t>‹#›</a:t>
            </a:fld>
            <a:endParaRPr lang="zh-CN"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User%20Manual%20Tamplate.doc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52400" y="1524000"/>
            <a:ext cx="8991600" cy="1752600"/>
          </a:xfrm>
        </p:spPr>
        <p:txBody>
          <a:bodyPr/>
          <a:lstStyle/>
          <a:p>
            <a:pPr algn="ctr" eaLnBrk="1" hangingPunct="1"/>
            <a:r>
              <a:rPr lang="en-US" altLang="zh-CN" sz="4000" dirty="0" smtClean="0"/>
              <a:t>Computing and SE II</a:t>
            </a:r>
            <a:br>
              <a:rPr lang="en-US" altLang="zh-CN" sz="4000" dirty="0" smtClean="0"/>
            </a:br>
            <a:r>
              <a:rPr lang="en-US" altLang="zh-CN" sz="4000" dirty="0" smtClean="0"/>
              <a:t/>
            </a:r>
            <a:br>
              <a:rPr lang="en-US" altLang="zh-CN" sz="4000" dirty="0" smtClean="0"/>
            </a:br>
            <a:r>
              <a:rPr lang="en-US" altLang="zh-CN" sz="4000" dirty="0" smtClean="0">
                <a:solidFill>
                  <a:srgbClr val="FFFF00"/>
                </a:solidFill>
              </a:rPr>
              <a:t>Chapter 20: Software Delivery</a:t>
            </a:r>
            <a:endParaRPr lang="en-US" altLang="zh-CN" sz="3200" dirty="0" smtClean="0">
              <a:solidFill>
                <a:srgbClr val="FFFF00"/>
              </a:solidFill>
            </a:endParaRPr>
          </a:p>
        </p:txBody>
      </p:sp>
      <p:sp>
        <p:nvSpPr>
          <p:cNvPr id="14339" name="Rectangle 3"/>
          <p:cNvSpPr>
            <a:spLocks noGrp="1" noChangeArrowheads="1"/>
          </p:cNvSpPr>
          <p:nvPr>
            <p:ph type="subTitle" idx="1"/>
          </p:nvPr>
        </p:nvSpPr>
        <p:spPr>
          <a:xfrm>
            <a:off x="1676400" y="4038600"/>
            <a:ext cx="6553200" cy="1752600"/>
          </a:xfrm>
        </p:spPr>
        <p:txBody>
          <a:bodyPr/>
          <a:lstStyle/>
          <a:p>
            <a:pPr algn="ctr" eaLnBrk="1" hangingPunct="1"/>
            <a:endParaRPr lang="en-US" altLang="zh-CN" dirty="0" smtClean="0"/>
          </a:p>
          <a:p>
            <a:pPr algn="ctr" eaLnBrk="1" hangingPunct="1"/>
            <a:endParaRPr lang="en-US" altLang="zh-CN" dirty="0" smtClean="0"/>
          </a:p>
          <a:p>
            <a:pPr algn="ctr" eaLnBrk="1" hangingPunct="1"/>
            <a:r>
              <a:rPr lang="en-US" altLang="zh-CN" dirty="0" smtClean="0"/>
              <a:t>Software Institute, NJU</a:t>
            </a:r>
          </a:p>
        </p:txBody>
      </p:sp>
    </p:spTree>
    <p:extLst>
      <p:ext uri="{BB962C8B-B14F-4D97-AF65-F5344CB8AC3E}">
        <p14:creationId xmlns:p14="http://schemas.microsoft.com/office/powerpoint/2010/main" val="408638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r>
              <a:rPr lang="en-US" altLang="zh-CN" smtClean="0"/>
              <a:t>2.	</a:t>
            </a:r>
            <a:r>
              <a:rPr lang="ja-JP" altLang="en-US" smtClean="0"/>
              <a:t>确定部署任务</a:t>
            </a:r>
            <a:endParaRPr lang="zh-CN" altLang="en-US" smtClean="0"/>
          </a:p>
        </p:txBody>
      </p:sp>
      <p:sp>
        <p:nvSpPr>
          <p:cNvPr id="32771" name="Rectangle 2"/>
          <p:cNvSpPr>
            <a:spLocks noGrp="1" noChangeArrowheads="1"/>
          </p:cNvSpPr>
          <p:nvPr>
            <p:ph idx="1"/>
          </p:nvPr>
        </p:nvSpPr>
        <p:spPr/>
        <p:txBody>
          <a:bodyPr/>
          <a:lstStyle/>
          <a:p>
            <a:pPr marL="625056"/>
            <a:r>
              <a:rPr lang="ja-JP" altLang="en-US" smtClean="0"/>
              <a:t>将软件产品需要的目标环境与部署前的环境进行比较，分析二者之间的差距，并将其确立为部署的任务。</a:t>
            </a:r>
            <a:endParaRPr lang="en-US" altLang="ja-JP" smtClean="0"/>
          </a:p>
          <a:p>
            <a:pPr marL="625056"/>
            <a:r>
              <a:rPr lang="ja-JP" altLang="en-US" smtClean="0"/>
              <a:t>确定任务之后，还需要以渐进的方式安排任务之间的执行次序。例如，先安装和配置操作系统，然后安装和配置相应的软硬件系统，最后完成软件产品的安装与配置，等等。</a:t>
            </a:r>
            <a:endParaRPr lang="zh-CN" altLang="en-US" smtClean="0"/>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A380B3BA-967E-4D88-B652-2FF4FB4C397B}" type="slidenum">
              <a:rPr lang="en-US" altLang="zh-CN" sz="1600">
                <a:latin typeface="Arial" pitchFamily="34" charset="0"/>
              </a:rPr>
              <a:pPr eaLnBrk="1" hangingPunct="1"/>
              <a:t>10</a:t>
            </a:fld>
            <a:endParaRPr lang="en-US" altLang="zh-CN" sz="1600">
              <a:latin typeface="Arial" pitchFamily="34" charset="0"/>
            </a:endParaRPr>
          </a:p>
        </p:txBody>
      </p:sp>
    </p:spTree>
    <p:extLst>
      <p:ext uri="{BB962C8B-B14F-4D97-AF65-F5344CB8AC3E}">
        <p14:creationId xmlns:p14="http://schemas.microsoft.com/office/powerpoint/2010/main" val="44078057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r>
              <a:rPr lang="en-US" altLang="zh-CN" smtClean="0"/>
              <a:t>3 </a:t>
            </a:r>
            <a:r>
              <a:rPr lang="ja-JP" altLang="en-US" smtClean="0"/>
              <a:t>完成部署准备</a:t>
            </a:r>
            <a:endParaRPr lang="zh-CN" altLang="en-US" smtClean="0"/>
          </a:p>
        </p:txBody>
      </p:sp>
      <p:sp>
        <p:nvSpPr>
          <p:cNvPr id="33795" name="Rectangle 2"/>
          <p:cNvSpPr>
            <a:spLocks noGrp="1" noChangeArrowheads="1"/>
          </p:cNvSpPr>
          <p:nvPr>
            <p:ph idx="1"/>
          </p:nvPr>
        </p:nvSpPr>
        <p:spPr/>
        <p:txBody>
          <a:bodyPr/>
          <a:lstStyle/>
          <a:p>
            <a:pPr marL="625056"/>
            <a:r>
              <a:rPr lang="ja-JP" altLang="en-US" dirty="0" smtClean="0"/>
              <a:t>有些部署工作可以完全依靠现场执行，但多数的部署任务需要进行一定的事前准备，尤其是要综合考虑部署工作可能出现的各种情况，制定完备的应对方案</a:t>
            </a:r>
            <a:r>
              <a:rPr lang="ja-JP" altLang="en-US" dirty="0" smtClean="0"/>
              <a:t>。</a:t>
            </a:r>
            <a:endParaRPr lang="en-US" altLang="ja-JP" dirty="0" smtClean="0"/>
          </a:p>
          <a:p>
            <a:pPr marL="952081" lvl="1"/>
            <a:r>
              <a:rPr lang="zh-CN" altLang="zh-CN" dirty="0"/>
              <a:t>预期可能出现的问题并为之做出准备</a:t>
            </a:r>
            <a:endParaRPr lang="zh-CN" altLang="en-US" dirty="0"/>
          </a:p>
          <a:p>
            <a:pPr marL="625056"/>
            <a:endParaRPr lang="zh-CN" altLang="en-US" dirty="0" smtClean="0"/>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6FF4221B-5771-41BB-A058-9AF9972EC60D}" type="slidenum">
              <a:rPr lang="en-US" altLang="zh-CN" sz="1600">
                <a:latin typeface="Arial" pitchFamily="34" charset="0"/>
              </a:rPr>
              <a:pPr eaLnBrk="1" hangingPunct="1"/>
              <a:t>11</a:t>
            </a:fld>
            <a:endParaRPr lang="en-US" altLang="zh-CN" sz="1600">
              <a:latin typeface="Arial" pitchFamily="34" charset="0"/>
            </a:endParaRPr>
          </a:p>
        </p:txBody>
      </p:sp>
    </p:spTree>
    <p:extLst>
      <p:ext uri="{BB962C8B-B14F-4D97-AF65-F5344CB8AC3E}">
        <p14:creationId xmlns:p14="http://schemas.microsoft.com/office/powerpoint/2010/main" val="355921058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pPr eaLnBrk="1" hangingPunct="1"/>
            <a:r>
              <a:rPr lang="en-US" altLang="zh-CN" smtClean="0"/>
              <a:t>4 </a:t>
            </a:r>
            <a:r>
              <a:rPr lang="ja-JP" altLang="en-US" smtClean="0"/>
              <a:t>执行部署任务</a:t>
            </a:r>
            <a:endParaRPr lang="zh-CN" altLang="en-US" smtClean="0"/>
          </a:p>
        </p:txBody>
      </p:sp>
      <p:sp>
        <p:nvSpPr>
          <p:cNvPr id="34819" name="Rectangle 2"/>
          <p:cNvSpPr>
            <a:spLocks noGrp="1" noChangeArrowheads="1"/>
          </p:cNvSpPr>
          <p:nvPr>
            <p:ph idx="1"/>
          </p:nvPr>
        </p:nvSpPr>
        <p:spPr/>
        <p:txBody>
          <a:bodyPr/>
          <a:lstStyle/>
          <a:p>
            <a:pPr marL="625056"/>
            <a:r>
              <a:rPr lang="ja-JP" altLang="en-US" dirty="0" smtClean="0"/>
              <a:t>按照准备的计划，执行相应的部署任务。</a:t>
            </a:r>
            <a:endParaRPr lang="zh-CN" altLang="en-US" dirty="0" smtClean="0"/>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D1CEC139-3518-4224-949B-C1ED5E2296E6}" type="slidenum">
              <a:rPr lang="en-US" altLang="zh-CN" sz="1600">
                <a:latin typeface="Arial" pitchFamily="34" charset="0"/>
              </a:rPr>
              <a:pPr eaLnBrk="1" hangingPunct="1"/>
              <a:t>12</a:t>
            </a:fld>
            <a:endParaRPr lang="en-US" altLang="zh-CN" sz="1600">
              <a:latin typeface="Arial" pitchFamily="34" charset="0"/>
            </a:endParaRPr>
          </a:p>
        </p:txBody>
      </p:sp>
    </p:spTree>
    <p:extLst>
      <p:ext uri="{BB962C8B-B14F-4D97-AF65-F5344CB8AC3E}">
        <p14:creationId xmlns:p14="http://schemas.microsoft.com/office/powerpoint/2010/main" val="352624071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a:t>
            </a:r>
            <a:r>
              <a:rPr lang="en-US" altLang="zh-CN" dirty="0"/>
              <a:t>C</a:t>
            </a:r>
            <a:r>
              <a:rPr lang="en-US" altLang="zh-CN" dirty="0" smtClean="0"/>
              <a:t>ontents</a:t>
            </a:r>
            <a:endParaRPr lang="zh-CN" altLang="en-US" dirty="0"/>
          </a:p>
        </p:txBody>
      </p:sp>
      <p:sp>
        <p:nvSpPr>
          <p:cNvPr id="3" name="内容占位符 2"/>
          <p:cNvSpPr>
            <a:spLocks noGrp="1"/>
          </p:cNvSpPr>
          <p:nvPr>
            <p:ph idx="1"/>
          </p:nvPr>
        </p:nvSpPr>
        <p:spPr/>
        <p:txBody>
          <a:bodyPr/>
          <a:lstStyle/>
          <a:p>
            <a:r>
              <a:rPr lang="en-US" altLang="zh-CN" dirty="0" smtClean="0"/>
              <a:t>Installation and Deployment</a:t>
            </a:r>
          </a:p>
          <a:p>
            <a:r>
              <a:rPr lang="en-US" altLang="zh-CN" dirty="0" smtClean="0">
                <a:solidFill>
                  <a:srgbClr val="FFFF00"/>
                </a:solidFill>
              </a:rPr>
              <a:t>User Training and Documentation</a:t>
            </a:r>
          </a:p>
          <a:p>
            <a:r>
              <a:rPr lang="en-US" altLang="zh-CN" dirty="0" smtClean="0"/>
              <a:t>Project </a:t>
            </a:r>
            <a:r>
              <a:rPr lang="en-US" altLang="zh-CN" dirty="0"/>
              <a:t>Review</a:t>
            </a:r>
            <a:endParaRPr lang="zh-CN" altLang="en-US" dirty="0"/>
          </a:p>
        </p:txBody>
      </p:sp>
    </p:spTree>
    <p:extLst>
      <p:ext uri="{BB962C8B-B14F-4D97-AF65-F5344CB8AC3E}">
        <p14:creationId xmlns:p14="http://schemas.microsoft.com/office/powerpoint/2010/main" val="3990680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dirty="0" smtClean="0">
                <a:solidFill>
                  <a:schemeClr val="tx1"/>
                </a:solidFill>
              </a:rPr>
              <a:t>2. User </a:t>
            </a:r>
            <a:r>
              <a:rPr lang="en-US" altLang="zh-CN" dirty="0">
                <a:solidFill>
                  <a:schemeClr val="tx1"/>
                </a:solidFill>
              </a:rPr>
              <a:t>Training and Documentation</a:t>
            </a:r>
          </a:p>
        </p:txBody>
      </p:sp>
      <p:sp>
        <p:nvSpPr>
          <p:cNvPr id="169987" name="Rectangle 3"/>
          <p:cNvSpPr>
            <a:spLocks noGrp="1" noChangeArrowheads="1"/>
          </p:cNvSpPr>
          <p:nvPr>
            <p:ph type="body" idx="1"/>
          </p:nvPr>
        </p:nvSpPr>
        <p:spPr/>
        <p:txBody>
          <a:bodyPr/>
          <a:lstStyle/>
          <a:p>
            <a:r>
              <a:rPr lang="en-US"/>
              <a:t>It is more than just putting the system in place</a:t>
            </a:r>
          </a:p>
          <a:p>
            <a:r>
              <a:rPr lang="en-US"/>
              <a:t>It is also helping users to understand and feel comfortable with the system</a:t>
            </a:r>
          </a:p>
          <a:p>
            <a:pPr lvl="1"/>
            <a:r>
              <a:rPr lang="en-US"/>
              <a:t>Training</a:t>
            </a:r>
          </a:p>
          <a:p>
            <a:pPr lvl="1"/>
            <a:r>
              <a:rPr lang="en-US"/>
              <a:t>Documentation</a:t>
            </a:r>
          </a:p>
        </p:txBody>
      </p:sp>
    </p:spTree>
    <p:extLst>
      <p:ext uri="{BB962C8B-B14F-4D97-AF65-F5344CB8AC3E}">
        <p14:creationId xmlns:p14="http://schemas.microsoft.com/office/powerpoint/2010/main" val="393620659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dirty="0" smtClean="0"/>
              <a:t>Training</a:t>
            </a:r>
            <a:r>
              <a:rPr lang="en-US" dirty="0"/>
              <a:t/>
            </a:r>
            <a:br>
              <a:rPr lang="en-US" dirty="0"/>
            </a:br>
            <a:endParaRPr lang="en-US" sz="2800" dirty="0"/>
          </a:p>
        </p:txBody>
      </p:sp>
      <p:sp>
        <p:nvSpPr>
          <p:cNvPr id="171011" name="Rectangle 3"/>
          <p:cNvSpPr>
            <a:spLocks noGrp="1" noChangeArrowheads="1"/>
          </p:cNvSpPr>
          <p:nvPr>
            <p:ph type="body" idx="1"/>
          </p:nvPr>
        </p:nvSpPr>
        <p:spPr/>
        <p:txBody>
          <a:bodyPr/>
          <a:lstStyle/>
          <a:p>
            <a:r>
              <a:rPr lang="en-US" dirty="0"/>
              <a:t>Users: exercise the main system functions</a:t>
            </a:r>
          </a:p>
          <a:p>
            <a:r>
              <a:rPr lang="en-US" dirty="0"/>
              <a:t>Operators: perform supplementary functions</a:t>
            </a:r>
          </a:p>
          <a:p>
            <a:pPr lvl="1"/>
            <a:r>
              <a:rPr lang="en-US" dirty="0"/>
              <a:t>create back up copies of data files</a:t>
            </a:r>
          </a:p>
          <a:p>
            <a:pPr lvl="1"/>
            <a:r>
              <a:rPr lang="en-US" dirty="0"/>
              <a:t>define who has access to the system</a:t>
            </a:r>
          </a:p>
          <a:p>
            <a:pPr lvl="1"/>
            <a:endParaRPr lang="en-US" dirty="0"/>
          </a:p>
        </p:txBody>
      </p:sp>
    </p:spTree>
    <p:extLst>
      <p:ext uri="{BB962C8B-B14F-4D97-AF65-F5344CB8AC3E}">
        <p14:creationId xmlns:p14="http://schemas.microsoft.com/office/powerpoint/2010/main" val="19551619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smtClean="0"/>
              <a:t>User </a:t>
            </a:r>
            <a:r>
              <a:rPr lang="en-US" dirty="0"/>
              <a:t>Training</a:t>
            </a:r>
          </a:p>
        </p:txBody>
      </p:sp>
      <p:sp>
        <p:nvSpPr>
          <p:cNvPr id="172035" name="Rectangle 3"/>
          <p:cNvSpPr>
            <a:spLocks noGrp="1" noChangeArrowheads="1"/>
          </p:cNvSpPr>
          <p:nvPr>
            <p:ph type="body" idx="1"/>
          </p:nvPr>
        </p:nvSpPr>
        <p:spPr>
          <a:xfrm>
            <a:off x="467544" y="1484784"/>
            <a:ext cx="8496944" cy="4530725"/>
          </a:xfrm>
        </p:spPr>
        <p:txBody>
          <a:bodyPr/>
          <a:lstStyle/>
          <a:p>
            <a:r>
              <a:rPr lang="en-US" dirty="0"/>
              <a:t>Introduces the primary functions</a:t>
            </a:r>
          </a:p>
          <a:p>
            <a:pPr lvl="1"/>
            <a:r>
              <a:rPr lang="en-US" dirty="0"/>
              <a:t>Record management: record creation, deletion, retrieval, sorting</a:t>
            </a:r>
          </a:p>
          <a:p>
            <a:pPr lvl="1"/>
            <a:r>
              <a:rPr lang="en-US" dirty="0"/>
              <a:t>Navigation </a:t>
            </a:r>
            <a:r>
              <a:rPr lang="en-US" dirty="0" smtClean="0"/>
              <a:t>thr</a:t>
            </a:r>
            <a:r>
              <a:rPr lang="en-US" altLang="zh-CN" dirty="0" smtClean="0"/>
              <a:t>ough</a:t>
            </a:r>
            <a:r>
              <a:rPr lang="en-US" dirty="0" smtClean="0"/>
              <a:t> </a:t>
            </a:r>
            <a:r>
              <a:rPr lang="en-US" dirty="0"/>
              <a:t>the system</a:t>
            </a:r>
          </a:p>
          <a:p>
            <a:pPr lvl="1"/>
            <a:r>
              <a:rPr lang="en-US" dirty="0"/>
              <a:t>No need to internal mechanism (e.g., sorting algorithms, data structures)</a:t>
            </a:r>
          </a:p>
          <a:p>
            <a:r>
              <a:rPr lang="en-US" dirty="0"/>
              <a:t>Relates how the functions are performed now, how to perform later with the new system</a:t>
            </a:r>
          </a:p>
          <a:p>
            <a:pPr lvl="1"/>
            <a:r>
              <a:rPr lang="en-US" dirty="0"/>
              <a:t>Need to take into account the difficulty of transition learning</a:t>
            </a:r>
          </a:p>
        </p:txBody>
      </p:sp>
    </p:spTree>
    <p:extLst>
      <p:ext uri="{BB962C8B-B14F-4D97-AF65-F5344CB8AC3E}">
        <p14:creationId xmlns:p14="http://schemas.microsoft.com/office/powerpoint/2010/main" val="14591181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smtClean="0"/>
              <a:t>Operator </a:t>
            </a:r>
            <a:r>
              <a:rPr lang="en-US" dirty="0"/>
              <a:t>Training</a:t>
            </a:r>
          </a:p>
        </p:txBody>
      </p:sp>
      <p:sp>
        <p:nvSpPr>
          <p:cNvPr id="173059" name="Rectangle 3"/>
          <p:cNvSpPr>
            <a:spLocks noGrp="1" noChangeArrowheads="1"/>
          </p:cNvSpPr>
          <p:nvPr>
            <p:ph type="body" idx="1"/>
          </p:nvPr>
        </p:nvSpPr>
        <p:spPr/>
        <p:txBody>
          <a:bodyPr/>
          <a:lstStyle/>
          <a:p>
            <a:r>
              <a:rPr lang="en-US"/>
              <a:t>Focuses on support functions and addresses how the system works rather than what the system does</a:t>
            </a:r>
          </a:p>
          <a:p>
            <a:r>
              <a:rPr lang="en-US"/>
              <a:t>Runs in two levels</a:t>
            </a:r>
          </a:p>
          <a:p>
            <a:pPr lvl="1"/>
            <a:r>
              <a:rPr lang="en-US"/>
              <a:t>how to bring up and run the new system</a:t>
            </a:r>
          </a:p>
          <a:p>
            <a:pPr lvl="1"/>
            <a:r>
              <a:rPr lang="en-US"/>
              <a:t>how to support users</a:t>
            </a:r>
          </a:p>
        </p:txBody>
      </p:sp>
    </p:spTree>
    <p:extLst>
      <p:ext uri="{BB962C8B-B14F-4D97-AF65-F5344CB8AC3E}">
        <p14:creationId xmlns:p14="http://schemas.microsoft.com/office/powerpoint/2010/main" val="21517661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smtClean="0"/>
              <a:t>Documentation</a:t>
            </a:r>
            <a:r>
              <a:rPr lang="en-US" dirty="0"/>
              <a:t/>
            </a:r>
            <a:br>
              <a:rPr lang="en-US" dirty="0"/>
            </a:br>
            <a:r>
              <a:rPr lang="en-US" sz="2800" dirty="0"/>
              <a:t>Considering the Audiences</a:t>
            </a:r>
          </a:p>
        </p:txBody>
      </p:sp>
      <p:sp>
        <p:nvSpPr>
          <p:cNvPr id="179203" name="Rectangle 3"/>
          <p:cNvSpPr>
            <a:spLocks noGrp="1" noChangeArrowheads="1"/>
          </p:cNvSpPr>
          <p:nvPr>
            <p:ph type="body" idx="1"/>
          </p:nvPr>
        </p:nvSpPr>
        <p:spPr/>
        <p:txBody>
          <a:bodyPr/>
          <a:lstStyle/>
          <a:p>
            <a:r>
              <a:rPr lang="en-US" dirty="0"/>
              <a:t>Need to understand the intended audience</a:t>
            </a:r>
          </a:p>
          <a:p>
            <a:pPr lvl="1"/>
            <a:r>
              <a:rPr lang="en-US" dirty="0">
                <a:solidFill>
                  <a:srgbClr val="FFFF00"/>
                </a:solidFill>
              </a:rPr>
              <a:t>Users</a:t>
            </a:r>
          </a:p>
          <a:p>
            <a:pPr lvl="1"/>
            <a:r>
              <a:rPr lang="en-US" dirty="0">
                <a:solidFill>
                  <a:srgbClr val="FFFF00"/>
                </a:solidFill>
              </a:rPr>
              <a:t>Operators</a:t>
            </a:r>
          </a:p>
          <a:p>
            <a:pPr lvl="1"/>
            <a:r>
              <a:rPr lang="en-US" dirty="0"/>
              <a:t>Customer staff </a:t>
            </a:r>
          </a:p>
          <a:p>
            <a:pPr lvl="1"/>
            <a:r>
              <a:rPr lang="en-US" dirty="0"/>
              <a:t>Other member of development team</a:t>
            </a:r>
          </a:p>
          <a:p>
            <a:r>
              <a:rPr lang="en-US" dirty="0"/>
              <a:t>Design different documents for different audience</a:t>
            </a:r>
          </a:p>
          <a:p>
            <a:pPr lvl="1"/>
            <a:r>
              <a:rPr lang="en-US" dirty="0"/>
              <a:t>Include a  “gentle” introduction</a:t>
            </a:r>
          </a:p>
          <a:p>
            <a:pPr lvl="1"/>
            <a:endParaRPr lang="en-US" dirty="0"/>
          </a:p>
        </p:txBody>
      </p:sp>
    </p:spTree>
    <p:extLst>
      <p:ext uri="{BB962C8B-B14F-4D97-AF65-F5344CB8AC3E}">
        <p14:creationId xmlns:p14="http://schemas.microsoft.com/office/powerpoint/2010/main" val="129157748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dirty="0" smtClean="0"/>
              <a:t>Documentation</a:t>
            </a:r>
            <a:r>
              <a:rPr lang="en-US" dirty="0"/>
              <a:t/>
            </a:r>
            <a:br>
              <a:rPr lang="en-US" dirty="0"/>
            </a:br>
            <a:r>
              <a:rPr lang="en-US" sz="2800" dirty="0"/>
              <a:t>Types of Documentations</a:t>
            </a:r>
          </a:p>
        </p:txBody>
      </p:sp>
      <p:sp>
        <p:nvSpPr>
          <p:cNvPr id="180227" name="Rectangle 3"/>
          <p:cNvSpPr>
            <a:spLocks noGrp="1" noChangeArrowheads="1"/>
          </p:cNvSpPr>
          <p:nvPr>
            <p:ph type="body" idx="1"/>
          </p:nvPr>
        </p:nvSpPr>
        <p:spPr/>
        <p:txBody>
          <a:bodyPr/>
          <a:lstStyle/>
          <a:p>
            <a:r>
              <a:rPr lang="en-US" dirty="0">
                <a:solidFill>
                  <a:srgbClr val="FFFF00"/>
                </a:solidFill>
              </a:rPr>
              <a:t>User’s manual</a:t>
            </a:r>
          </a:p>
          <a:p>
            <a:r>
              <a:rPr lang="en-US" dirty="0">
                <a:solidFill>
                  <a:srgbClr val="FFFF00"/>
                </a:solidFill>
              </a:rPr>
              <a:t>Operator’s manual</a:t>
            </a:r>
          </a:p>
          <a:p>
            <a:r>
              <a:rPr lang="en-US" dirty="0" smtClean="0"/>
              <a:t>Other </a:t>
            </a:r>
            <a:r>
              <a:rPr lang="en-US" dirty="0"/>
              <a:t>documentation: Programmer </a:t>
            </a:r>
            <a:r>
              <a:rPr lang="en-US" dirty="0" smtClean="0"/>
              <a:t>guide</a:t>
            </a:r>
          </a:p>
          <a:p>
            <a:r>
              <a:rPr lang="en-US" dirty="0" smtClean="0"/>
              <a:t>……</a:t>
            </a:r>
            <a:endParaRPr lang="en-US" dirty="0"/>
          </a:p>
          <a:p>
            <a:endParaRPr lang="en-US" dirty="0"/>
          </a:p>
        </p:txBody>
      </p:sp>
    </p:spTree>
    <p:extLst>
      <p:ext uri="{BB962C8B-B14F-4D97-AF65-F5344CB8AC3E}">
        <p14:creationId xmlns:p14="http://schemas.microsoft.com/office/powerpoint/2010/main" val="5395685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a:t>
            </a:r>
            <a:r>
              <a:rPr lang="en-US" altLang="zh-CN" dirty="0"/>
              <a:t>C</a:t>
            </a:r>
            <a:r>
              <a:rPr lang="en-US" altLang="zh-CN" dirty="0" smtClean="0"/>
              <a:t>ontents</a:t>
            </a:r>
            <a:endParaRPr lang="zh-CN" altLang="en-US" dirty="0"/>
          </a:p>
        </p:txBody>
      </p:sp>
      <p:sp>
        <p:nvSpPr>
          <p:cNvPr id="3" name="内容占位符 2"/>
          <p:cNvSpPr>
            <a:spLocks noGrp="1"/>
          </p:cNvSpPr>
          <p:nvPr>
            <p:ph idx="1"/>
          </p:nvPr>
        </p:nvSpPr>
        <p:spPr/>
        <p:txBody>
          <a:bodyPr/>
          <a:lstStyle/>
          <a:p>
            <a:r>
              <a:rPr lang="en-US" altLang="zh-CN" dirty="0" smtClean="0">
                <a:solidFill>
                  <a:srgbClr val="FFFF00"/>
                </a:solidFill>
              </a:rPr>
              <a:t>Installation and Deployment</a:t>
            </a:r>
          </a:p>
          <a:p>
            <a:r>
              <a:rPr lang="en-US" altLang="zh-CN" dirty="0" smtClean="0"/>
              <a:t>User Training and Documentation</a:t>
            </a:r>
          </a:p>
          <a:p>
            <a:r>
              <a:rPr lang="en-US" altLang="zh-CN" dirty="0" smtClean="0"/>
              <a:t>Project Review</a:t>
            </a:r>
            <a:endParaRPr lang="zh-CN" altLang="en-US" dirty="0"/>
          </a:p>
        </p:txBody>
      </p:sp>
    </p:spTree>
    <p:extLst>
      <p:ext uri="{BB962C8B-B14F-4D97-AF65-F5344CB8AC3E}">
        <p14:creationId xmlns:p14="http://schemas.microsoft.com/office/powerpoint/2010/main" val="3451221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dirty="0" smtClean="0"/>
              <a:t>Documentation</a:t>
            </a:r>
            <a:r>
              <a:rPr lang="en-US" dirty="0"/>
              <a:t/>
            </a:r>
            <a:br>
              <a:rPr lang="en-US" dirty="0"/>
            </a:br>
            <a:r>
              <a:rPr lang="en-US" sz="2800" dirty="0"/>
              <a:t>User Helps and Troubleshooting</a:t>
            </a:r>
          </a:p>
        </p:txBody>
      </p:sp>
      <p:sp>
        <p:nvSpPr>
          <p:cNvPr id="185347" name="Rectangle 3"/>
          <p:cNvSpPr>
            <a:spLocks noGrp="1" noChangeArrowheads="1"/>
          </p:cNvSpPr>
          <p:nvPr>
            <p:ph type="body" idx="1"/>
          </p:nvPr>
        </p:nvSpPr>
        <p:spPr/>
        <p:txBody>
          <a:bodyPr/>
          <a:lstStyle/>
          <a:p>
            <a:r>
              <a:rPr lang="en-US" altLang="zh-CN" dirty="0"/>
              <a:t>Reference </a:t>
            </a:r>
            <a:r>
              <a:rPr lang="en-US" altLang="zh-CN" dirty="0" smtClean="0"/>
              <a:t>documents</a:t>
            </a:r>
          </a:p>
          <a:p>
            <a:pPr lvl="1"/>
            <a:r>
              <a:rPr lang="ja-JP" altLang="en-US" sz="2800" dirty="0"/>
              <a:t>指导模式</a:t>
            </a:r>
            <a:endParaRPr lang="en-US" altLang="zh-CN" dirty="0"/>
          </a:p>
          <a:p>
            <a:r>
              <a:rPr lang="en-US" dirty="0" smtClean="0"/>
              <a:t>Failure </a:t>
            </a:r>
            <a:r>
              <a:rPr lang="en-US" dirty="0"/>
              <a:t>message reference </a:t>
            </a:r>
            <a:r>
              <a:rPr lang="en-US" dirty="0" smtClean="0"/>
              <a:t>guide</a:t>
            </a:r>
          </a:p>
          <a:p>
            <a:pPr lvl="1"/>
            <a:r>
              <a:rPr lang="ja-JP" altLang="en-US" sz="2800" dirty="0"/>
              <a:t>参考模式</a:t>
            </a:r>
            <a:endParaRPr lang="en-US" dirty="0"/>
          </a:p>
          <a:p>
            <a:r>
              <a:rPr lang="en-US" dirty="0" smtClean="0">
                <a:solidFill>
                  <a:srgbClr val="FFFF00"/>
                </a:solidFill>
              </a:rPr>
              <a:t>Online </a:t>
            </a:r>
            <a:r>
              <a:rPr lang="en-US" dirty="0">
                <a:solidFill>
                  <a:srgbClr val="FFFF00"/>
                </a:solidFill>
              </a:rPr>
              <a:t>helps </a:t>
            </a:r>
            <a:r>
              <a:rPr lang="en-US" dirty="0" smtClean="0">
                <a:solidFill>
                  <a:srgbClr val="FFFF00"/>
                </a:solidFill>
              </a:rPr>
              <a:t>files</a:t>
            </a:r>
          </a:p>
          <a:p>
            <a:endParaRPr lang="en-US" dirty="0">
              <a:solidFill>
                <a:srgbClr val="FFFF00"/>
              </a:solidFill>
            </a:endParaRPr>
          </a:p>
        </p:txBody>
      </p:sp>
    </p:spTree>
    <p:extLst>
      <p:ext uri="{BB962C8B-B14F-4D97-AF65-F5344CB8AC3E}">
        <p14:creationId xmlns:p14="http://schemas.microsoft.com/office/powerpoint/2010/main" val="393635168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p:txBody>
          <a:bodyPr/>
          <a:lstStyle/>
          <a:p>
            <a:pPr eaLnBrk="1" hangingPunct="1"/>
            <a:r>
              <a:rPr lang="ja-JP" altLang="en-US" smtClean="0"/>
              <a:t>用户文档的内容组织</a:t>
            </a:r>
            <a:endParaRPr lang="zh-CN" altLang="en-US" smtClean="0"/>
          </a:p>
        </p:txBody>
      </p:sp>
      <p:sp>
        <p:nvSpPr>
          <p:cNvPr id="41987" name="Rectangle 2"/>
          <p:cNvSpPr>
            <a:spLocks noGrp="1" noChangeArrowheads="1"/>
          </p:cNvSpPr>
          <p:nvPr>
            <p:ph idx="1"/>
          </p:nvPr>
        </p:nvSpPr>
        <p:spPr>
          <a:xfrm>
            <a:off x="374848" y="1052736"/>
            <a:ext cx="8229600" cy="4530725"/>
          </a:xfrm>
        </p:spPr>
        <p:txBody>
          <a:bodyPr/>
          <a:lstStyle/>
          <a:p>
            <a:pPr marL="625056"/>
            <a:r>
              <a:rPr lang="ja-JP" altLang="en-US" sz="2800" dirty="0" smtClean="0"/>
              <a:t>指导</a:t>
            </a:r>
            <a:r>
              <a:rPr lang="ja-JP" altLang="en-US" sz="2800" dirty="0"/>
              <a:t>模式根据用户的任务组织程序规程，相关的软件任务组织在相同的章节或主题。指导模式要先描述简单的、共性的任务，然后再以其为基础组织更加复杂的任务描述。</a:t>
            </a:r>
            <a:endParaRPr lang="en-US" altLang="ja-JP" sz="2800" dirty="0"/>
          </a:p>
          <a:p>
            <a:pPr marL="625056">
              <a:spcBef>
                <a:spcPts val="1011"/>
              </a:spcBef>
            </a:pPr>
            <a:r>
              <a:rPr lang="ja-JP" altLang="en-US" sz="2800" dirty="0"/>
              <a:t>参考模式按照方便随机访问独立信息单元的方式组织内容。例如，按字母顺序排列软件的命令或错误消息列表</a:t>
            </a:r>
            <a:r>
              <a:rPr lang="ja-JP" altLang="en-US" sz="2800" dirty="0" smtClean="0"/>
              <a:t>。</a:t>
            </a:r>
            <a:endParaRPr lang="en-US" altLang="ja-JP" sz="2800" dirty="0" smtClean="0"/>
          </a:p>
          <a:p>
            <a:pPr marL="625056">
              <a:spcBef>
                <a:spcPts val="1011"/>
              </a:spcBef>
            </a:pPr>
            <a:r>
              <a:rPr lang="ja-JP" altLang="en-US" sz="2800" dirty="0" smtClean="0"/>
              <a:t>如果</a:t>
            </a:r>
            <a:r>
              <a:rPr lang="ja-JP" altLang="en-US" sz="2800" dirty="0"/>
              <a:t>文档需要同时包含两种模式，就需要将其清楚地区分成不同的章节或主题，或者在同一个章节或主题内区分为不同的格式。</a:t>
            </a:r>
            <a:endParaRPr lang="zh-CN" altLang="en-US" sz="2800" dirty="0"/>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2600A5DA-36D6-4B95-AC80-9399EAC62C78}" type="slidenum">
              <a:rPr lang="en-US" altLang="zh-CN" sz="1600">
                <a:latin typeface="Arial" pitchFamily="34" charset="0"/>
              </a:rPr>
              <a:pPr eaLnBrk="1" hangingPunct="1"/>
              <a:t>21</a:t>
            </a:fld>
            <a:endParaRPr lang="en-US" altLang="zh-CN" sz="1600">
              <a:latin typeface="Arial" pitchFamily="34" charset="0"/>
            </a:endParaRPr>
          </a:p>
        </p:txBody>
      </p:sp>
    </p:spTree>
    <p:extLst>
      <p:ext uri="{BB962C8B-B14F-4D97-AF65-F5344CB8AC3E}">
        <p14:creationId xmlns:p14="http://schemas.microsoft.com/office/powerpoint/2010/main" val="58170177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7813"/>
            <a:ext cx="8579296" cy="1139825"/>
          </a:xfrm>
        </p:spPr>
        <p:txBody>
          <a:bodyPr/>
          <a:lstStyle/>
          <a:p>
            <a:pPr eaLnBrk="1" hangingPunct="1"/>
            <a:r>
              <a:rPr lang="ja-JP" altLang="en-US" dirty="0" smtClean="0"/>
              <a:t>用户文档的</a:t>
            </a:r>
            <a:r>
              <a:rPr lang="ja-JP" altLang="en-US" dirty="0" smtClean="0"/>
              <a:t>要素</a:t>
            </a:r>
            <a:r>
              <a:rPr lang="en-US" altLang="zh-CN" dirty="0" smtClean="0"/>
              <a:t>【IEEE】</a:t>
            </a:r>
            <a:endParaRPr lang="zh-CN" altLang="en-US" dirty="0" smtClean="0"/>
          </a:p>
        </p:txBody>
      </p:sp>
      <p:graphicFrame>
        <p:nvGraphicFramePr>
          <p:cNvPr id="2" name="内容占位符 1"/>
          <p:cNvGraphicFramePr>
            <a:graphicFrameLocks noGrp="1"/>
          </p:cNvGraphicFramePr>
          <p:nvPr>
            <p:ph idx="1"/>
          </p:nvPr>
        </p:nvGraphicFramePr>
        <p:xfrm>
          <a:off x="521271" y="1099468"/>
          <a:ext cx="7746504" cy="5257800"/>
        </p:xfrm>
        <a:graphic>
          <a:graphicData uri="http://schemas.openxmlformats.org/drawingml/2006/table">
            <a:tbl>
              <a:tblPr firstRow="1" firstCol="1" bandRow="1">
                <a:tableStyleId>{69012ECD-51FC-41F1-AA8D-1B2483CD663E}</a:tableStyleId>
              </a:tblPr>
              <a:tblGrid>
                <a:gridCol w="4009842"/>
                <a:gridCol w="3736662"/>
              </a:tblGrid>
              <a:tr h="342900">
                <a:tc>
                  <a:txBody>
                    <a:bodyPr/>
                    <a:lstStyle/>
                    <a:p>
                      <a:pPr algn="ctr">
                        <a:spcAft>
                          <a:spcPts val="0"/>
                        </a:spcAft>
                      </a:pPr>
                      <a:r>
                        <a:rPr lang="zh-CN" sz="2300" kern="100" dirty="0">
                          <a:effectLst/>
                        </a:rPr>
                        <a:t>章节</a:t>
                      </a:r>
                      <a:endParaRPr lang="zh-CN" sz="2300" kern="100" dirty="0">
                        <a:effectLst/>
                        <a:latin typeface="Calibri"/>
                        <a:ea typeface="宋体"/>
                        <a:cs typeface="Times New Roman"/>
                      </a:endParaRPr>
                    </a:p>
                  </a:txBody>
                  <a:tcPr marL="48220" marR="48220" marT="0" marB="0"/>
                </a:tc>
                <a:tc>
                  <a:txBody>
                    <a:bodyPr/>
                    <a:lstStyle/>
                    <a:p>
                      <a:pPr algn="ctr">
                        <a:spcAft>
                          <a:spcPts val="0"/>
                        </a:spcAft>
                      </a:pPr>
                      <a:r>
                        <a:rPr lang="zh-CN" sz="2300" kern="100">
                          <a:effectLst/>
                        </a:rPr>
                        <a:t>是否必须</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标识信息</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是</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目录</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（正文超过</a:t>
                      </a:r>
                      <a:r>
                        <a:rPr lang="en-US" sz="2300" kern="100">
                          <a:effectLst/>
                        </a:rPr>
                        <a:t>8</a:t>
                      </a:r>
                      <a:r>
                        <a:rPr lang="zh-CN" sz="2300" kern="100">
                          <a:effectLst/>
                        </a:rPr>
                        <a:t>页时）是</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图表目录</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可选</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引言</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是</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文档使用信息</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是</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dirty="0">
                          <a:effectLst/>
                        </a:rPr>
                        <a:t>操作</a:t>
                      </a:r>
                      <a:r>
                        <a:rPr lang="zh-CN" sz="2300" kern="100" dirty="0" smtClean="0">
                          <a:effectLst/>
                        </a:rPr>
                        <a:t>模式</a:t>
                      </a:r>
                      <a:endParaRPr lang="zh-CN" sz="2300" kern="100" dirty="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是</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操作规程</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是（指导模式）</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软件命令信息</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是（参考模式）</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错误信息与问题解决</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是</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术语表</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（文档中有陌生名词时）是</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相关信息源</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可选</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导航特征</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是</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索引</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a:effectLst/>
                        </a:rPr>
                        <a:t>（文档正文超过</a:t>
                      </a:r>
                      <a:r>
                        <a:rPr lang="en-US" sz="2300" kern="100">
                          <a:effectLst/>
                        </a:rPr>
                        <a:t>40</a:t>
                      </a:r>
                      <a:r>
                        <a:rPr lang="zh-CN" sz="2300" kern="100">
                          <a:effectLst/>
                        </a:rPr>
                        <a:t>页时）是</a:t>
                      </a:r>
                      <a:endParaRPr lang="zh-CN" sz="2300" kern="100">
                        <a:effectLst/>
                        <a:latin typeface="Calibri"/>
                        <a:ea typeface="宋体"/>
                        <a:cs typeface="Times New Roman"/>
                      </a:endParaRPr>
                    </a:p>
                  </a:txBody>
                  <a:tcPr marL="48220" marR="48220" marT="0" marB="0"/>
                </a:tc>
              </a:tr>
              <a:tr h="342900">
                <a:tc>
                  <a:txBody>
                    <a:bodyPr/>
                    <a:lstStyle/>
                    <a:p>
                      <a:pPr algn="just">
                        <a:spcAft>
                          <a:spcPts val="0"/>
                        </a:spcAft>
                      </a:pPr>
                      <a:r>
                        <a:rPr lang="zh-CN" sz="2300" kern="100">
                          <a:effectLst/>
                        </a:rPr>
                        <a:t>搜索能力</a:t>
                      </a:r>
                      <a:endParaRPr lang="zh-CN" sz="2300" kern="100">
                        <a:effectLst/>
                        <a:latin typeface="Calibri"/>
                        <a:ea typeface="宋体"/>
                        <a:cs typeface="Times New Roman"/>
                      </a:endParaRPr>
                    </a:p>
                  </a:txBody>
                  <a:tcPr marL="48220" marR="48220" marT="0" marB="0"/>
                </a:tc>
                <a:tc>
                  <a:txBody>
                    <a:bodyPr/>
                    <a:lstStyle/>
                    <a:p>
                      <a:pPr algn="just">
                        <a:spcAft>
                          <a:spcPts val="0"/>
                        </a:spcAft>
                      </a:pPr>
                      <a:r>
                        <a:rPr lang="zh-CN" sz="2300" kern="100" dirty="0">
                          <a:effectLst/>
                        </a:rPr>
                        <a:t>（电子文档中）是</a:t>
                      </a:r>
                      <a:endParaRPr lang="zh-CN" sz="2300" kern="100" dirty="0">
                        <a:effectLst/>
                        <a:latin typeface="Calibri"/>
                        <a:ea typeface="宋体"/>
                        <a:cs typeface="Times New Roman"/>
                      </a:endParaRPr>
                    </a:p>
                  </a:txBody>
                  <a:tcPr marL="48220" marR="48220" marT="0" marB="0"/>
                </a:tc>
              </a:tr>
            </a:tbl>
          </a:graphicData>
        </a:graphic>
      </p:graphicFrame>
      <p:sp>
        <p:nvSpPr>
          <p:cNvPr id="430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D1E84294-4C7E-4B38-B97A-E4918C32DB11}" type="slidenum">
              <a:rPr lang="en-US" altLang="zh-CN" sz="1600">
                <a:latin typeface="Arial" pitchFamily="34" charset="0"/>
              </a:rPr>
              <a:pPr eaLnBrk="1" hangingPunct="1"/>
              <a:t>22</a:t>
            </a:fld>
            <a:endParaRPr lang="en-US" altLang="zh-CN" sz="1600">
              <a:latin typeface="Arial" pitchFamily="34" charset="0"/>
            </a:endParaRPr>
          </a:p>
        </p:txBody>
      </p:sp>
    </p:spTree>
    <p:extLst>
      <p:ext uri="{BB962C8B-B14F-4D97-AF65-F5344CB8AC3E}">
        <p14:creationId xmlns:p14="http://schemas.microsoft.com/office/powerpoint/2010/main" val="2618260624"/>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hlinkClick r:id="rId2" action="ppaction://hlinkfile"/>
              </a:rPr>
              <a:t>An User Manual Template</a:t>
            </a:r>
            <a:endParaRPr lang="zh-CN" altLang="en-US" dirty="0"/>
          </a:p>
        </p:txBody>
      </p:sp>
    </p:spTree>
    <p:extLst>
      <p:ext uri="{BB962C8B-B14F-4D97-AF65-F5344CB8AC3E}">
        <p14:creationId xmlns:p14="http://schemas.microsoft.com/office/powerpoint/2010/main" val="1461804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dirty="0" smtClean="0"/>
              <a:t>Documentation</a:t>
            </a:r>
            <a:r>
              <a:rPr lang="en-US" dirty="0"/>
              <a:t/>
            </a:r>
            <a:br>
              <a:rPr lang="en-US" dirty="0"/>
            </a:br>
            <a:r>
              <a:rPr lang="en-US" sz="2800" dirty="0"/>
              <a:t>Operator’s Manuals</a:t>
            </a:r>
          </a:p>
        </p:txBody>
      </p:sp>
      <p:sp>
        <p:nvSpPr>
          <p:cNvPr id="182275" name="Rectangle 3"/>
          <p:cNvSpPr>
            <a:spLocks noGrp="1" noChangeArrowheads="1"/>
          </p:cNvSpPr>
          <p:nvPr>
            <p:ph type="body" idx="1"/>
          </p:nvPr>
        </p:nvSpPr>
        <p:spPr/>
        <p:txBody>
          <a:bodyPr/>
          <a:lstStyle/>
          <a:p>
            <a:r>
              <a:rPr lang="en-US" dirty="0"/>
              <a:t>Hardware and software configuration</a:t>
            </a:r>
          </a:p>
          <a:p>
            <a:r>
              <a:rPr lang="en-US" dirty="0"/>
              <a:t>Methods of granting and denying access to a user</a:t>
            </a:r>
          </a:p>
          <a:p>
            <a:r>
              <a:rPr lang="en-US" dirty="0"/>
              <a:t>Procedures for adding and removing peripherals from system</a:t>
            </a:r>
          </a:p>
          <a:p>
            <a:r>
              <a:rPr lang="en-US" dirty="0"/>
              <a:t>Techniques for duplicating or backing up files and documents</a:t>
            </a:r>
          </a:p>
          <a:p>
            <a:pPr lvl="1"/>
            <a:endParaRPr lang="en-US" dirty="0"/>
          </a:p>
        </p:txBody>
      </p:sp>
    </p:spTree>
    <p:extLst>
      <p:ext uri="{BB962C8B-B14F-4D97-AF65-F5344CB8AC3E}">
        <p14:creationId xmlns:p14="http://schemas.microsoft.com/office/powerpoint/2010/main" val="359390201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smtClean="0"/>
              <a:t>Documentation</a:t>
            </a:r>
            <a:r>
              <a:rPr lang="en-US" dirty="0"/>
              <a:t/>
            </a:r>
            <a:br>
              <a:rPr lang="en-US" dirty="0"/>
            </a:br>
            <a:r>
              <a:rPr lang="en-US" sz="2800" dirty="0"/>
              <a:t>Guidelines for Failure Messages</a:t>
            </a:r>
          </a:p>
        </p:txBody>
      </p:sp>
      <p:sp>
        <p:nvSpPr>
          <p:cNvPr id="186371" name="Rectangle 3"/>
          <p:cNvSpPr>
            <a:spLocks noGrp="1" noChangeArrowheads="1"/>
          </p:cNvSpPr>
          <p:nvPr>
            <p:ph type="body" idx="1"/>
          </p:nvPr>
        </p:nvSpPr>
        <p:spPr/>
        <p:txBody>
          <a:bodyPr/>
          <a:lstStyle/>
          <a:p>
            <a:r>
              <a:rPr lang="en-US" sz="2400" dirty="0"/>
              <a:t>The name of the code component executing when the failure occurred</a:t>
            </a:r>
          </a:p>
          <a:p>
            <a:r>
              <a:rPr lang="en-US" sz="2400" dirty="0"/>
              <a:t>The source code line number in the component that was executing</a:t>
            </a:r>
          </a:p>
          <a:p>
            <a:r>
              <a:rPr lang="en-US" sz="2400" dirty="0"/>
              <a:t>The failure severity and its impact on the system</a:t>
            </a:r>
          </a:p>
          <a:p>
            <a:r>
              <a:rPr lang="en-US" sz="2400" dirty="0"/>
              <a:t>The contents of any relevant system memory or data pointers, such as registers or stack pointers</a:t>
            </a:r>
          </a:p>
          <a:p>
            <a:r>
              <a:rPr lang="en-US" sz="2400" dirty="0"/>
              <a:t>The nature of the failure, or a failure message number (for cross-reference with the failure message reference guide)</a:t>
            </a:r>
            <a:endParaRPr lang="en-US" dirty="0"/>
          </a:p>
        </p:txBody>
      </p:sp>
    </p:spTree>
    <p:extLst>
      <p:ext uri="{BB962C8B-B14F-4D97-AF65-F5344CB8AC3E}">
        <p14:creationId xmlns:p14="http://schemas.microsoft.com/office/powerpoint/2010/main" val="24152289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dirty="0" smtClean="0"/>
              <a:t>Documentation</a:t>
            </a:r>
            <a:r>
              <a:rPr lang="en-US" dirty="0"/>
              <a:t/>
            </a:r>
            <a:br>
              <a:rPr lang="en-US" dirty="0"/>
            </a:br>
            <a:r>
              <a:rPr lang="en-US" sz="2800" dirty="0"/>
              <a:t>Example Failure Messages</a:t>
            </a:r>
          </a:p>
        </p:txBody>
      </p:sp>
      <p:sp>
        <p:nvSpPr>
          <p:cNvPr id="187395" name="Rectangle 3"/>
          <p:cNvSpPr>
            <a:spLocks noGrp="1" noChangeArrowheads="1"/>
          </p:cNvSpPr>
          <p:nvPr>
            <p:ph type="body" idx="1"/>
          </p:nvPr>
        </p:nvSpPr>
        <p:spPr/>
        <p:txBody>
          <a:bodyPr/>
          <a:lstStyle/>
          <a:p>
            <a:pPr>
              <a:spcBef>
                <a:spcPct val="0"/>
              </a:spcBef>
            </a:pPr>
            <a:r>
              <a:rPr lang="en-US" sz="2400"/>
              <a:t>The failure message</a:t>
            </a:r>
          </a:p>
          <a:p>
            <a:pPr marL="914400" lvl="2" indent="0">
              <a:spcBef>
                <a:spcPct val="0"/>
              </a:spcBef>
              <a:buFont typeface="Lucida Sans Unicode" pitchFamily="34" charset="0"/>
              <a:buNone/>
            </a:pPr>
            <a:r>
              <a:rPr lang="en-US" sz="1800"/>
              <a:t>FAILURE 345A1:  STACK OVERFLOW</a:t>
            </a:r>
          </a:p>
          <a:p>
            <a:pPr marL="914400" lvl="2" indent="0">
              <a:spcBef>
                <a:spcPct val="0"/>
              </a:spcBef>
              <a:buFont typeface="Lucida Sans Unicode" pitchFamily="34" charset="0"/>
              <a:buNone/>
            </a:pPr>
            <a:r>
              <a:rPr lang="en-US" sz="1800"/>
              <a:t>OCCURRED IN:  COMPONENT DEFRECD</a:t>
            </a:r>
          </a:p>
          <a:p>
            <a:pPr marL="914400" lvl="2" indent="0">
              <a:spcBef>
                <a:spcPct val="0"/>
              </a:spcBef>
              <a:buFont typeface="Lucida Sans Unicode" pitchFamily="34" charset="0"/>
              <a:buNone/>
            </a:pPr>
            <a:r>
              <a:rPr lang="en-US" sz="1800"/>
              <a:t>AT LINE:  12300</a:t>
            </a:r>
          </a:p>
          <a:p>
            <a:pPr marL="914400" lvl="2" indent="0">
              <a:spcBef>
                <a:spcPct val="0"/>
              </a:spcBef>
              <a:buFont typeface="Lucida Sans Unicode" pitchFamily="34" charset="0"/>
              <a:buNone/>
            </a:pPr>
            <a:r>
              <a:rPr lang="en-US" sz="1800"/>
              <a:t>SEVERITY:  WARNING</a:t>
            </a:r>
          </a:p>
          <a:p>
            <a:pPr marL="914400" lvl="2" indent="0">
              <a:spcBef>
                <a:spcPct val="0"/>
              </a:spcBef>
              <a:buFont typeface="Lucida Sans Unicode" pitchFamily="34" charset="0"/>
              <a:buNone/>
            </a:pPr>
            <a:r>
              <a:rPr lang="en-US" sz="1800"/>
              <a:t>REGISTER CONTENTS:  0000 0000 1100 1010 1100 1010 1111 0000</a:t>
            </a:r>
          </a:p>
          <a:p>
            <a:pPr marL="914400" lvl="2" indent="0">
              <a:spcBef>
                <a:spcPct val="0"/>
              </a:spcBef>
              <a:buFont typeface="Lucida Sans Unicode" pitchFamily="34" charset="0"/>
              <a:buNone/>
            </a:pPr>
            <a:r>
              <a:rPr lang="en-US" sz="1800"/>
              <a:t>PRESS FUNCTION KEY 12 TO CONTINUE</a:t>
            </a:r>
          </a:p>
          <a:p>
            <a:pPr>
              <a:spcBef>
                <a:spcPct val="0"/>
              </a:spcBef>
            </a:pPr>
            <a:r>
              <a:rPr lang="en-US" sz="2400"/>
              <a:t>The reference guide entry</a:t>
            </a:r>
          </a:p>
          <a:p>
            <a:pPr marL="914400" lvl="2" indent="0">
              <a:spcBef>
                <a:spcPct val="0"/>
              </a:spcBef>
              <a:buFont typeface="Lucida Sans Unicode" pitchFamily="34" charset="0"/>
              <a:buNone/>
            </a:pPr>
            <a:r>
              <a:rPr lang="en-US" sz="2000"/>
              <a:t>Failure 345A1:  Stack overflow.</a:t>
            </a:r>
          </a:p>
          <a:p>
            <a:pPr marL="914400" lvl="2" indent="0">
              <a:spcBef>
                <a:spcPct val="0"/>
              </a:spcBef>
              <a:buFont typeface="Lucida Sans Unicode" pitchFamily="34" charset="0"/>
              <a:buNone/>
            </a:pPr>
            <a:r>
              <a:rPr lang="en-US" sz="2000"/>
              <a:t>This problem occurs when more fields are defined for a record than the system can accommodate.  The last field defined will not be included in the record.  You can change the record size using the Record Maintenance function on the Maintenance menu to prevent this failure in the future.</a:t>
            </a:r>
            <a:endParaRPr lang="en-US" sz="1800"/>
          </a:p>
          <a:p>
            <a:pPr lvl="1">
              <a:spcBef>
                <a:spcPct val="0"/>
              </a:spcBef>
            </a:pPr>
            <a:endParaRPr lang="en-US" sz="1800"/>
          </a:p>
          <a:p>
            <a:pPr>
              <a:spcBef>
                <a:spcPct val="0"/>
              </a:spcBef>
            </a:pPr>
            <a:endParaRPr lang="en-US" sz="2000"/>
          </a:p>
        </p:txBody>
      </p:sp>
    </p:spTree>
    <p:extLst>
      <p:ext uri="{BB962C8B-B14F-4D97-AF65-F5344CB8AC3E}">
        <p14:creationId xmlns:p14="http://schemas.microsoft.com/office/powerpoint/2010/main" val="20893847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a:t>
            </a:r>
            <a:r>
              <a:rPr lang="en-US" altLang="zh-CN" dirty="0"/>
              <a:t>C</a:t>
            </a:r>
            <a:r>
              <a:rPr lang="en-US" altLang="zh-CN" dirty="0" smtClean="0"/>
              <a:t>ontents</a:t>
            </a:r>
            <a:endParaRPr lang="zh-CN" altLang="en-US" dirty="0"/>
          </a:p>
        </p:txBody>
      </p:sp>
      <p:sp>
        <p:nvSpPr>
          <p:cNvPr id="3" name="内容占位符 2"/>
          <p:cNvSpPr>
            <a:spLocks noGrp="1"/>
          </p:cNvSpPr>
          <p:nvPr>
            <p:ph idx="1"/>
          </p:nvPr>
        </p:nvSpPr>
        <p:spPr/>
        <p:txBody>
          <a:bodyPr/>
          <a:lstStyle/>
          <a:p>
            <a:r>
              <a:rPr lang="en-US" altLang="zh-CN" dirty="0" smtClean="0"/>
              <a:t>Installation and Deployment</a:t>
            </a:r>
          </a:p>
          <a:p>
            <a:r>
              <a:rPr lang="en-US" altLang="zh-CN" dirty="0" smtClean="0"/>
              <a:t>User Training and Documentation</a:t>
            </a:r>
          </a:p>
          <a:p>
            <a:r>
              <a:rPr lang="en-US" altLang="zh-CN" dirty="0">
                <a:solidFill>
                  <a:srgbClr val="FFFF00"/>
                </a:solidFill>
              </a:rPr>
              <a:t>Project Review</a:t>
            </a:r>
            <a:endParaRPr lang="zh-CN" altLang="en-US" dirty="0">
              <a:solidFill>
                <a:srgbClr val="FFFF00"/>
              </a:solidFill>
            </a:endParaRPr>
          </a:p>
        </p:txBody>
      </p:sp>
    </p:spTree>
    <p:extLst>
      <p:ext uri="{BB962C8B-B14F-4D97-AF65-F5344CB8AC3E}">
        <p14:creationId xmlns:p14="http://schemas.microsoft.com/office/powerpoint/2010/main" val="4052166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ltLang="zh-CN" dirty="0">
                <a:ea typeface="宋体" pitchFamily="2" charset="-122"/>
              </a:rPr>
              <a:t>Project </a:t>
            </a:r>
            <a:r>
              <a:rPr lang="en-GB" altLang="zh-CN" dirty="0" smtClean="0">
                <a:ea typeface="宋体" pitchFamily="2" charset="-122"/>
              </a:rPr>
              <a:t>Review</a:t>
            </a:r>
            <a:endParaRPr lang="en-GB" altLang="zh-CN" dirty="0">
              <a:ea typeface="宋体" pitchFamily="2" charset="-122"/>
            </a:endParaRPr>
          </a:p>
        </p:txBody>
      </p:sp>
      <p:sp>
        <p:nvSpPr>
          <p:cNvPr id="7171" name="Rectangle 3"/>
          <p:cNvSpPr>
            <a:spLocks noGrp="1" noChangeArrowheads="1"/>
          </p:cNvSpPr>
          <p:nvPr>
            <p:ph type="body" idx="1"/>
          </p:nvPr>
        </p:nvSpPr>
        <p:spPr>
          <a:xfrm>
            <a:off x="457200" y="1600200"/>
            <a:ext cx="8229600" cy="4924425"/>
          </a:xfrm>
        </p:spPr>
        <p:txBody>
          <a:bodyPr/>
          <a:lstStyle/>
          <a:p>
            <a:r>
              <a:rPr lang="en-GB" altLang="zh-CN" dirty="0">
                <a:ea typeface="宋体" pitchFamily="2" charset="-122"/>
              </a:rPr>
              <a:t>Project Reviews are examinations of projects or events or activities in a project</a:t>
            </a:r>
          </a:p>
          <a:p>
            <a:r>
              <a:rPr lang="en-GB" altLang="zh-CN" dirty="0">
                <a:ea typeface="宋体" pitchFamily="2" charset="-122"/>
              </a:rPr>
              <a:t>Can occur at any time during a </a:t>
            </a:r>
            <a:r>
              <a:rPr lang="en-GB" altLang="zh-CN" dirty="0" smtClean="0">
                <a:ea typeface="宋体" pitchFamily="2" charset="-122"/>
              </a:rPr>
              <a:t>project</a:t>
            </a:r>
          </a:p>
          <a:p>
            <a:r>
              <a:rPr lang="en-GB" altLang="zh-CN" dirty="0" smtClean="0">
                <a:ea typeface="宋体" pitchFamily="2" charset="-122"/>
              </a:rPr>
              <a:t>But the review in project close is most important</a:t>
            </a:r>
            <a:endParaRPr lang="en-GB" altLang="zh-CN" dirty="0">
              <a:ea typeface="宋体" pitchFamily="2" charset="-122"/>
            </a:endParaRPr>
          </a:p>
          <a:p>
            <a:r>
              <a:rPr lang="en-GB" altLang="zh-CN" dirty="0">
                <a:ea typeface="宋体" pitchFamily="2" charset="-122"/>
              </a:rPr>
              <a:t>Can be used to evaluate the success of both events and projects. </a:t>
            </a:r>
          </a:p>
        </p:txBody>
      </p:sp>
    </p:spTree>
    <p:extLst>
      <p:ext uri="{BB962C8B-B14F-4D97-AF65-F5344CB8AC3E}">
        <p14:creationId xmlns:p14="http://schemas.microsoft.com/office/powerpoint/2010/main" val="2858095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zh-CN">
                <a:ea typeface="宋体" pitchFamily="2" charset="-122"/>
              </a:rPr>
              <a:t>Why Do Project Review</a:t>
            </a:r>
          </a:p>
        </p:txBody>
      </p:sp>
      <p:sp>
        <p:nvSpPr>
          <p:cNvPr id="15363" name="Rectangle 3"/>
          <p:cNvSpPr>
            <a:spLocks noGrp="1" noChangeArrowheads="1"/>
          </p:cNvSpPr>
          <p:nvPr>
            <p:ph type="body" idx="1"/>
          </p:nvPr>
        </p:nvSpPr>
        <p:spPr/>
        <p:txBody>
          <a:bodyPr/>
          <a:lstStyle/>
          <a:p>
            <a:r>
              <a:rPr lang="en-GB" altLang="zh-CN" dirty="0">
                <a:ea typeface="宋体" pitchFamily="2" charset="-122"/>
              </a:rPr>
              <a:t>Lessons learned from Project Reviews are useful from many perspectives. </a:t>
            </a:r>
          </a:p>
          <a:p>
            <a:r>
              <a:rPr lang="en-GB" altLang="zh-CN" dirty="0">
                <a:ea typeface="宋体" pitchFamily="2" charset="-122"/>
              </a:rPr>
              <a:t>The real benefit from Project Reviews is the opportunity to step back and take a deeper look into the system. </a:t>
            </a:r>
          </a:p>
        </p:txBody>
      </p:sp>
    </p:spTree>
    <p:extLst>
      <p:ext uri="{BB962C8B-B14F-4D97-AF65-F5344CB8AC3E}">
        <p14:creationId xmlns:p14="http://schemas.microsoft.com/office/powerpoint/2010/main" val="2013600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1. Installation </a:t>
            </a:r>
            <a:r>
              <a:rPr lang="en-US" altLang="zh-CN" dirty="0">
                <a:solidFill>
                  <a:schemeClr val="tx1"/>
                </a:solidFill>
              </a:rPr>
              <a:t>and </a:t>
            </a:r>
            <a:r>
              <a:rPr lang="en-US" altLang="zh-CN" dirty="0" smtClean="0">
                <a:solidFill>
                  <a:schemeClr val="tx1"/>
                </a:solidFill>
              </a:rPr>
              <a:t>Deployment</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dirty="0" smtClean="0"/>
              <a:t>Simple software needs installation</a:t>
            </a:r>
          </a:p>
          <a:p>
            <a:endParaRPr lang="en-US" altLang="zh-CN" dirty="0"/>
          </a:p>
          <a:p>
            <a:r>
              <a:rPr lang="en-US" altLang="zh-CN" dirty="0" smtClean="0"/>
              <a:t>Complex software and it’s environments needs deployment</a:t>
            </a:r>
            <a:endParaRPr lang="zh-CN" altLang="en-US" dirty="0"/>
          </a:p>
        </p:txBody>
      </p:sp>
    </p:spTree>
    <p:extLst>
      <p:ext uri="{BB962C8B-B14F-4D97-AF65-F5344CB8AC3E}">
        <p14:creationId xmlns:p14="http://schemas.microsoft.com/office/powerpoint/2010/main" val="1627393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zh-CN">
                <a:ea typeface="宋体" pitchFamily="2" charset="-122"/>
              </a:rPr>
              <a:t>Target Beneficiaries of Reviews</a:t>
            </a:r>
          </a:p>
        </p:txBody>
      </p:sp>
      <p:sp>
        <p:nvSpPr>
          <p:cNvPr id="21507" name="Rectangle 3"/>
          <p:cNvSpPr>
            <a:spLocks noGrp="1" noChangeArrowheads="1"/>
          </p:cNvSpPr>
          <p:nvPr>
            <p:ph type="body" idx="1"/>
          </p:nvPr>
        </p:nvSpPr>
        <p:spPr>
          <a:xfrm>
            <a:off x="179388" y="1600200"/>
            <a:ext cx="8713787" cy="4924425"/>
          </a:xfrm>
        </p:spPr>
        <p:txBody>
          <a:bodyPr/>
          <a:lstStyle/>
          <a:p>
            <a:r>
              <a:rPr lang="en-GB" altLang="zh-CN" dirty="0">
                <a:ea typeface="宋体" pitchFamily="2" charset="-122"/>
              </a:rPr>
              <a:t>Management</a:t>
            </a:r>
            <a:br>
              <a:rPr lang="en-GB" altLang="zh-CN" dirty="0">
                <a:ea typeface="宋体" pitchFamily="2" charset="-122"/>
              </a:rPr>
            </a:br>
            <a:endParaRPr lang="en-GB" altLang="zh-CN" dirty="0">
              <a:ea typeface="宋体" pitchFamily="2" charset="-122"/>
            </a:endParaRPr>
          </a:p>
          <a:p>
            <a:r>
              <a:rPr lang="en-GB" altLang="zh-CN" dirty="0">
                <a:ea typeface="宋体" pitchFamily="2" charset="-122"/>
              </a:rPr>
              <a:t>Teams</a:t>
            </a:r>
            <a:br>
              <a:rPr lang="en-GB" altLang="zh-CN" dirty="0">
                <a:ea typeface="宋体" pitchFamily="2" charset="-122"/>
              </a:rPr>
            </a:br>
            <a:endParaRPr lang="en-GB" altLang="zh-CN" dirty="0">
              <a:ea typeface="宋体" pitchFamily="2" charset="-122"/>
            </a:endParaRPr>
          </a:p>
          <a:p>
            <a:r>
              <a:rPr lang="en-GB" altLang="zh-CN" dirty="0" smtClean="0">
                <a:ea typeface="宋体" pitchFamily="2" charset="-122"/>
              </a:rPr>
              <a:t>Individual </a:t>
            </a:r>
            <a:r>
              <a:rPr lang="en-GB" altLang="zh-CN" dirty="0">
                <a:ea typeface="宋体" pitchFamily="2" charset="-122"/>
              </a:rPr>
              <a:t>Contributors/Participating institutions</a:t>
            </a:r>
          </a:p>
        </p:txBody>
      </p:sp>
    </p:spTree>
    <p:extLst>
      <p:ext uri="{BB962C8B-B14F-4D97-AF65-F5344CB8AC3E}">
        <p14:creationId xmlns:p14="http://schemas.microsoft.com/office/powerpoint/2010/main" val="1758252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ltLang="zh-CN">
                <a:ea typeface="宋体" pitchFamily="2" charset="-122"/>
              </a:rPr>
              <a:t>Target Beneficiaries of Reviews</a:t>
            </a:r>
          </a:p>
        </p:txBody>
      </p:sp>
      <p:sp>
        <p:nvSpPr>
          <p:cNvPr id="23555" name="Rectangle 3"/>
          <p:cNvSpPr>
            <a:spLocks noGrp="1" noChangeArrowheads="1"/>
          </p:cNvSpPr>
          <p:nvPr>
            <p:ph type="body" idx="1"/>
          </p:nvPr>
        </p:nvSpPr>
        <p:spPr>
          <a:xfrm>
            <a:off x="457200" y="1600200"/>
            <a:ext cx="8229600" cy="4924425"/>
          </a:xfrm>
        </p:spPr>
        <p:txBody>
          <a:bodyPr/>
          <a:lstStyle/>
          <a:p>
            <a:r>
              <a:rPr lang="en-GB" altLang="zh-CN" sz="2800" dirty="0">
                <a:ea typeface="宋体" pitchFamily="2" charset="-122"/>
              </a:rPr>
              <a:t>Management</a:t>
            </a:r>
          </a:p>
          <a:p>
            <a:pPr lvl="1"/>
            <a:r>
              <a:rPr lang="en-GB" altLang="zh-CN" sz="2400" dirty="0">
                <a:ea typeface="宋体" pitchFamily="2" charset="-122"/>
              </a:rPr>
              <a:t>Management benefits by gaining insight into the way that the project unit/team is working. </a:t>
            </a:r>
          </a:p>
          <a:p>
            <a:pPr lvl="1"/>
            <a:r>
              <a:rPr lang="en-GB" altLang="zh-CN" sz="2400" dirty="0">
                <a:ea typeface="宋体" pitchFamily="2" charset="-122"/>
              </a:rPr>
              <a:t>It enhances our ability to distinguish between common causes and special causes of variation in the project development process. </a:t>
            </a:r>
          </a:p>
          <a:p>
            <a:pPr lvl="1"/>
            <a:r>
              <a:rPr lang="en-GB" altLang="zh-CN" sz="2400" dirty="0" smtClean="0">
                <a:ea typeface="宋体" pitchFamily="2" charset="-122"/>
              </a:rPr>
              <a:t>It </a:t>
            </a:r>
            <a:r>
              <a:rPr lang="en-GB" altLang="zh-CN" sz="2400" dirty="0">
                <a:ea typeface="宋体" pitchFamily="2" charset="-122"/>
              </a:rPr>
              <a:t>builds common metrics in order to track efforts on the project. </a:t>
            </a:r>
          </a:p>
        </p:txBody>
      </p:sp>
    </p:spTree>
    <p:extLst>
      <p:ext uri="{BB962C8B-B14F-4D97-AF65-F5344CB8AC3E}">
        <p14:creationId xmlns:p14="http://schemas.microsoft.com/office/powerpoint/2010/main" val="268289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ltLang="zh-CN">
                <a:ea typeface="宋体" pitchFamily="2" charset="-122"/>
              </a:rPr>
              <a:t>Target Beneficiaries of Reviews</a:t>
            </a:r>
          </a:p>
        </p:txBody>
      </p:sp>
      <p:sp>
        <p:nvSpPr>
          <p:cNvPr id="27651" name="Rectangle 3"/>
          <p:cNvSpPr>
            <a:spLocks noGrp="1" noChangeArrowheads="1"/>
          </p:cNvSpPr>
          <p:nvPr>
            <p:ph type="body" idx="1"/>
          </p:nvPr>
        </p:nvSpPr>
        <p:spPr>
          <a:xfrm>
            <a:off x="457200" y="1600200"/>
            <a:ext cx="8229600" cy="4997450"/>
          </a:xfrm>
        </p:spPr>
        <p:txBody>
          <a:bodyPr/>
          <a:lstStyle/>
          <a:p>
            <a:r>
              <a:rPr lang="en-GB" altLang="zh-CN" sz="2800" dirty="0">
                <a:ea typeface="宋体" pitchFamily="2" charset="-122"/>
              </a:rPr>
              <a:t>Teams </a:t>
            </a:r>
          </a:p>
          <a:p>
            <a:pPr lvl="1"/>
            <a:r>
              <a:rPr lang="en-GB" altLang="zh-CN" sz="2400" dirty="0">
                <a:ea typeface="宋体" pitchFamily="2" charset="-122"/>
              </a:rPr>
              <a:t>Teams learn how roles and responsibilities can be redesigned to enhance attainment of results. </a:t>
            </a:r>
          </a:p>
          <a:p>
            <a:pPr lvl="1"/>
            <a:r>
              <a:rPr lang="en-GB" altLang="zh-CN" sz="2400" dirty="0">
                <a:ea typeface="宋体" pitchFamily="2" charset="-122"/>
              </a:rPr>
              <a:t>It provides a historical link through which theory and knowledge can be built or accumulated. </a:t>
            </a:r>
          </a:p>
          <a:p>
            <a:pPr lvl="1"/>
            <a:r>
              <a:rPr lang="en-GB" altLang="zh-CN" dirty="0">
                <a:ea typeface="宋体" pitchFamily="2" charset="-122"/>
              </a:rPr>
              <a:t>It provides a structured process for developing shared learning and shared meaning. </a:t>
            </a:r>
          </a:p>
        </p:txBody>
      </p:sp>
    </p:spTree>
    <p:extLst>
      <p:ext uri="{BB962C8B-B14F-4D97-AF65-F5344CB8AC3E}">
        <p14:creationId xmlns:p14="http://schemas.microsoft.com/office/powerpoint/2010/main" val="893606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zh-CN">
                <a:ea typeface="宋体" pitchFamily="2" charset="-122"/>
              </a:rPr>
              <a:t>Target Beneficiaries of Reviews</a:t>
            </a:r>
          </a:p>
        </p:txBody>
      </p:sp>
      <p:sp>
        <p:nvSpPr>
          <p:cNvPr id="35843" name="Rectangle 3"/>
          <p:cNvSpPr>
            <a:spLocks noGrp="1" noChangeArrowheads="1"/>
          </p:cNvSpPr>
          <p:nvPr>
            <p:ph type="body" idx="1"/>
          </p:nvPr>
        </p:nvSpPr>
        <p:spPr/>
        <p:txBody>
          <a:bodyPr/>
          <a:lstStyle/>
          <a:p>
            <a:pPr>
              <a:lnSpc>
                <a:spcPct val="90000"/>
              </a:lnSpc>
            </a:pPr>
            <a:r>
              <a:rPr lang="en-GB" altLang="zh-CN" dirty="0">
                <a:ea typeface="宋体" pitchFamily="2" charset="-122"/>
              </a:rPr>
              <a:t>Contributors/Participating Institutions</a:t>
            </a:r>
          </a:p>
          <a:p>
            <a:pPr lvl="1">
              <a:lnSpc>
                <a:spcPct val="90000"/>
              </a:lnSpc>
            </a:pPr>
            <a:r>
              <a:rPr lang="en-GB" altLang="zh-CN" dirty="0">
                <a:ea typeface="宋体" pitchFamily="2" charset="-122"/>
              </a:rPr>
              <a:t>Individual contributors learn how to improve tasks and deliverables to increase effectiveness. </a:t>
            </a:r>
          </a:p>
          <a:p>
            <a:pPr lvl="1">
              <a:lnSpc>
                <a:spcPct val="90000"/>
              </a:lnSpc>
            </a:pPr>
            <a:r>
              <a:rPr lang="en-GB" altLang="zh-CN" dirty="0">
                <a:ea typeface="宋体" pitchFamily="2" charset="-122"/>
              </a:rPr>
              <a:t>It increases understanding of key elements needed to support productive work. </a:t>
            </a:r>
          </a:p>
          <a:p>
            <a:pPr lvl="1">
              <a:lnSpc>
                <a:spcPct val="90000"/>
              </a:lnSpc>
            </a:pPr>
            <a:r>
              <a:rPr lang="en-GB" altLang="zh-CN" dirty="0">
                <a:ea typeface="宋体" pitchFamily="2" charset="-122"/>
              </a:rPr>
              <a:t>It helps us see how our actions impede or enhance the success of the project. </a:t>
            </a:r>
            <a:endParaRPr lang="en-GB" altLang="zh-CN" dirty="0" smtClean="0">
              <a:ea typeface="宋体" pitchFamily="2" charset="-122"/>
            </a:endParaRPr>
          </a:p>
          <a:p>
            <a:pPr lvl="1">
              <a:lnSpc>
                <a:spcPct val="90000"/>
              </a:lnSpc>
            </a:pPr>
            <a:r>
              <a:rPr lang="en-GB" altLang="zh-CN" dirty="0">
                <a:ea typeface="宋体" pitchFamily="2" charset="-122"/>
              </a:rPr>
              <a:t>It reveals weakness and strengths in our project documentation and communication methods. </a:t>
            </a:r>
          </a:p>
          <a:p>
            <a:pPr lvl="1">
              <a:lnSpc>
                <a:spcPct val="90000"/>
              </a:lnSpc>
            </a:pPr>
            <a:endParaRPr lang="en-GB" altLang="zh-CN" dirty="0">
              <a:ea typeface="宋体" pitchFamily="2" charset="-122"/>
            </a:endParaRPr>
          </a:p>
        </p:txBody>
      </p:sp>
    </p:spTree>
    <p:extLst>
      <p:ext uri="{BB962C8B-B14F-4D97-AF65-F5344CB8AC3E}">
        <p14:creationId xmlns:p14="http://schemas.microsoft.com/office/powerpoint/2010/main" val="1635307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p:txBody>
          <a:bodyPr/>
          <a:lstStyle/>
          <a:p>
            <a:pPr eaLnBrk="1" hangingPunct="1"/>
            <a:r>
              <a:rPr lang="ja-JP" altLang="en-US" smtClean="0"/>
              <a:t>项目评价的内容</a:t>
            </a:r>
            <a:endParaRPr lang="zh-CN" altLang="en-US" smtClean="0"/>
          </a:p>
        </p:txBody>
      </p:sp>
      <p:sp>
        <p:nvSpPr>
          <p:cNvPr id="51203" name="Rectangle 2"/>
          <p:cNvSpPr>
            <a:spLocks noGrp="1" noChangeArrowheads="1"/>
          </p:cNvSpPr>
          <p:nvPr>
            <p:ph idx="1"/>
          </p:nvPr>
        </p:nvSpPr>
        <p:spPr/>
        <p:txBody>
          <a:bodyPr/>
          <a:lstStyle/>
          <a:p>
            <a:pPr marL="625056">
              <a:spcBef>
                <a:spcPts val="738"/>
              </a:spcBef>
            </a:pPr>
            <a:r>
              <a:rPr lang="ja-JP" altLang="en-US" sz="2400" dirty="0" smtClean="0"/>
              <a:t>常见</a:t>
            </a:r>
            <a:r>
              <a:rPr lang="ja-JP" altLang="en-US" sz="2400" dirty="0"/>
              <a:t>的项目评价针对四个方面：</a:t>
            </a:r>
            <a:endParaRPr lang="en-US" altLang="ja-JP" sz="2400" dirty="0"/>
          </a:p>
          <a:p>
            <a:pPr marL="937584" lvl="1">
              <a:spcBef>
                <a:spcPts val="738"/>
              </a:spcBef>
            </a:pPr>
            <a:r>
              <a:rPr lang="ja-JP" altLang="en-US" sz="2400" dirty="0"/>
              <a:t>项目管理：可以帮助建立对项目的更准确认知，例如常见的管理问题与偏差、时间与成本耗费分布等。</a:t>
            </a:r>
            <a:endParaRPr lang="en-US" altLang="ja-JP" sz="2400" dirty="0"/>
          </a:p>
          <a:p>
            <a:pPr marL="937584" lvl="1">
              <a:spcBef>
                <a:spcPts val="738"/>
              </a:spcBef>
            </a:pPr>
            <a:r>
              <a:rPr lang="ja-JP" altLang="en-US" sz="2400" dirty="0"/>
              <a:t>产品：可以帮助开发者建立对产品的更准确认知，提高产品的开发经验。</a:t>
            </a:r>
            <a:endParaRPr lang="en-US" altLang="ja-JP" sz="2400" dirty="0"/>
          </a:p>
          <a:p>
            <a:pPr marL="937584" lvl="1">
              <a:spcBef>
                <a:spcPts val="738"/>
              </a:spcBef>
            </a:pPr>
            <a:r>
              <a:rPr lang="ja-JP" altLang="en-US" sz="2400" dirty="0"/>
              <a:t>团队：可以帮助开发者更好地组织分工，也可以帮助团队建立更好的沟通与交流途径。</a:t>
            </a:r>
            <a:endParaRPr lang="en-US" altLang="ja-JP" sz="2400" dirty="0"/>
          </a:p>
          <a:p>
            <a:pPr marL="937584" lvl="1">
              <a:spcBef>
                <a:spcPts val="738"/>
              </a:spcBef>
            </a:pPr>
            <a:r>
              <a:rPr lang="ja-JP" altLang="en-US" sz="2400" dirty="0"/>
              <a:t>个人：可以帮助开发者更准确认知自己的生产力，学习常见问题及其处理方法，了解自己的长处和不足并持续提高。</a:t>
            </a:r>
            <a:endParaRPr lang="zh-CN" altLang="en-US" sz="2400" dirty="0"/>
          </a:p>
        </p:txBody>
      </p:sp>
      <p:sp>
        <p:nvSpPr>
          <p:cNvPr id="512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01338239-8B79-40BD-9A07-FBC12A82AACA}" type="slidenum">
              <a:rPr lang="en-US" altLang="zh-CN" sz="1600">
                <a:latin typeface="Arial" pitchFamily="34" charset="0"/>
              </a:rPr>
              <a:pPr eaLnBrk="1" hangingPunct="1"/>
              <a:t>34</a:t>
            </a:fld>
            <a:endParaRPr lang="en-US" altLang="zh-CN" sz="1600">
              <a:latin typeface="Arial" pitchFamily="34" charset="0"/>
            </a:endParaRPr>
          </a:p>
        </p:txBody>
      </p:sp>
    </p:spTree>
    <p:extLst>
      <p:ext uri="{BB962C8B-B14F-4D97-AF65-F5344CB8AC3E}">
        <p14:creationId xmlns:p14="http://schemas.microsoft.com/office/powerpoint/2010/main" val="3169967480"/>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p:txBody>
          <a:bodyPr/>
          <a:lstStyle/>
          <a:p>
            <a:pPr eaLnBrk="1" hangingPunct="1"/>
            <a:r>
              <a:rPr lang="ja-JP" altLang="en-US" smtClean="0"/>
              <a:t>项目评价方法</a:t>
            </a:r>
            <a:endParaRPr lang="zh-CN" altLang="en-US" smtClean="0"/>
          </a:p>
        </p:txBody>
      </p:sp>
      <p:sp>
        <p:nvSpPr>
          <p:cNvPr id="52227" name="Rectangle 2"/>
          <p:cNvSpPr>
            <a:spLocks noGrp="1" noChangeArrowheads="1"/>
          </p:cNvSpPr>
          <p:nvPr>
            <p:ph idx="1"/>
          </p:nvPr>
        </p:nvSpPr>
        <p:spPr/>
        <p:txBody>
          <a:bodyPr/>
          <a:lstStyle/>
          <a:p>
            <a:pPr marL="625056"/>
            <a:r>
              <a:rPr lang="ja-JP" altLang="en-US" sz="2700"/>
              <a:t>评审</a:t>
            </a:r>
            <a:endParaRPr lang="en-US" altLang="ja-JP" sz="2700"/>
          </a:p>
          <a:p>
            <a:pPr marL="937584" lvl="1">
              <a:spcBef>
                <a:spcPts val="1187"/>
              </a:spcBef>
            </a:pPr>
            <a:r>
              <a:rPr lang="ja-JP" altLang="en-US" sz="2700"/>
              <a:t>项目评审通过评审重要项目制品的方法来评价项目，这些重要制品包括项目计划、管理文档、会议记录、历史数据等。</a:t>
            </a:r>
            <a:endParaRPr lang="en-US" altLang="ja-JP" sz="2700"/>
          </a:p>
          <a:p>
            <a:pPr marL="625056">
              <a:spcBef>
                <a:spcPts val="1187"/>
              </a:spcBef>
            </a:pPr>
            <a:r>
              <a:rPr lang="ja-JP" altLang="en-US" sz="2700"/>
              <a:t>度量数据分析</a:t>
            </a:r>
            <a:endParaRPr lang="en-US" altLang="ja-JP" sz="2700"/>
          </a:p>
          <a:p>
            <a:pPr marL="937584" lvl="1">
              <a:spcBef>
                <a:spcPts val="1187"/>
              </a:spcBef>
            </a:pPr>
            <a:r>
              <a:rPr lang="ja-JP" altLang="en-US" sz="2700"/>
              <a:t>度量数据可以提供丰富的信息，通过分析这些信息，开发团队可以获得正确和深入的结论。</a:t>
            </a:r>
            <a:endParaRPr lang="zh-CN" altLang="en-US" sz="2700"/>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4C8099EC-9787-47AC-A503-9A0F374BD42A}" type="slidenum">
              <a:rPr lang="en-US" altLang="zh-CN" sz="1600">
                <a:latin typeface="Arial" pitchFamily="34" charset="0"/>
              </a:rPr>
              <a:pPr eaLnBrk="1" hangingPunct="1"/>
              <a:t>35</a:t>
            </a:fld>
            <a:endParaRPr lang="en-US" altLang="zh-CN" sz="1600">
              <a:latin typeface="Arial" pitchFamily="34" charset="0"/>
            </a:endParaRPr>
          </a:p>
        </p:txBody>
      </p:sp>
    </p:spTree>
    <p:extLst>
      <p:ext uri="{BB962C8B-B14F-4D97-AF65-F5344CB8AC3E}">
        <p14:creationId xmlns:p14="http://schemas.microsoft.com/office/powerpoint/2010/main" val="2813752700"/>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tabLst>
                <a:tab pos="750067" algn="l"/>
              </a:tabLst>
            </a:pPr>
            <a:endParaRPr lang="zh-CN" altLang="zh-CN" smtClean="0"/>
          </a:p>
        </p:txBody>
      </p:sp>
      <p:sp>
        <p:nvSpPr>
          <p:cNvPr id="53251" name="Rectangle 3"/>
          <p:cNvSpPr>
            <a:spLocks noGrp="1" noChangeArrowheads="1"/>
          </p:cNvSpPr>
          <p:nvPr>
            <p:ph idx="1"/>
          </p:nvPr>
        </p:nvSpPr>
        <p:spPr/>
        <p:txBody>
          <a:bodyPr/>
          <a:lstStyle/>
          <a:p>
            <a:pPr>
              <a:tabLst>
                <a:tab pos="750067" algn="l"/>
              </a:tabLst>
            </a:pPr>
            <a:endParaRPr lang="zh-CN" altLang="zh-CN" smtClean="0"/>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9DDF9205-2F1A-472E-B39E-E9BFBF0B8B4A}" type="slidenum">
              <a:rPr lang="en-US" altLang="zh-CN" sz="1600">
                <a:latin typeface="Arial" pitchFamily="34" charset="0"/>
              </a:rPr>
              <a:pPr eaLnBrk="1" hangingPunct="1"/>
              <a:t>36</a:t>
            </a:fld>
            <a:endParaRPr lang="en-US" altLang="zh-CN" sz="1600">
              <a:latin typeface="Arial" pitchFamily="34" charset="0"/>
            </a:endParaRPr>
          </a:p>
        </p:txBody>
      </p:sp>
      <p:sp>
        <p:nvSpPr>
          <p:cNvPr id="53253" name="Rectangle 6"/>
          <p:cNvSpPr>
            <a:spLocks/>
          </p:cNvSpPr>
          <p:nvPr/>
        </p:nvSpPr>
        <p:spPr bwMode="auto">
          <a:xfrm>
            <a:off x="0" y="-340236"/>
            <a:ext cx="129902" cy="68047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40404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291" tIns="32146" rIns="64291" bIns="32146" anchor="ctr">
            <a:spAutoFit/>
          </a:bodyPr>
          <a:lstStyle>
            <a:lvl1pPr eaLnBrk="0" hangingPunct="0">
              <a:defRPr sz="4000">
                <a:solidFill>
                  <a:srgbClr val="3F3F3F"/>
                </a:solidFill>
                <a:latin typeface="Palatino" pitchFamily="18" charset="0"/>
                <a:ea typeface="华文宋体" pitchFamily="2" charset="-122"/>
                <a:sym typeface="Palatino" pitchFamily="18" charset="0"/>
              </a:defRPr>
            </a:lvl1pPr>
            <a:lvl2pPr marL="742950" indent="-285750" eaLnBrk="0" hangingPunct="0">
              <a:defRPr sz="4000">
                <a:solidFill>
                  <a:srgbClr val="3F3F3F"/>
                </a:solidFill>
                <a:latin typeface="Palatino" pitchFamily="18" charset="0"/>
                <a:ea typeface="华文宋体" pitchFamily="2" charset="-122"/>
                <a:sym typeface="Palatino" pitchFamily="18" charset="0"/>
              </a:defRPr>
            </a:lvl2pPr>
            <a:lvl3pPr marL="1143000" indent="-228600" eaLnBrk="0" hangingPunct="0">
              <a:defRPr sz="4000">
                <a:solidFill>
                  <a:srgbClr val="3F3F3F"/>
                </a:solidFill>
                <a:latin typeface="Palatino" pitchFamily="18" charset="0"/>
                <a:ea typeface="华文宋体" pitchFamily="2" charset="-122"/>
                <a:sym typeface="Palatino" pitchFamily="18" charset="0"/>
              </a:defRPr>
            </a:lvl3pPr>
            <a:lvl4pPr marL="1600200" indent="-228600" eaLnBrk="0" hangingPunct="0">
              <a:defRPr sz="4000">
                <a:solidFill>
                  <a:srgbClr val="3F3F3F"/>
                </a:solidFill>
                <a:latin typeface="Palatino" pitchFamily="18" charset="0"/>
                <a:ea typeface="华文宋体" pitchFamily="2" charset="-122"/>
                <a:sym typeface="Palatino" pitchFamily="18" charset="0"/>
              </a:defRPr>
            </a:lvl4pPr>
            <a:lvl5pPr marL="2057400" indent="-228600" eaLnBrk="0" hangingPunct="0">
              <a:defRPr sz="4000">
                <a:solidFill>
                  <a:srgbClr val="3F3F3F"/>
                </a:solidFill>
                <a:latin typeface="Palatino" pitchFamily="18" charset="0"/>
                <a:ea typeface="华文宋体" pitchFamily="2" charset="-122"/>
                <a:sym typeface="Palatino" pitchFamily="18" charset="0"/>
              </a:defRPr>
            </a:lvl5pPr>
            <a:lvl6pPr marL="2514600" indent="-228600" algn="ctr" eaLnBrk="0" fontAlgn="base" hangingPunct="0">
              <a:spcBef>
                <a:spcPct val="0"/>
              </a:spcBef>
              <a:spcAft>
                <a:spcPct val="0"/>
              </a:spcAft>
              <a:defRPr sz="4000">
                <a:solidFill>
                  <a:srgbClr val="3F3F3F"/>
                </a:solidFill>
                <a:latin typeface="Palatino" pitchFamily="18" charset="0"/>
                <a:ea typeface="华文宋体" pitchFamily="2" charset="-122"/>
                <a:sym typeface="Palatino" pitchFamily="18" charset="0"/>
              </a:defRPr>
            </a:lvl6pPr>
            <a:lvl7pPr marL="2971800" indent="-228600" algn="ctr" eaLnBrk="0" fontAlgn="base" hangingPunct="0">
              <a:spcBef>
                <a:spcPct val="0"/>
              </a:spcBef>
              <a:spcAft>
                <a:spcPct val="0"/>
              </a:spcAft>
              <a:defRPr sz="4000">
                <a:solidFill>
                  <a:srgbClr val="3F3F3F"/>
                </a:solidFill>
                <a:latin typeface="Palatino" pitchFamily="18" charset="0"/>
                <a:ea typeface="华文宋体" pitchFamily="2" charset="-122"/>
                <a:sym typeface="Palatino" pitchFamily="18" charset="0"/>
              </a:defRPr>
            </a:lvl7pPr>
            <a:lvl8pPr marL="3429000" indent="-228600" algn="ctr" eaLnBrk="0" fontAlgn="base" hangingPunct="0">
              <a:spcBef>
                <a:spcPct val="0"/>
              </a:spcBef>
              <a:spcAft>
                <a:spcPct val="0"/>
              </a:spcAft>
              <a:defRPr sz="4000">
                <a:solidFill>
                  <a:srgbClr val="3F3F3F"/>
                </a:solidFill>
                <a:latin typeface="Palatino" pitchFamily="18" charset="0"/>
                <a:ea typeface="华文宋体" pitchFamily="2" charset="-122"/>
                <a:sym typeface="Palatino" pitchFamily="18" charset="0"/>
              </a:defRPr>
            </a:lvl8pPr>
            <a:lvl9pPr marL="3886200" indent="-228600" algn="ctr" eaLnBrk="0" fontAlgn="base" hangingPunct="0">
              <a:spcBef>
                <a:spcPct val="0"/>
              </a:spcBef>
              <a:spcAft>
                <a:spcPct val="0"/>
              </a:spcAft>
              <a:defRPr sz="4000">
                <a:solidFill>
                  <a:srgbClr val="3F3F3F"/>
                </a:solidFill>
                <a:latin typeface="Palatino" pitchFamily="18" charset="0"/>
                <a:ea typeface="华文宋体" pitchFamily="2" charset="-122"/>
                <a:sym typeface="Palatino" pitchFamily="18" charset="0"/>
              </a:defRPr>
            </a:lvl9pPr>
          </a:lstStyle>
          <a:p>
            <a:pPr eaLnBrk="1" hangingPunct="1"/>
            <a:endParaRPr lang="zh-CN" altLang="en-US"/>
          </a:p>
        </p:txBody>
      </p:sp>
      <p:graphicFrame>
        <p:nvGraphicFramePr>
          <p:cNvPr id="53254" name="对象 2"/>
          <p:cNvGraphicFramePr>
            <a:graphicFrameLocks noChangeAspect="1"/>
          </p:cNvGraphicFramePr>
          <p:nvPr>
            <p:extLst>
              <p:ext uri="{D42A27DB-BD31-4B8C-83A1-F6EECF244321}">
                <p14:modId xmlns:p14="http://schemas.microsoft.com/office/powerpoint/2010/main" val="3732645718"/>
              </p:ext>
            </p:extLst>
          </p:nvPr>
        </p:nvGraphicFramePr>
        <p:xfrm>
          <a:off x="1230065" y="0"/>
          <a:ext cx="6146974" cy="6770936"/>
        </p:xfrm>
        <a:graphic>
          <a:graphicData uri="http://schemas.openxmlformats.org/presentationml/2006/ole">
            <mc:AlternateContent xmlns:mc="http://schemas.openxmlformats.org/markup-compatibility/2006">
              <mc:Choice xmlns:v="urn:schemas-microsoft-com:vml" Requires="v">
                <p:oleObj spid="_x0000_s1027" name="Document" r:id="rId3" imgW="4310588" imgH="4754712" progId="Word.Document.8">
                  <p:embed/>
                </p:oleObj>
              </mc:Choice>
              <mc:Fallback>
                <p:oleObj name="Document" r:id="rId3" imgW="4310588" imgH="475471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065" y="0"/>
                        <a:ext cx="6146974" cy="6770936"/>
                      </a:xfrm>
                      <a:prstGeom prst="rect">
                        <a:avLst/>
                      </a:prstGeom>
                      <a:solidFill>
                        <a:schemeClr val="tx1"/>
                      </a:solidFill>
                      <a:ln>
                        <a:noFill/>
                      </a:ln>
                    </p:spPr>
                  </p:pic>
                </p:oleObj>
              </mc:Fallback>
            </mc:AlternateContent>
          </a:graphicData>
        </a:graphic>
      </p:graphicFrame>
    </p:spTree>
    <p:extLst>
      <p:ext uri="{BB962C8B-B14F-4D97-AF65-F5344CB8AC3E}">
        <p14:creationId xmlns:p14="http://schemas.microsoft.com/office/powerpoint/2010/main" val="405833571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p:txBody>
          <a:bodyPr/>
          <a:lstStyle/>
          <a:p>
            <a:pPr eaLnBrk="1" hangingPunct="1"/>
            <a:r>
              <a:rPr lang="ja-JP" altLang="en-US" smtClean="0"/>
              <a:t>产品信息定量的度量</a:t>
            </a:r>
            <a:endParaRPr lang="zh-CN" altLang="en-US" smtClean="0"/>
          </a:p>
        </p:txBody>
      </p:sp>
      <p:sp>
        <p:nvSpPr>
          <p:cNvPr id="54275" name="Rectangle 2"/>
          <p:cNvSpPr>
            <a:spLocks noGrp="1" noChangeArrowheads="1"/>
          </p:cNvSpPr>
          <p:nvPr>
            <p:ph idx="1"/>
          </p:nvPr>
        </p:nvSpPr>
        <p:spPr/>
        <p:txBody>
          <a:bodyPr/>
          <a:lstStyle/>
          <a:p>
            <a:pPr marL="625056"/>
            <a:r>
              <a:rPr lang="ja-JP" altLang="en-US" smtClean="0"/>
              <a:t>一个项目常见的产品信息度量应该包括：</a:t>
            </a:r>
            <a:endParaRPr lang="en-US" altLang="ja-JP" smtClean="0"/>
          </a:p>
          <a:p>
            <a:pPr marL="937584" lvl="1"/>
            <a:r>
              <a:rPr lang="ja-JP" altLang="en-US" smtClean="0"/>
              <a:t>（随着时间而变化的）产品的增长情况和变化历史。</a:t>
            </a:r>
            <a:endParaRPr lang="en-US" altLang="ja-JP" smtClean="0"/>
          </a:p>
          <a:p>
            <a:pPr marL="937584" lvl="1"/>
            <a:r>
              <a:rPr lang="ja-JP" altLang="en-US" smtClean="0"/>
              <a:t>产品在每个里程碑上的测量。</a:t>
            </a:r>
            <a:endParaRPr lang="en-US" altLang="ja-JP" smtClean="0"/>
          </a:p>
          <a:p>
            <a:pPr marL="937584" lvl="1"/>
            <a:r>
              <a:rPr lang="ja-JP" altLang="en-US" smtClean="0"/>
              <a:t>产品复杂度和内容的测量。</a:t>
            </a:r>
            <a:endParaRPr lang="en-US" altLang="ja-JP" smtClean="0"/>
          </a:p>
          <a:p>
            <a:pPr marL="937584" lvl="1"/>
            <a:r>
              <a:rPr lang="ja-JP" altLang="en-US" smtClean="0"/>
              <a:t>过程和工具对产品的影响。</a:t>
            </a:r>
            <a:endParaRPr lang="zh-CN" altLang="en-US" smtClean="0"/>
          </a:p>
        </p:txBody>
      </p:sp>
      <p:sp>
        <p:nvSpPr>
          <p:cNvPr id="542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D6815061-731B-4407-BAF7-011B6B941463}" type="slidenum">
              <a:rPr lang="en-US" altLang="zh-CN" sz="1600">
                <a:latin typeface="Arial" pitchFamily="34" charset="0"/>
              </a:rPr>
              <a:pPr eaLnBrk="1" hangingPunct="1"/>
              <a:t>37</a:t>
            </a:fld>
            <a:endParaRPr lang="en-US" altLang="zh-CN" sz="1600">
              <a:latin typeface="Arial" pitchFamily="34" charset="0"/>
            </a:endParaRPr>
          </a:p>
        </p:txBody>
      </p:sp>
    </p:spTree>
    <p:extLst>
      <p:ext uri="{BB962C8B-B14F-4D97-AF65-F5344CB8AC3E}">
        <p14:creationId xmlns:p14="http://schemas.microsoft.com/office/powerpoint/2010/main" val="279571968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p:txBody>
          <a:bodyPr/>
          <a:lstStyle/>
          <a:p>
            <a:pPr eaLnBrk="1" hangingPunct="1"/>
            <a:r>
              <a:rPr lang="ja-JP" altLang="en-US" smtClean="0"/>
              <a:t>定性文件</a:t>
            </a:r>
            <a:endParaRPr lang="zh-CN" altLang="en-US" smtClean="0"/>
          </a:p>
        </p:txBody>
      </p:sp>
      <p:sp>
        <p:nvSpPr>
          <p:cNvPr id="55299" name="Rectangle 2"/>
          <p:cNvSpPr>
            <a:spLocks noGrp="1" noChangeArrowheads="1"/>
          </p:cNvSpPr>
          <p:nvPr>
            <p:ph idx="1"/>
          </p:nvPr>
        </p:nvSpPr>
        <p:spPr/>
        <p:txBody>
          <a:bodyPr/>
          <a:lstStyle/>
          <a:p>
            <a:pPr marL="625056"/>
            <a:r>
              <a:rPr lang="ja-JP" altLang="en-US" sz="2400"/>
              <a:t>在进行度量数据分析时可能会遇到数据贫乏</a:t>
            </a:r>
            <a:r>
              <a:rPr lang="en-US" altLang="ja-JP" sz="2400"/>
              <a:t>——</a:t>
            </a:r>
            <a:r>
              <a:rPr lang="ja-JP" altLang="en-US" sz="2400"/>
              <a:t>这意味着没有足够的定量数据来支持项目评价，这时可以用问卷调查表和面谈来补充数据信息。也可以通过检查定性文件来建立数据信息，这些定性文件可能包括：</a:t>
            </a:r>
            <a:endParaRPr lang="en-US" altLang="ja-JP" sz="2400"/>
          </a:p>
          <a:p>
            <a:pPr marL="937584" lvl="1">
              <a:spcBef>
                <a:spcPts val="1019"/>
              </a:spcBef>
            </a:pPr>
            <a:r>
              <a:rPr lang="ja-JP" altLang="en-US" smtClean="0"/>
              <a:t>对团队会议和子团队会议所做的记录。</a:t>
            </a:r>
            <a:endParaRPr lang="en-US" altLang="ja-JP" smtClean="0"/>
          </a:p>
          <a:p>
            <a:pPr marL="937584" lvl="1">
              <a:spcBef>
                <a:spcPts val="1019"/>
              </a:spcBef>
            </a:pPr>
            <a:r>
              <a:rPr lang="ja-JP" altLang="en-US" smtClean="0"/>
              <a:t>项目电子邮件的存档（来获得问题确定和决策的日期）。</a:t>
            </a:r>
            <a:endParaRPr lang="en-US" altLang="ja-JP" smtClean="0"/>
          </a:p>
          <a:p>
            <a:pPr marL="937584" lvl="1">
              <a:spcBef>
                <a:spcPts val="1019"/>
              </a:spcBef>
            </a:pPr>
            <a:r>
              <a:rPr lang="ja-JP" altLang="en-US" smtClean="0"/>
              <a:t>任务列表、项目决策和行动条目中所有其他的轶事般的信息。</a:t>
            </a:r>
            <a:endParaRPr lang="zh-CN" altLang="en-US" smtClean="0"/>
          </a:p>
        </p:txBody>
      </p:sp>
      <p:sp>
        <p:nvSpPr>
          <p:cNvPr id="553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AFD9E3E1-CBF2-4A77-9F80-0C9240350EDC}" type="slidenum">
              <a:rPr lang="en-US" altLang="zh-CN" sz="1600">
                <a:latin typeface="Arial" pitchFamily="34" charset="0"/>
              </a:rPr>
              <a:pPr eaLnBrk="1" hangingPunct="1"/>
              <a:t>38</a:t>
            </a:fld>
            <a:endParaRPr lang="en-US" altLang="zh-CN" sz="1600">
              <a:latin typeface="Arial" pitchFamily="34" charset="0"/>
            </a:endParaRPr>
          </a:p>
        </p:txBody>
      </p:sp>
    </p:spTree>
    <p:extLst>
      <p:ext uri="{BB962C8B-B14F-4D97-AF65-F5344CB8AC3E}">
        <p14:creationId xmlns:p14="http://schemas.microsoft.com/office/powerpoint/2010/main" val="3736793915"/>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p:txBody>
          <a:bodyPr/>
          <a:lstStyle/>
          <a:p>
            <a:pPr eaLnBrk="1" hangingPunct="1"/>
            <a:r>
              <a:rPr lang="ja-JP" altLang="en-US" smtClean="0"/>
              <a:t>评价的注意事项</a:t>
            </a:r>
            <a:endParaRPr lang="zh-CN" altLang="en-US" smtClean="0"/>
          </a:p>
        </p:txBody>
      </p:sp>
      <p:sp>
        <p:nvSpPr>
          <p:cNvPr id="56323" name="Rectangle 2"/>
          <p:cNvSpPr>
            <a:spLocks noGrp="1" noChangeArrowheads="1"/>
          </p:cNvSpPr>
          <p:nvPr>
            <p:ph idx="1"/>
          </p:nvPr>
        </p:nvSpPr>
        <p:spPr>
          <a:xfrm>
            <a:off x="420812" y="1099468"/>
            <a:ext cx="8141643" cy="4392290"/>
          </a:xfrm>
        </p:spPr>
        <p:txBody>
          <a:bodyPr/>
          <a:lstStyle/>
          <a:p>
            <a:pPr marL="625056"/>
            <a:r>
              <a:rPr lang="ja-JP" altLang="en-US" sz="2000"/>
              <a:t>一、项目的评价需要仔细的计划</a:t>
            </a:r>
            <a:endParaRPr lang="en-US" altLang="ja-JP" sz="2000"/>
          </a:p>
          <a:p>
            <a:pPr marL="625056">
              <a:spcBef>
                <a:spcPts val="668"/>
              </a:spcBef>
            </a:pPr>
            <a:r>
              <a:rPr lang="ja-JP" altLang="en-US" sz="2000"/>
              <a:t>作为项目管理活动的一部分，项目评价也需要进行计划，计划的内容包括：</a:t>
            </a:r>
            <a:endParaRPr lang="en-US" altLang="ja-JP" sz="2000"/>
          </a:p>
          <a:p>
            <a:pPr marL="937584" lvl="1">
              <a:spcBef>
                <a:spcPts val="668"/>
              </a:spcBef>
            </a:pPr>
            <a:r>
              <a:rPr lang="ja-JP" altLang="en-US" sz="2000"/>
              <a:t>执行项目评价的时间，要在项目结束后，并且不能时间太久导致项目活动细节遗忘；</a:t>
            </a:r>
            <a:endParaRPr lang="en-US" altLang="ja-JP" sz="2000"/>
          </a:p>
          <a:p>
            <a:pPr marL="937584" lvl="1">
              <a:spcBef>
                <a:spcPts val="668"/>
              </a:spcBef>
            </a:pPr>
            <a:r>
              <a:rPr lang="ja-JP" altLang="en-US" sz="2000"/>
              <a:t>确定项目评价的关键主题；</a:t>
            </a:r>
            <a:endParaRPr lang="en-US" altLang="ja-JP" sz="2000"/>
          </a:p>
          <a:p>
            <a:pPr marL="937584" lvl="1">
              <a:spcBef>
                <a:spcPts val="668"/>
              </a:spcBef>
            </a:pPr>
            <a:r>
              <a:rPr lang="ja-JP" altLang="en-US" sz="2000"/>
              <a:t>确定参与项目评价的人员；</a:t>
            </a:r>
            <a:endParaRPr lang="en-US" altLang="ja-JP" sz="2000"/>
          </a:p>
          <a:p>
            <a:pPr marL="937584" lvl="1">
              <a:spcBef>
                <a:spcPts val="668"/>
              </a:spcBef>
            </a:pPr>
            <a:r>
              <a:rPr lang="ja-JP" altLang="en-US" sz="2000"/>
              <a:t>确定需要收集的数据，并将数据收集任务分配给相关人员。</a:t>
            </a:r>
            <a:endParaRPr lang="en-US" altLang="ja-JP" sz="2000"/>
          </a:p>
          <a:p>
            <a:pPr marL="625056">
              <a:spcBef>
                <a:spcPts val="668"/>
              </a:spcBef>
            </a:pPr>
            <a:r>
              <a:rPr lang="ja-JP" altLang="en-US" sz="2000"/>
              <a:t>二、评价要客观</a:t>
            </a:r>
            <a:endParaRPr lang="en-US" altLang="ja-JP" sz="2000"/>
          </a:p>
          <a:p>
            <a:pPr marL="625056">
              <a:spcBef>
                <a:spcPts val="668"/>
              </a:spcBef>
            </a:pPr>
            <a:r>
              <a:rPr lang="ja-JP" altLang="en-US" sz="2000"/>
              <a:t>对项目的评价要客观，要保持对项目和过程的关注，不要偏离目标指责和突出个人。如果不能做到客观，列举没有进行分析的测量数据或信息，而仅仅为了表明整个项目是一个巨大成功的话，那就无法得到有益的经验，就是浪费时间。评价不是向高级管理层夸夸其谈的文档，而是团队每个成员和组织通过一个又一个项目来不断获得提高的途径。</a:t>
            </a:r>
            <a:endParaRPr lang="zh-CN" altLang="en-US" sz="2000"/>
          </a:p>
        </p:txBody>
      </p:sp>
      <p:sp>
        <p:nvSpPr>
          <p:cNvPr id="563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E9F5D31D-1609-407C-8B1F-EE49F7A35016}" type="slidenum">
              <a:rPr lang="en-US" altLang="zh-CN" sz="1600">
                <a:latin typeface="Arial" pitchFamily="34" charset="0"/>
              </a:rPr>
              <a:pPr eaLnBrk="1" hangingPunct="1"/>
              <a:t>39</a:t>
            </a:fld>
            <a:endParaRPr lang="en-US" altLang="zh-CN" sz="1600">
              <a:latin typeface="Arial" pitchFamily="34" charset="0"/>
            </a:endParaRPr>
          </a:p>
        </p:txBody>
      </p:sp>
    </p:spTree>
    <p:extLst>
      <p:ext uri="{BB962C8B-B14F-4D97-AF65-F5344CB8AC3E}">
        <p14:creationId xmlns:p14="http://schemas.microsoft.com/office/powerpoint/2010/main" val="26545265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smtClean="0"/>
              <a:t>在前期开发工作中，没有为“程序安装与部署”而进行的工作？</a:t>
            </a:r>
            <a:endParaRPr lang="en-US" altLang="zh-CN" dirty="0" smtClean="0"/>
          </a:p>
        </p:txBody>
      </p:sp>
    </p:spTree>
    <p:extLst>
      <p:ext uri="{BB962C8B-B14F-4D97-AF65-F5344CB8AC3E}">
        <p14:creationId xmlns:p14="http://schemas.microsoft.com/office/powerpoint/2010/main" val="3264882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zh-CN" altLang="en-US" smtClean="0"/>
              <a:t>总结</a:t>
            </a:r>
          </a:p>
        </p:txBody>
      </p:sp>
      <p:sp>
        <p:nvSpPr>
          <p:cNvPr id="57347" name="内容占位符 2"/>
          <p:cNvSpPr>
            <a:spLocks noGrp="1"/>
          </p:cNvSpPr>
          <p:nvPr>
            <p:ph idx="1"/>
          </p:nvPr>
        </p:nvSpPr>
        <p:spPr/>
        <p:txBody>
          <a:bodyPr/>
          <a:lstStyle/>
          <a:p>
            <a:pPr eaLnBrk="1" hangingPunct="1"/>
            <a:r>
              <a:rPr lang="zh-CN" altLang="en-US" smtClean="0"/>
              <a:t>不要忽视软件交付阶段的任务</a:t>
            </a:r>
            <a:endParaRPr lang="en-US" altLang="zh-CN" smtClean="0"/>
          </a:p>
          <a:p>
            <a:pPr lvl="1" eaLnBrk="1" hangingPunct="1"/>
            <a:r>
              <a:rPr lang="zh-CN" altLang="en-US" smtClean="0"/>
              <a:t>通过安装与部署将软件产品移交给用户</a:t>
            </a:r>
            <a:endParaRPr lang="en-US" altLang="zh-CN" smtClean="0"/>
          </a:p>
          <a:p>
            <a:pPr lvl="1" eaLnBrk="1" hangingPunct="1"/>
            <a:r>
              <a:rPr lang="zh-CN" altLang="en-US" smtClean="0"/>
              <a:t>通过培训与文档支持保障用户能够有效掌握和使用软件</a:t>
            </a:r>
            <a:endParaRPr lang="en-US" altLang="zh-CN" smtClean="0"/>
          </a:p>
          <a:p>
            <a:pPr eaLnBrk="1" hangingPunct="1"/>
            <a:r>
              <a:rPr lang="zh-CN" altLang="en-US" smtClean="0"/>
              <a:t>一个项目的成功或失败都值得总结，以改进将来的项目，即要在项目结束后及时进行项目评价</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2936F1E0-3004-4ED8-B543-A2CAA3002A70}" type="slidenum">
              <a:rPr lang="en-US" altLang="zh-CN" sz="1600">
                <a:latin typeface="Arial" pitchFamily="34" charset="0"/>
              </a:rPr>
              <a:pPr eaLnBrk="1" hangingPunct="1"/>
              <a:t>40</a:t>
            </a:fld>
            <a:endParaRPr lang="en-US" altLang="zh-CN" sz="1600">
              <a:latin typeface="Arial" pitchFamily="34" charset="0"/>
            </a:endParaRPr>
          </a:p>
        </p:txBody>
      </p:sp>
    </p:spTree>
    <p:extLst>
      <p:ext uri="{BB962C8B-B14F-4D97-AF65-F5344CB8AC3E}">
        <p14:creationId xmlns:p14="http://schemas.microsoft.com/office/powerpoint/2010/main" val="1474058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pPr eaLnBrk="1" hangingPunct="1"/>
            <a:r>
              <a:rPr lang="ja-JP" altLang="en-US" smtClean="0"/>
              <a:t>创建安装包的步骤</a:t>
            </a:r>
            <a:endParaRPr lang="zh-CN" altLang="en-US" smtClean="0"/>
          </a:p>
        </p:txBody>
      </p:sp>
      <p:sp>
        <p:nvSpPr>
          <p:cNvPr id="23555" name="Rectangle 2"/>
          <p:cNvSpPr>
            <a:spLocks noGrp="1" noChangeArrowheads="1"/>
          </p:cNvSpPr>
          <p:nvPr>
            <p:ph idx="1"/>
          </p:nvPr>
        </p:nvSpPr>
        <p:spPr/>
        <p:txBody>
          <a:bodyPr/>
          <a:lstStyle/>
          <a:p>
            <a:pPr marL="625056"/>
            <a:r>
              <a:rPr lang="en-US" altLang="zh-CN" dirty="0" smtClean="0"/>
              <a:t>1 </a:t>
            </a:r>
            <a:r>
              <a:rPr lang="ja-JP" altLang="en-US" dirty="0" smtClean="0"/>
              <a:t>确定安装</a:t>
            </a:r>
            <a:r>
              <a:rPr lang="ja-JP" altLang="en-US" dirty="0" smtClean="0"/>
              <a:t>环境</a:t>
            </a:r>
            <a:endParaRPr lang="en-US" altLang="ja-JP" dirty="0" smtClean="0"/>
          </a:p>
          <a:p>
            <a:pPr marL="952081" lvl="1"/>
            <a:r>
              <a:rPr lang="en-US" altLang="zh-CN" dirty="0" smtClean="0"/>
              <a:t>OS</a:t>
            </a:r>
            <a:r>
              <a:rPr lang="zh-CN" altLang="en-US" dirty="0" smtClean="0"/>
              <a:t>、</a:t>
            </a:r>
            <a:r>
              <a:rPr lang="en-US" altLang="zh-CN" dirty="0" smtClean="0"/>
              <a:t>NT</a:t>
            </a:r>
            <a:r>
              <a:rPr lang="zh-CN" altLang="en-US" dirty="0" smtClean="0"/>
              <a:t>、</a:t>
            </a:r>
            <a:r>
              <a:rPr lang="en-US" altLang="zh-CN" dirty="0" smtClean="0"/>
              <a:t>DB</a:t>
            </a:r>
            <a:r>
              <a:rPr lang="zh-CN" altLang="en-US" dirty="0" smtClean="0"/>
              <a:t>、</a:t>
            </a:r>
            <a:r>
              <a:rPr lang="en-US" altLang="zh-CN" dirty="0" smtClean="0"/>
              <a:t>Container</a:t>
            </a:r>
            <a:r>
              <a:rPr lang="zh-CN" altLang="en-US" dirty="0" smtClean="0"/>
              <a:t>、特定文件、注册表</a:t>
            </a:r>
            <a:r>
              <a:rPr lang="en-US" altLang="zh-CN" dirty="0" smtClean="0"/>
              <a:t>…</a:t>
            </a:r>
            <a:endParaRPr lang="en-US" altLang="ja-JP" dirty="0" smtClean="0"/>
          </a:p>
          <a:p>
            <a:pPr marL="625056"/>
            <a:r>
              <a:rPr lang="en-US" altLang="zh-CN" dirty="0" smtClean="0"/>
              <a:t>2 </a:t>
            </a:r>
            <a:r>
              <a:rPr lang="ja-JP" altLang="en-US" dirty="0" smtClean="0"/>
              <a:t>列举安装</a:t>
            </a:r>
            <a:r>
              <a:rPr lang="ja-JP" altLang="en-US" dirty="0" smtClean="0"/>
              <a:t>清单</a:t>
            </a:r>
            <a:endParaRPr lang="en-US" altLang="ja-JP" dirty="0" smtClean="0"/>
          </a:p>
          <a:p>
            <a:pPr marL="952081" lvl="1"/>
            <a:r>
              <a:rPr lang="zh-CN" altLang="zh-CN" sz="2800" dirty="0"/>
              <a:t>确定在成功安装之后用户会在什么地方发现什么</a:t>
            </a:r>
            <a:r>
              <a:rPr lang="zh-CN" altLang="zh-CN" sz="2800" dirty="0" smtClean="0"/>
              <a:t>东西</a:t>
            </a:r>
            <a:endParaRPr lang="en-US" altLang="zh-CN" sz="2800" dirty="0" smtClean="0"/>
          </a:p>
          <a:p>
            <a:pPr marL="1304506" lvl="2"/>
            <a:r>
              <a:rPr lang="zh-CN" altLang="en-US" sz="2400" dirty="0" smtClean="0"/>
              <a:t>文件、环境、初始数据、注册表</a:t>
            </a:r>
            <a:r>
              <a:rPr lang="en-US" altLang="zh-CN" sz="2400" dirty="0" smtClean="0"/>
              <a:t>…</a:t>
            </a:r>
            <a:endParaRPr lang="en-US" altLang="ja-JP" dirty="0" smtClean="0"/>
          </a:p>
          <a:p>
            <a:pPr marL="625056"/>
            <a:r>
              <a:rPr lang="en-US" altLang="zh-CN" dirty="0" smtClean="0"/>
              <a:t>3 </a:t>
            </a:r>
            <a:r>
              <a:rPr lang="ja-JP" altLang="en-US" dirty="0" smtClean="0"/>
              <a:t>设计和建立安装包</a:t>
            </a:r>
            <a:endParaRPr lang="en-US" altLang="ja-JP" dirty="0" smtClean="0"/>
          </a:p>
          <a:p>
            <a:pPr marL="625056"/>
            <a:r>
              <a:rPr lang="en-US" altLang="zh-CN" dirty="0" smtClean="0"/>
              <a:t>4 </a:t>
            </a:r>
            <a:r>
              <a:rPr lang="ja-JP" altLang="en-US" dirty="0" smtClean="0"/>
              <a:t>测试安装包</a:t>
            </a:r>
            <a:endParaRPr lang="zh-CN" altLang="en-US" dirty="0" smtClean="0"/>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45431597-585B-4BE7-853A-56386A200558}" type="slidenum">
              <a:rPr lang="en-US" altLang="zh-CN" sz="1600">
                <a:latin typeface="Arial" pitchFamily="34" charset="0"/>
              </a:rPr>
              <a:pPr eaLnBrk="1" hangingPunct="1"/>
              <a:t>5</a:t>
            </a:fld>
            <a:endParaRPr lang="en-US" altLang="zh-CN" sz="1600">
              <a:latin typeface="Arial" pitchFamily="34" charset="0"/>
            </a:endParaRPr>
          </a:p>
        </p:txBody>
      </p:sp>
    </p:spTree>
    <p:extLst>
      <p:ext uri="{BB962C8B-B14F-4D97-AF65-F5344CB8AC3E}">
        <p14:creationId xmlns:p14="http://schemas.microsoft.com/office/powerpoint/2010/main" val="197835222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277813"/>
            <a:ext cx="8229600" cy="774923"/>
          </a:xfrm>
        </p:spPr>
        <p:txBody>
          <a:bodyPr/>
          <a:lstStyle/>
          <a:p>
            <a:pPr eaLnBrk="1" hangingPunct="1"/>
            <a:endParaRPr lang="zh-CN" altLang="zh-CN" smtClean="0"/>
          </a:p>
        </p:txBody>
      </p:sp>
      <p:sp>
        <p:nvSpPr>
          <p:cNvPr id="27651" name="Rectangle 2"/>
          <p:cNvSpPr>
            <a:spLocks noGrp="1" noChangeArrowheads="1"/>
          </p:cNvSpPr>
          <p:nvPr>
            <p:ph idx="1"/>
          </p:nvPr>
        </p:nvSpPr>
        <p:spPr>
          <a:xfrm>
            <a:off x="179512" y="1052736"/>
            <a:ext cx="8712968" cy="4890765"/>
          </a:xfrm>
        </p:spPr>
        <p:txBody>
          <a:bodyPr/>
          <a:lstStyle/>
          <a:p>
            <a:pPr marL="625056"/>
            <a:r>
              <a:rPr lang="ja-JP" altLang="en-US" sz="2400" dirty="0"/>
              <a:t>例如，超市销售系统</a:t>
            </a:r>
            <a:r>
              <a:rPr lang="en-US" altLang="ja-JP" sz="2400" dirty="0"/>
              <a:t>MSCS</a:t>
            </a:r>
            <a:r>
              <a:rPr lang="ja-JP" altLang="en-US" sz="2400" dirty="0"/>
              <a:t>安装包可以按照下列步骤建立：</a:t>
            </a:r>
            <a:endParaRPr lang="en-US" altLang="ja-JP" sz="2400" dirty="0"/>
          </a:p>
          <a:p>
            <a:pPr marL="282156" indent="0">
              <a:spcBef>
                <a:spcPts val="809"/>
              </a:spcBef>
              <a:buNone/>
            </a:pPr>
            <a:r>
              <a:rPr lang="en-US" altLang="zh-CN" sz="2400" dirty="0"/>
              <a:t>(1)	</a:t>
            </a:r>
            <a:r>
              <a:rPr lang="ja-JP" altLang="en-US" sz="2400" dirty="0"/>
              <a:t>检查操作系统环境；</a:t>
            </a:r>
            <a:endParaRPr lang="en-US" altLang="ja-JP" sz="2400" dirty="0"/>
          </a:p>
          <a:p>
            <a:pPr marL="282156" indent="0">
              <a:spcBef>
                <a:spcPts val="809"/>
              </a:spcBef>
              <a:buNone/>
            </a:pPr>
            <a:r>
              <a:rPr lang="en-US" altLang="zh-CN" sz="2400" dirty="0"/>
              <a:t>(2)	</a:t>
            </a:r>
            <a:r>
              <a:rPr lang="ja-JP" altLang="en-US" sz="2400" dirty="0"/>
              <a:t>检查</a:t>
            </a:r>
            <a:r>
              <a:rPr lang="en-US" altLang="ja-JP" sz="2400" dirty="0"/>
              <a:t>JDK</a:t>
            </a:r>
            <a:r>
              <a:rPr lang="ja-JP" altLang="en-US" sz="2400" dirty="0"/>
              <a:t>，如果没有合适的</a:t>
            </a:r>
            <a:r>
              <a:rPr lang="en-US" altLang="ja-JP" sz="2400" dirty="0"/>
              <a:t>JDK</a:t>
            </a:r>
            <a:r>
              <a:rPr lang="ja-JP" altLang="en-US" sz="2400" dirty="0"/>
              <a:t>，则提醒用户安装</a:t>
            </a:r>
            <a:r>
              <a:rPr lang="en-US" altLang="ja-JP" sz="2400" dirty="0"/>
              <a:t>JDK</a:t>
            </a:r>
            <a:r>
              <a:rPr lang="ja-JP" altLang="en-US" sz="2400" dirty="0"/>
              <a:t>；</a:t>
            </a:r>
            <a:endParaRPr lang="en-US" altLang="ja-JP" sz="2400" dirty="0"/>
          </a:p>
          <a:p>
            <a:pPr marL="282156" indent="0">
              <a:spcBef>
                <a:spcPts val="809"/>
              </a:spcBef>
              <a:buNone/>
            </a:pPr>
            <a:r>
              <a:rPr lang="en-US" altLang="zh-CN" sz="2400" dirty="0"/>
              <a:t>(3)	</a:t>
            </a:r>
            <a:r>
              <a:rPr lang="ja-JP" altLang="en-US" sz="2400" dirty="0"/>
              <a:t>检查数据库管理系统软件，</a:t>
            </a:r>
            <a:r>
              <a:rPr lang="ja-JP" altLang="en-US" sz="2400" dirty="0" smtClean="0"/>
              <a:t>如果</a:t>
            </a:r>
            <a:r>
              <a:rPr lang="zh-CN" altLang="en-US" sz="2400" dirty="0" smtClean="0"/>
              <a:t>没有</a:t>
            </a:r>
            <a:r>
              <a:rPr lang="ja-JP" altLang="en-US" sz="2400" dirty="0" smtClean="0"/>
              <a:t>合适</a:t>
            </a:r>
            <a:r>
              <a:rPr lang="ja-JP" altLang="en-US" sz="2400" dirty="0"/>
              <a:t>的数据库管理系统软件，则提醒用户进行安装；</a:t>
            </a:r>
            <a:endParaRPr lang="en-US" altLang="ja-JP" sz="2400" dirty="0"/>
          </a:p>
          <a:p>
            <a:pPr marL="282156" indent="0">
              <a:spcBef>
                <a:spcPts val="809"/>
              </a:spcBef>
              <a:buNone/>
            </a:pPr>
            <a:r>
              <a:rPr lang="en-US" altLang="zh-CN" sz="2400" dirty="0"/>
              <a:t>(4)	</a:t>
            </a:r>
            <a:r>
              <a:rPr lang="ja-JP" altLang="en-US" sz="2400" dirty="0"/>
              <a:t>设置数据库管理系统连接参数；</a:t>
            </a:r>
            <a:endParaRPr lang="en-US" altLang="ja-JP" sz="2400" dirty="0"/>
          </a:p>
          <a:p>
            <a:pPr marL="282156" indent="0">
              <a:spcBef>
                <a:spcPts val="809"/>
              </a:spcBef>
              <a:buNone/>
            </a:pPr>
            <a:r>
              <a:rPr lang="en-US" altLang="zh-CN" sz="2400" dirty="0"/>
              <a:t>(5)	</a:t>
            </a:r>
            <a:r>
              <a:rPr lang="ja-JP" altLang="en-US" sz="2400" dirty="0"/>
              <a:t>连接数据库管理系统，创建</a:t>
            </a:r>
            <a:r>
              <a:rPr lang="en-US" altLang="ja-JP" sz="2400" dirty="0"/>
              <a:t>MSCS</a:t>
            </a:r>
            <a:r>
              <a:rPr lang="ja-JP" altLang="en-US" sz="2400" dirty="0"/>
              <a:t>的数据库；</a:t>
            </a:r>
            <a:endParaRPr lang="en-US" altLang="ja-JP" sz="2400" dirty="0"/>
          </a:p>
          <a:p>
            <a:pPr marL="282156" indent="0">
              <a:spcBef>
                <a:spcPts val="809"/>
              </a:spcBef>
              <a:buNone/>
            </a:pPr>
            <a:r>
              <a:rPr lang="en-US" altLang="zh-CN" sz="2400" dirty="0"/>
              <a:t>(6)	</a:t>
            </a:r>
            <a:r>
              <a:rPr lang="ja-JP" altLang="en-US" sz="2400" dirty="0"/>
              <a:t>拷贝文件；</a:t>
            </a:r>
            <a:endParaRPr lang="en-US" altLang="ja-JP" sz="2400" dirty="0"/>
          </a:p>
          <a:p>
            <a:pPr marL="282156" indent="0">
              <a:spcBef>
                <a:spcPts val="809"/>
              </a:spcBef>
              <a:buNone/>
            </a:pPr>
            <a:r>
              <a:rPr lang="en-US" altLang="zh-CN" sz="2400" dirty="0"/>
              <a:t>(7)	</a:t>
            </a:r>
            <a:r>
              <a:rPr lang="ja-JP" altLang="en-US" sz="2400" dirty="0"/>
              <a:t>设置初始化数据，包括数据库系统连接参数和</a:t>
            </a:r>
            <a:r>
              <a:rPr lang="en-US" altLang="ja-JP" sz="2400" dirty="0"/>
              <a:t>MSCS</a:t>
            </a:r>
            <a:r>
              <a:rPr lang="ja-JP" altLang="en-US" sz="2400" dirty="0"/>
              <a:t>的默认管理帐号；</a:t>
            </a:r>
            <a:endParaRPr lang="en-US" altLang="ja-JP" sz="2400" dirty="0"/>
          </a:p>
          <a:p>
            <a:pPr marL="282156" indent="0">
              <a:spcBef>
                <a:spcPts val="809"/>
              </a:spcBef>
              <a:buNone/>
            </a:pPr>
            <a:r>
              <a:rPr lang="en-US" altLang="zh-CN" sz="2400" dirty="0"/>
              <a:t>(8)	</a:t>
            </a:r>
            <a:r>
              <a:rPr lang="ja-JP" altLang="en-US" sz="2400" dirty="0"/>
              <a:t>安装成功。</a:t>
            </a:r>
            <a:endParaRPr lang="zh-CN" altLang="en-US" sz="2400" dirty="0"/>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D8FBE2B0-9F66-4A97-81DE-D1BA9D88ABD6}" type="slidenum">
              <a:rPr lang="en-US" altLang="zh-CN" sz="1600">
                <a:latin typeface="Arial" pitchFamily="34" charset="0"/>
              </a:rPr>
              <a:pPr eaLnBrk="1" hangingPunct="1"/>
              <a:t>6</a:t>
            </a:fld>
            <a:endParaRPr lang="en-US" altLang="zh-CN" sz="1600">
              <a:latin typeface="Arial" pitchFamily="34" charset="0"/>
            </a:endParaRPr>
          </a:p>
        </p:txBody>
      </p:sp>
    </p:spTree>
    <p:extLst>
      <p:ext uri="{BB962C8B-B14F-4D97-AF65-F5344CB8AC3E}">
        <p14:creationId xmlns:p14="http://schemas.microsoft.com/office/powerpoint/2010/main" val="847783084"/>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r>
              <a:rPr lang="ja-JP" altLang="en-US" smtClean="0"/>
              <a:t>部署</a:t>
            </a:r>
            <a:endParaRPr lang="zh-CN" altLang="en-US" smtClean="0"/>
          </a:p>
        </p:txBody>
      </p:sp>
      <p:sp>
        <p:nvSpPr>
          <p:cNvPr id="29699" name="Rectangle 2"/>
          <p:cNvSpPr>
            <a:spLocks noGrp="1" noChangeArrowheads="1"/>
          </p:cNvSpPr>
          <p:nvPr>
            <p:ph idx="1"/>
          </p:nvPr>
        </p:nvSpPr>
        <p:spPr>
          <a:xfrm>
            <a:off x="395536" y="1268760"/>
            <a:ext cx="8229600" cy="4530725"/>
          </a:xfrm>
        </p:spPr>
        <p:txBody>
          <a:bodyPr/>
          <a:lstStyle/>
          <a:p>
            <a:pPr marL="625056">
              <a:spcBef>
                <a:spcPts val="967"/>
              </a:spcBef>
            </a:pPr>
            <a:r>
              <a:rPr lang="ja-JP" altLang="en-US" sz="3200" dirty="0" smtClean="0"/>
              <a:t>部署</a:t>
            </a:r>
            <a:r>
              <a:rPr lang="ja-JP" altLang="en-US" sz="3200" dirty="0"/>
              <a:t>通常是由开发人员直接操纵软件产品的目标环境，使得软件产品能够在目标环境中正常运行。</a:t>
            </a:r>
            <a:endParaRPr lang="en-US" altLang="ja-JP" sz="3200" dirty="0"/>
          </a:p>
          <a:p>
            <a:pPr marL="625056">
              <a:spcBef>
                <a:spcPts val="967"/>
              </a:spcBef>
            </a:pPr>
            <a:r>
              <a:rPr lang="ja-JP" altLang="en-US" sz="3200" dirty="0"/>
              <a:t>部署的过程中通常需要执行安装任务，但是还有很多比安装复杂得多的其他任务，例如：安装、设置或调整操作系统，尤其是权限管理参数；安装、设置和调整数据库系统，包括新建数据库和设置访问权限；安装和设置库文件、应用服务器等应用环境。</a:t>
            </a:r>
            <a:endParaRPr lang="zh-CN" altLang="en-US" sz="3200" dirty="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3774DC2B-B856-4AF6-AAF7-60D6DBC698F1}" type="slidenum">
              <a:rPr lang="en-US" altLang="zh-CN" sz="1600">
                <a:latin typeface="Arial" pitchFamily="34" charset="0"/>
              </a:rPr>
              <a:pPr eaLnBrk="1" hangingPunct="1"/>
              <a:t>7</a:t>
            </a:fld>
            <a:endParaRPr lang="en-US" altLang="zh-CN" sz="1600">
              <a:latin typeface="Arial" pitchFamily="34" charset="0"/>
            </a:endParaRPr>
          </a:p>
        </p:txBody>
      </p:sp>
    </p:spTree>
    <p:extLst>
      <p:ext uri="{BB962C8B-B14F-4D97-AF65-F5344CB8AC3E}">
        <p14:creationId xmlns:p14="http://schemas.microsoft.com/office/powerpoint/2010/main" val="316020033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r>
              <a:rPr lang="ja-JP" altLang="en-US" smtClean="0"/>
              <a:t>部署的步骤</a:t>
            </a:r>
            <a:endParaRPr lang="zh-CN" altLang="en-US" smtClean="0"/>
          </a:p>
        </p:txBody>
      </p:sp>
      <p:sp>
        <p:nvSpPr>
          <p:cNvPr id="30723" name="Rectangle 2"/>
          <p:cNvSpPr>
            <a:spLocks noGrp="1" noChangeArrowheads="1"/>
          </p:cNvSpPr>
          <p:nvPr>
            <p:ph idx="1"/>
          </p:nvPr>
        </p:nvSpPr>
        <p:spPr/>
        <p:txBody>
          <a:bodyPr/>
          <a:lstStyle/>
          <a:p>
            <a:pPr marL="625056"/>
            <a:r>
              <a:rPr lang="en-US" altLang="zh-CN" dirty="0" smtClean="0"/>
              <a:t>1.	</a:t>
            </a:r>
            <a:r>
              <a:rPr lang="ja-JP" altLang="en-US" dirty="0" smtClean="0"/>
              <a:t>确定部署环境</a:t>
            </a:r>
            <a:endParaRPr lang="en-US" altLang="ja-JP" dirty="0" smtClean="0"/>
          </a:p>
          <a:p>
            <a:pPr marL="625056"/>
            <a:r>
              <a:rPr lang="en-US" altLang="zh-CN" dirty="0" smtClean="0"/>
              <a:t>2.	</a:t>
            </a:r>
            <a:r>
              <a:rPr lang="ja-JP" altLang="en-US" dirty="0" smtClean="0"/>
              <a:t>确定部署任务</a:t>
            </a:r>
            <a:endParaRPr lang="en-US" altLang="ja-JP" dirty="0" smtClean="0"/>
          </a:p>
          <a:p>
            <a:pPr marL="625056"/>
            <a:r>
              <a:rPr lang="en-US" altLang="zh-CN" dirty="0" smtClean="0"/>
              <a:t>3.	</a:t>
            </a:r>
            <a:r>
              <a:rPr lang="ja-JP" altLang="en-US" dirty="0" smtClean="0"/>
              <a:t>完成部署准备</a:t>
            </a:r>
            <a:endParaRPr lang="en-US" altLang="ja-JP" dirty="0" smtClean="0"/>
          </a:p>
          <a:p>
            <a:pPr marL="625056"/>
            <a:r>
              <a:rPr lang="en-US" altLang="zh-CN" dirty="0" smtClean="0"/>
              <a:t>4.    </a:t>
            </a:r>
            <a:r>
              <a:rPr lang="en-US" altLang="zh-CN" dirty="0" smtClean="0"/>
              <a:t>    </a:t>
            </a:r>
            <a:r>
              <a:rPr lang="ja-JP" altLang="en-US" dirty="0" smtClean="0"/>
              <a:t>执行</a:t>
            </a:r>
            <a:r>
              <a:rPr lang="ja-JP" altLang="en-US" dirty="0" smtClean="0"/>
              <a:t>部署任务</a:t>
            </a:r>
            <a:endParaRPr lang="zh-CN" altLang="en-US"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554A2951-2F34-43B0-A940-55EDD0E8CAA8}" type="slidenum">
              <a:rPr lang="en-US" altLang="zh-CN" sz="1600">
                <a:latin typeface="Arial" pitchFamily="34" charset="0"/>
              </a:rPr>
              <a:pPr eaLnBrk="1" hangingPunct="1"/>
              <a:t>8</a:t>
            </a:fld>
            <a:endParaRPr lang="en-US" altLang="zh-CN" sz="1600">
              <a:latin typeface="Arial" pitchFamily="34" charset="0"/>
            </a:endParaRPr>
          </a:p>
        </p:txBody>
      </p:sp>
    </p:spTree>
    <p:extLst>
      <p:ext uri="{BB962C8B-B14F-4D97-AF65-F5344CB8AC3E}">
        <p14:creationId xmlns:p14="http://schemas.microsoft.com/office/powerpoint/2010/main" val="313514203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altLang="zh-CN" smtClean="0"/>
              <a:t>1.	</a:t>
            </a:r>
            <a:r>
              <a:rPr lang="ja-JP" altLang="en-US" smtClean="0"/>
              <a:t>确定部署环境</a:t>
            </a:r>
            <a:endParaRPr lang="zh-CN" altLang="en-US" smtClean="0"/>
          </a:p>
        </p:txBody>
      </p:sp>
      <p:sp>
        <p:nvSpPr>
          <p:cNvPr id="31747" name="Rectangle 2"/>
          <p:cNvSpPr>
            <a:spLocks noGrp="1" noChangeArrowheads="1"/>
          </p:cNvSpPr>
          <p:nvPr>
            <p:ph idx="1"/>
          </p:nvPr>
        </p:nvSpPr>
        <p:spPr/>
        <p:txBody>
          <a:bodyPr/>
          <a:lstStyle/>
          <a:p>
            <a:pPr marL="625056"/>
            <a:r>
              <a:rPr lang="ja-JP" altLang="en-US" sz="2700"/>
              <a:t>和安装一样，软件部署要首先要需要确定部署的目标环境，当然它比安装要求的更高一些。它需要对目标环境进行调查分析，搞清楚部署前的环境细节，然后才能与软件产品需要的环境细节进行比较，才能明确需要执行的部署任务。</a:t>
            </a:r>
            <a:endParaRPr lang="en-US" altLang="ja-JP" sz="2700"/>
          </a:p>
          <a:p>
            <a:pPr marL="625056">
              <a:spcBef>
                <a:spcPts val="1187"/>
              </a:spcBef>
            </a:pPr>
            <a:r>
              <a:rPr lang="ja-JP" altLang="en-US" sz="2700"/>
              <a:t>具体来说，软件部署需要了解服务器与网络拓扑、安全控制与权限管理、软硬件系统的配置信息等。</a:t>
            </a:r>
            <a:endParaRPr lang="zh-CN" altLang="en-US" sz="2700"/>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3F3F3F"/>
                </a:solidFill>
                <a:latin typeface="Palatino" pitchFamily="18" charset="0"/>
                <a:ea typeface="华文宋体" pitchFamily="2" charset="-122"/>
                <a:sym typeface="Palatino" pitchFamily="18" charset="0"/>
              </a:defRPr>
            </a:lvl1pPr>
            <a:lvl2pPr marL="522368" indent="-200911" eaLnBrk="0" hangingPunct="0">
              <a:defRPr sz="2800">
                <a:solidFill>
                  <a:srgbClr val="3F3F3F"/>
                </a:solidFill>
                <a:latin typeface="Palatino" pitchFamily="18" charset="0"/>
                <a:ea typeface="华文宋体" pitchFamily="2" charset="-122"/>
                <a:sym typeface="Palatino" pitchFamily="18" charset="0"/>
              </a:defRPr>
            </a:lvl2pPr>
            <a:lvl3pPr marL="803643" indent="-160729" eaLnBrk="0" hangingPunct="0">
              <a:defRPr sz="2800">
                <a:solidFill>
                  <a:srgbClr val="3F3F3F"/>
                </a:solidFill>
                <a:latin typeface="Palatino" pitchFamily="18" charset="0"/>
                <a:ea typeface="华文宋体" pitchFamily="2" charset="-122"/>
                <a:sym typeface="Palatino" pitchFamily="18" charset="0"/>
              </a:defRPr>
            </a:lvl3pPr>
            <a:lvl4pPr marL="1125101" indent="-160729" eaLnBrk="0" hangingPunct="0">
              <a:defRPr sz="2800">
                <a:solidFill>
                  <a:srgbClr val="3F3F3F"/>
                </a:solidFill>
                <a:latin typeface="Palatino" pitchFamily="18" charset="0"/>
                <a:ea typeface="华文宋体" pitchFamily="2" charset="-122"/>
                <a:sym typeface="Palatino" pitchFamily="18" charset="0"/>
              </a:defRPr>
            </a:lvl4pPr>
            <a:lvl5pPr marL="1446558" indent="-160729" eaLnBrk="0" hangingPunct="0">
              <a:defRPr sz="2800">
                <a:solidFill>
                  <a:srgbClr val="3F3F3F"/>
                </a:solidFill>
                <a:latin typeface="Palatino" pitchFamily="18" charset="0"/>
                <a:ea typeface="华文宋体" pitchFamily="2" charset="-122"/>
                <a:sym typeface="Palatino" pitchFamily="18" charset="0"/>
              </a:defRPr>
            </a:lvl5pPr>
            <a:lvl6pPr marL="1768015"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6pPr>
            <a:lvl7pPr marL="2089473"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7pPr>
            <a:lvl8pPr marL="2410930"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8pPr>
            <a:lvl9pPr marL="2732387" indent="-160729" algn="ctr" eaLnBrk="0" fontAlgn="base" hangingPunct="0">
              <a:spcBef>
                <a:spcPct val="0"/>
              </a:spcBef>
              <a:spcAft>
                <a:spcPct val="0"/>
              </a:spcAft>
              <a:defRPr sz="2800">
                <a:solidFill>
                  <a:srgbClr val="3F3F3F"/>
                </a:solidFill>
                <a:latin typeface="Palatino" pitchFamily="18" charset="0"/>
                <a:ea typeface="华文宋体" pitchFamily="2" charset="-122"/>
                <a:sym typeface="Palatino" pitchFamily="18" charset="0"/>
              </a:defRPr>
            </a:lvl9pPr>
          </a:lstStyle>
          <a:p>
            <a:pPr eaLnBrk="1" hangingPunct="1"/>
            <a:fld id="{A16AEC5C-DA01-4E42-B6F7-A1B907A0DC69}" type="slidenum">
              <a:rPr lang="en-US" altLang="zh-CN" sz="1600">
                <a:latin typeface="Arial" pitchFamily="34" charset="0"/>
              </a:rPr>
              <a:pPr eaLnBrk="1" hangingPunct="1"/>
              <a:t>9</a:t>
            </a:fld>
            <a:endParaRPr lang="en-US" altLang="zh-CN" sz="1600">
              <a:latin typeface="Arial" pitchFamily="34" charset="0"/>
            </a:endParaRPr>
          </a:p>
        </p:txBody>
      </p:sp>
    </p:spTree>
    <p:extLst>
      <p:ext uri="{BB962C8B-B14F-4D97-AF65-F5344CB8AC3E}">
        <p14:creationId xmlns:p14="http://schemas.microsoft.com/office/powerpoint/2010/main" val="1989185244"/>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蓝黑-上深">
  <a:themeElements>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蓝黑上浅</Template>
  <TotalTime>114</TotalTime>
  <Words>1921</Words>
  <Application>Microsoft Office PowerPoint</Application>
  <PresentationFormat>全屏显示(4:3)</PresentationFormat>
  <Paragraphs>244</Paragraphs>
  <Slides>40</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2" baseType="lpstr">
      <vt:lpstr>蓝黑-上深</vt:lpstr>
      <vt:lpstr>Microsoft Word 97 - 2003 Document</vt:lpstr>
      <vt:lpstr>Computing and SE II  Chapter 20: Software Delivery</vt:lpstr>
      <vt:lpstr>Main Contents</vt:lpstr>
      <vt:lpstr>1. Installation and Deployment</vt:lpstr>
      <vt:lpstr>思考</vt:lpstr>
      <vt:lpstr>创建安装包的步骤</vt:lpstr>
      <vt:lpstr>PowerPoint 演示文稿</vt:lpstr>
      <vt:lpstr>部署</vt:lpstr>
      <vt:lpstr>部署的步骤</vt:lpstr>
      <vt:lpstr>1. 确定部署环境</vt:lpstr>
      <vt:lpstr>2. 确定部署任务</vt:lpstr>
      <vt:lpstr>3 完成部署准备</vt:lpstr>
      <vt:lpstr>4 执行部署任务</vt:lpstr>
      <vt:lpstr>Main Contents</vt:lpstr>
      <vt:lpstr>2. User Training and Documentation</vt:lpstr>
      <vt:lpstr>Training </vt:lpstr>
      <vt:lpstr>User Training</vt:lpstr>
      <vt:lpstr>Operator Training</vt:lpstr>
      <vt:lpstr>Documentation Considering the Audiences</vt:lpstr>
      <vt:lpstr>Documentation Types of Documentations</vt:lpstr>
      <vt:lpstr>Documentation User Helps and Troubleshooting</vt:lpstr>
      <vt:lpstr>用户文档的内容组织</vt:lpstr>
      <vt:lpstr>用户文档的要素【IEEE】</vt:lpstr>
      <vt:lpstr>PowerPoint 演示文稿</vt:lpstr>
      <vt:lpstr>Documentation Operator’s Manuals</vt:lpstr>
      <vt:lpstr>Documentation Guidelines for Failure Messages</vt:lpstr>
      <vt:lpstr>Documentation Example Failure Messages</vt:lpstr>
      <vt:lpstr>Main Contents</vt:lpstr>
      <vt:lpstr>Project Review</vt:lpstr>
      <vt:lpstr>Why Do Project Review</vt:lpstr>
      <vt:lpstr>Target Beneficiaries of Reviews</vt:lpstr>
      <vt:lpstr>Target Beneficiaries of Reviews</vt:lpstr>
      <vt:lpstr>Target Beneficiaries of Reviews</vt:lpstr>
      <vt:lpstr>Target Beneficiaries of Reviews</vt:lpstr>
      <vt:lpstr>项目评价的内容</vt:lpstr>
      <vt:lpstr>项目评价方法</vt:lpstr>
      <vt:lpstr>PowerPoint 演示文稿</vt:lpstr>
      <vt:lpstr>产品信息定量的度量</vt:lpstr>
      <vt:lpstr>定性文件</vt:lpstr>
      <vt:lpstr>评价的注意事项</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and SE II  Chapter 20: Software Delivery</dc:title>
  <dc:creator>dell</dc:creator>
  <cp:lastModifiedBy>dell</cp:lastModifiedBy>
  <cp:revision>10</cp:revision>
  <dcterms:created xsi:type="dcterms:W3CDTF">2011-11-30T14:24:32Z</dcterms:created>
  <dcterms:modified xsi:type="dcterms:W3CDTF">2013-12-08T08:19:24Z</dcterms:modified>
</cp:coreProperties>
</file>